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74"/>
  </p:normalViewPr>
  <p:slideViewPr>
    <p:cSldViewPr snapToGrid="0" snapToObjects="1">
      <p:cViewPr varScale="1">
        <p:scale>
          <a:sx n="111" d="100"/>
          <a:sy n="111" d="100"/>
        </p:scale>
        <p:origin x="123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22/10/2025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22/10/2025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A2509-9F9C-104D-823A-FFF07C79C845}"/>
              </a:ext>
            </a:extLst>
          </p:cNvPr>
          <p:cNvPicPr>
            <a:picLocks noChangeAspect="1"/>
          </p:cNvPicPr>
          <p:nvPr/>
        </p:nvPicPr>
        <p:blipFill>
          <a:blip r:embed="rId3"/>
          <a:stretch>
            <a:fillRect/>
          </a:stretch>
        </p:blipFill>
        <p:spPr>
          <a:xfrm>
            <a:off x="10158748" y="3660460"/>
            <a:ext cx="1733604" cy="2507059"/>
          </a:xfrm>
          <a:prstGeom prst="rect">
            <a:avLst/>
          </a:prstGeom>
        </p:spPr>
      </p:pic>
      <p:pic>
        <p:nvPicPr>
          <p:cNvPr id="3" name="Picture 2" descr="A red metal object with a yellow handle&#10;&#10;AI-generated content may be incorrect.">
            <a:extLst>
              <a:ext uri="{FF2B5EF4-FFF2-40B4-BE49-F238E27FC236}">
                <a16:creationId xmlns:a16="http://schemas.microsoft.com/office/drawing/2014/main" id="{23035AFC-ACBF-9CA6-D499-0B9ED9C40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2513" y="1804682"/>
            <a:ext cx="2366700" cy="1775025"/>
          </a:xfrm>
          <a:prstGeom prst="rect">
            <a:avLst/>
          </a:prstGeom>
        </p:spPr>
      </p:pic>
      <p:sp>
        <p:nvSpPr>
          <p:cNvPr id="4" name="Rectangle 15"/>
          <p:cNvSpPr>
            <a:spLocks noGrp="1" noChangeArrowheads="1"/>
          </p:cNvSpPr>
          <p:nvPr>
            <p:ph type="title"/>
          </p:nvPr>
        </p:nvSpPr>
        <p:spPr bwMode="auto">
          <a:xfrm>
            <a:off x="1758783" y="124760"/>
            <a:ext cx="9508126"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21166" y="1898838"/>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870676928"/>
              </p:ext>
            </p:extLst>
          </p:nvPr>
        </p:nvGraphicFramePr>
        <p:xfrm>
          <a:off x="1758783" y="622755"/>
          <a:ext cx="9508126" cy="792480"/>
        </p:xfrm>
        <a:graphic>
          <a:graphicData uri="http://schemas.openxmlformats.org/drawingml/2006/table">
            <a:tbl>
              <a:tblPr firstRow="1" bandRow="1">
                <a:tableStyleId>{5C22544A-7EE6-4342-B048-85BDC9FD1C3A}</a:tableStyleId>
              </a:tblPr>
              <a:tblGrid>
                <a:gridCol w="1294135">
                  <a:extLst>
                    <a:ext uri="{9D8B030D-6E8A-4147-A177-3AD203B41FA5}">
                      <a16:colId xmlns:a16="http://schemas.microsoft.com/office/drawing/2014/main" val="4136576419"/>
                    </a:ext>
                  </a:extLst>
                </a:gridCol>
                <a:gridCol w="1191142">
                  <a:extLst>
                    <a:ext uri="{9D8B030D-6E8A-4147-A177-3AD203B41FA5}">
                      <a16:colId xmlns:a16="http://schemas.microsoft.com/office/drawing/2014/main" val="425046032"/>
                    </a:ext>
                  </a:extLst>
                </a:gridCol>
                <a:gridCol w="1214146">
                  <a:extLst>
                    <a:ext uri="{9D8B030D-6E8A-4147-A177-3AD203B41FA5}">
                      <a16:colId xmlns:a16="http://schemas.microsoft.com/office/drawing/2014/main" val="4255786960"/>
                    </a:ext>
                  </a:extLst>
                </a:gridCol>
                <a:gridCol w="2425736">
                  <a:extLst>
                    <a:ext uri="{9D8B030D-6E8A-4147-A177-3AD203B41FA5}">
                      <a16:colId xmlns:a16="http://schemas.microsoft.com/office/drawing/2014/main" val="2009492886"/>
                    </a:ext>
                  </a:extLst>
                </a:gridCol>
                <a:gridCol w="1163461">
                  <a:extLst>
                    <a:ext uri="{9D8B030D-6E8A-4147-A177-3AD203B41FA5}">
                      <a16:colId xmlns:a16="http://schemas.microsoft.com/office/drawing/2014/main" val="1090560065"/>
                    </a:ext>
                  </a:extLst>
                </a:gridCol>
                <a:gridCol w="221950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Event ID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25504840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19.10.2025 / 11:24</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Yibal</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LTI#17</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 (caught between)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Rig up power tongs</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28522" y="1420033"/>
            <a:ext cx="9508126"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ALL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451528" y="3148429"/>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521166" y="6144391"/>
            <a:ext cx="8393502" cy="338554"/>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ensure your </a:t>
            </a:r>
            <a:r>
              <a:rPr kumimoji="0" lang="en-US" sz="1600" b="1" i="0" u="none" strike="noStrike" kern="1200" cap="none" spc="0" normalizeH="0" baseline="0" noProof="0">
                <a:ln>
                  <a:noFill/>
                </a:ln>
                <a:solidFill>
                  <a:srgbClr val="FFFF00"/>
                </a:solidFill>
                <a:effectLst/>
                <a:uLnTx/>
                <a:uFillTx/>
                <a:latin typeface="Tahoma" pitchFamily="34" charset="0"/>
                <a:ea typeface="MS PGothic" pitchFamily="34" charset="-128"/>
                <a:cs typeface="+mn-cs"/>
              </a:rPr>
              <a:t>body parts </a:t>
            </a: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are aware from Line of Fire</a:t>
            </a:r>
          </a:p>
        </p:txBody>
      </p:sp>
      <p:sp>
        <p:nvSpPr>
          <p:cNvPr id="14" name="TextBox 13">
            <a:extLst>
              <a:ext uri="{FF2B5EF4-FFF2-40B4-BE49-F238E27FC236}">
                <a16:creationId xmlns:a16="http://schemas.microsoft.com/office/drawing/2014/main" id="{4FB0979E-4BE4-B968-DB5D-14DFE1BF7DD5}"/>
              </a:ext>
            </a:extLst>
          </p:cNvPr>
          <p:cNvSpPr txBox="1"/>
          <p:nvPr/>
        </p:nvSpPr>
        <p:spPr>
          <a:xfrm>
            <a:off x="235396" y="3463142"/>
            <a:ext cx="9587515" cy="1384995"/>
          </a:xfrm>
          <a:prstGeom prst="rect">
            <a:avLst/>
          </a:prstGeom>
          <a:noFill/>
        </p:spPr>
        <p:txBody>
          <a:bodyPr wrap="square">
            <a:spAutoFit/>
          </a:bodyPr>
          <a:lstStyle/>
          <a:p>
            <a:pPr marL="285750" indent="-285750">
              <a:buFont typeface="Arial" panose="020B0604020202020204" pitchFamily="34" charset="0"/>
              <a:buChar char="•"/>
              <a:defRPr/>
            </a:pPr>
            <a:r>
              <a:rPr lang="en-US" sz="1400" dirty="0"/>
              <a:t>Lack of Clear Communication: Potential lack of coordination between the driller and floor crew during the lowering operation</a:t>
            </a:r>
            <a:endParaRPr lang="en-US" sz="1400" dirty="0">
              <a:latin typeface="Calibri (Body)"/>
            </a:endParaRPr>
          </a:p>
          <a:p>
            <a:pPr marL="285750" indent="-285750">
              <a:buFont typeface="Arial" panose="020B0604020202020204" pitchFamily="34" charset="0"/>
              <a:buChar char="•"/>
              <a:defRPr/>
            </a:pPr>
            <a:r>
              <a:rPr lang="en-US" sz="1400" dirty="0"/>
              <a:t>Inadequate Hazard Awareness: Crew may not have fully identified or mitigated pinch point hazards during the task planning or toolbox talk.</a:t>
            </a:r>
          </a:p>
          <a:p>
            <a:pPr marL="285750" indent="-285750">
              <a:buFont typeface="Arial" panose="020B0604020202020204" pitchFamily="34" charset="0"/>
              <a:buChar char="•"/>
              <a:defRPr/>
            </a:pPr>
            <a:r>
              <a:rPr lang="en-US" sz="1400" dirty="0"/>
              <a:t>Hand Placement: Floorman was holding the handle of the suspended tong during lowering, exposing fingers to pinch points</a:t>
            </a:r>
          </a:p>
          <a:p>
            <a:pPr marL="285750" indent="-285750">
              <a:buFont typeface="Arial" panose="020B0604020202020204" pitchFamily="34" charset="0"/>
              <a:buChar char="•"/>
              <a:defRPr/>
            </a:pPr>
            <a:r>
              <a:rPr lang="en-US" sz="1400" dirty="0"/>
              <a:t>No Use of Taglines or Tools (Handoff method): Manual handling of suspended equipment without taglines or tools to maintain safe distance.</a:t>
            </a:r>
            <a:endParaRPr lang="en-US" sz="1400" dirty="0">
              <a:latin typeface="Calibri (Body)"/>
            </a:endParaRP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397412" y="4755458"/>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5"/>
          <a:stretch>
            <a:fillRect/>
          </a:stretch>
        </p:blipFill>
        <p:spPr>
          <a:xfrm>
            <a:off x="416458" y="150805"/>
            <a:ext cx="1257709" cy="1142587"/>
          </a:xfrm>
          <a:prstGeom prst="rect">
            <a:avLst/>
          </a:prstGeom>
        </p:spPr>
      </p:pic>
      <p:sp>
        <p:nvSpPr>
          <p:cNvPr id="9" name="TextBox 8">
            <a:extLst>
              <a:ext uri="{FF2B5EF4-FFF2-40B4-BE49-F238E27FC236}">
                <a16:creationId xmlns:a16="http://schemas.microsoft.com/office/drawing/2014/main" id="{887DC0E8-3991-1192-A54F-A82EA170863F}"/>
              </a:ext>
            </a:extLst>
          </p:cNvPr>
          <p:cNvSpPr txBox="1"/>
          <p:nvPr/>
        </p:nvSpPr>
        <p:spPr>
          <a:xfrm>
            <a:off x="235396" y="5074334"/>
            <a:ext cx="9297893" cy="738664"/>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Calibri (Body)"/>
              </a:rPr>
              <a:t>Do you have a process for identifying and discuss pinch point hazards prior to carryout tasks/ pre job meeting?</a:t>
            </a:r>
          </a:p>
          <a:p>
            <a:pPr marL="285750" indent="-285750">
              <a:buFont typeface="Arial" panose="020B0604020202020204" pitchFamily="34" charset="0"/>
              <a:buChar char="•"/>
              <a:defRPr/>
            </a:pPr>
            <a:r>
              <a:rPr lang="en-US" sz="1400" dirty="0"/>
              <a:t>How can we ensure everyone is stay out of the line of fire?</a:t>
            </a:r>
          </a:p>
          <a:p>
            <a:pPr marL="285750" indent="-285750">
              <a:buFont typeface="Arial" panose="020B0604020202020204" pitchFamily="34" charset="0"/>
              <a:buChar char="•"/>
              <a:defRPr/>
            </a:pPr>
            <a:r>
              <a:rPr lang="en-US" sz="1400" dirty="0">
                <a:latin typeface="Calibri (Body)"/>
              </a:rPr>
              <a:t>How can we ensure clear communication during task? What signal communication do we used before moving equipment? </a:t>
            </a:r>
          </a:p>
        </p:txBody>
      </p:sp>
      <p:sp>
        <p:nvSpPr>
          <p:cNvPr id="20" name="Explosion: 8 Points 19">
            <a:extLst>
              <a:ext uri="{FF2B5EF4-FFF2-40B4-BE49-F238E27FC236}">
                <a16:creationId xmlns:a16="http://schemas.microsoft.com/office/drawing/2014/main" id="{5C8D378F-A988-63BB-BC6F-614822C4FF5A}"/>
              </a:ext>
            </a:extLst>
          </p:cNvPr>
          <p:cNvSpPr/>
          <p:nvPr/>
        </p:nvSpPr>
        <p:spPr>
          <a:xfrm>
            <a:off x="10503665" y="2558720"/>
            <a:ext cx="1164185" cy="980559"/>
          </a:xfrm>
          <a:prstGeom prst="irregularSeal1">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1613960" y="3014096"/>
            <a:ext cx="565930" cy="480929"/>
            <a:chOff x="3504" y="544"/>
            <a:chExt cx="2287" cy="1855"/>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5" name="TextBox 14">
            <a:extLst>
              <a:ext uri="{FF2B5EF4-FFF2-40B4-BE49-F238E27FC236}">
                <a16:creationId xmlns:a16="http://schemas.microsoft.com/office/drawing/2014/main" id="{95683CF0-2FCD-7577-E908-D21978445FCD}"/>
              </a:ext>
            </a:extLst>
          </p:cNvPr>
          <p:cNvSpPr txBox="1"/>
          <p:nvPr/>
        </p:nvSpPr>
        <p:spPr>
          <a:xfrm>
            <a:off x="501548" y="2258063"/>
            <a:ext cx="9020277" cy="954107"/>
          </a:xfrm>
          <a:prstGeom prst="rect">
            <a:avLst/>
          </a:prstGeom>
          <a:noFill/>
        </p:spPr>
        <p:txBody>
          <a:bodyPr wrap="square">
            <a:spAutoFit/>
          </a:bodyPr>
          <a:lstStyle/>
          <a:p>
            <a:r>
              <a:rPr lang="en-US" sz="1400" dirty="0">
                <a:solidFill>
                  <a:srgbClr val="000000"/>
                </a:solidFill>
                <a:latin typeface="Calibri" panose="020F0502020204030204" pitchFamily="34" charset="0"/>
              </a:rPr>
              <a:t>During the rig up of manual tongs on the rig floor. The driller side manual tong was lifted by rig floor air winch to allow crew to connect it to manual tong hanging sling with shackle. After complete connecting hanging line, driller operated the air winch to lower down the manual tong, while the Roustabout was holding the handle, his ring finger was caught between the handle and the lifting arm of the other manual tong which was sitting on the rig floor causing fracture.</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602730" y="5204026"/>
            <a:ext cx="416194" cy="4320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8" name="Picture 7" descr="A cartoon of a person in a safety vest and hard hat&#10;&#10;AI-generated content may be incorrect.">
            <a:extLst>
              <a:ext uri="{FF2B5EF4-FFF2-40B4-BE49-F238E27FC236}">
                <a16:creationId xmlns:a16="http://schemas.microsoft.com/office/drawing/2014/main" id="{08C251FA-2B4D-3B64-77B5-BDBBE3399A10}"/>
              </a:ext>
            </a:extLst>
          </p:cNvPr>
          <p:cNvPicPr>
            <a:picLocks noChangeAspect="1"/>
          </p:cNvPicPr>
          <p:nvPr/>
        </p:nvPicPr>
        <p:blipFill>
          <a:blip r:embed="rId6"/>
          <a:stretch>
            <a:fillRect/>
          </a:stretch>
        </p:blipFill>
        <p:spPr>
          <a:xfrm>
            <a:off x="11085773" y="175866"/>
            <a:ext cx="1291792" cy="1291792"/>
          </a:xfrm>
          <a:prstGeom prst="rect">
            <a:avLst/>
          </a:prstGeom>
        </p:spPr>
      </p:pic>
    </p:spTree>
    <p:extLst>
      <p:ext uri="{BB962C8B-B14F-4D97-AF65-F5344CB8AC3E}">
        <p14:creationId xmlns:p14="http://schemas.microsoft.com/office/powerpoint/2010/main" val="9575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CDFO14N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UOC524Q</DisplayName>
        <AccountId>2019</AccountId>
        <AccountType/>
      </UserInfo>
      <UserInfo>
        <DisplayName>Barhi, Hilal UPKPS1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UWODQ13</DisplayName>
        <AccountId>13551</AccountId>
        <AccountType/>
      </UserInfo>
      <UserInfo>
        <DisplayName>Kharusi, Amira DLQB10</DisplayName>
        <AccountId>6730</AccountId>
        <AccountType/>
      </UserInfo>
      <UserInfo>
        <DisplayName>Harrasi, Yaser DHNF</DisplayName>
        <AccountId>4127</AccountId>
        <AccountType/>
      </UserInfo>
      <UserInfo>
        <DisplayName>Al Harthy, Asaad CDF11XC</DisplayName>
        <AccountId>15190</AccountId>
        <AccountType/>
      </UserInfo>
      <UserInfo>
        <DisplayName>Harmali, Harith UWOXG91</DisplayName>
        <AccountId>21252</AccountId>
        <AccountType/>
      </UserInfo>
      <UserInfo>
        <DisplayName>RIG-127-Site, RIG127</DisplayName>
        <AccountId>20345</AccountId>
        <AccountType/>
      </UserInfo>
      <UserInfo>
        <DisplayName>Al Fahdi, Zahir UOC521MD</DisplayName>
        <AccountId>21762</AccountId>
        <AccountType/>
      </UserInfo>
      <UserInfo>
        <DisplayName>Joseph, Robinson PI8</DisplayName>
        <AccountId>17501</AccountId>
        <AccountType/>
      </UserInfo>
      <UserInfo>
        <DisplayName>Boutahraoui, Abderrezak UPKCW1</DisplayName>
        <AccountId>15952</AccountId>
        <AccountType/>
      </UserInfo>
      <UserInfo>
        <DisplayName>Jawad, Sadiq IDCO51Y</DisplayName>
        <AccountId>21275</AccountId>
        <AccountType/>
      </UserInfo>
    </SharedWithUsers>
    <Language xmlns="4880e4f8-4b7d-4bdd-91e3-e10d47036eca">English</Language>
    <DocId xmlns="4880e4f8-4b7d-4bdd-91e3-e10d47036eca">92934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245047E7-B84B-4C8E-9A0D-4F2FB76326CD}"/>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9d51eac6-a7d5-47f5-a119-63d146adb134"/>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2923</TotalTime>
  <Words>479</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(Body)</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LTI#17-25504840 - Finger injury while rigup power tongs_1st Alert</dc:title>
  <dc:creator>nazar@umsoman.com</dc:creator>
  <cp:lastModifiedBy>Masroori, Ahmed MSE31</cp:lastModifiedBy>
  <cp:revision>96</cp:revision>
  <dcterms:created xsi:type="dcterms:W3CDTF">2018-09-24T07:27:56Z</dcterms:created>
  <dcterms:modified xsi:type="dcterms:W3CDTF">2025-10-22T09:55:01Z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