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956" autoAdjust="0"/>
    <p:restoredTop sz="93792" autoAdjust="0"/>
  </p:normalViewPr>
  <p:slideViewPr>
    <p:cSldViewPr snapToGrid="0">
      <p:cViewPr varScale="1">
        <p:scale>
          <a:sx n="82" d="100"/>
          <a:sy n="82" d="100"/>
        </p:scale>
        <p:origin x="111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13B64-52E4-419C-B1B8-E8E557278CC4}" type="datetimeFigureOut">
              <a:rPr lang="en-US" smtClean="0"/>
              <a:t>09/10/2024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756A-71C4-4EF9-8F7C-B1FF48E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4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Musleh image on the top right will change according to incident pattern, MSE3 will provide you with the image as per the pattern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happened: 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Initial Finding: Four to five bullet points highlighting the initial main findings from the investigation.  Remember the target audience is the front-line staff so this should be written in simple terms in a way that everyone can understand.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Learnings: Four to five learning message in the form of questionnaires linked with initial findings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learning point you want to get across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E756A-71C4-4EF9-8F7C-B1FF48E661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4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0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1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09/10/2024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107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B2FEA39-427C-395E-F8EB-32D61BCD0082}"/>
              </a:ext>
            </a:extLst>
          </p:cNvPr>
          <p:cNvSpPr/>
          <p:nvPr/>
        </p:nvSpPr>
        <p:spPr>
          <a:xfrm>
            <a:off x="9447374" y="4219544"/>
            <a:ext cx="2338939" cy="16177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B24B18-DFA9-F398-CA38-9EA807D2ABF6}"/>
              </a:ext>
            </a:extLst>
          </p:cNvPr>
          <p:cNvSpPr/>
          <p:nvPr/>
        </p:nvSpPr>
        <p:spPr>
          <a:xfrm>
            <a:off x="9432758" y="2035932"/>
            <a:ext cx="2338939" cy="16177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678099" y="124760"/>
            <a:ext cx="9150322" cy="5355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Learning From Incident - 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82207" y="1764019"/>
            <a:ext cx="1917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What happened: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634781"/>
              </p:ext>
            </p:extLst>
          </p:nvPr>
        </p:nvGraphicFramePr>
        <p:xfrm>
          <a:off x="1678100" y="652650"/>
          <a:ext cx="9150322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951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1081443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102328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2300652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1111318">
                  <a:extLst>
                    <a:ext uri="{9D8B030D-6E8A-4147-A177-3AD203B41FA5}">
                      <a16:colId xmlns:a16="http://schemas.microsoft.com/office/drawing/2014/main" val="1090560065"/>
                    </a:ext>
                  </a:extLst>
                </a:gridCol>
                <a:gridCol w="2379630">
                  <a:extLst>
                    <a:ext uri="{9D8B030D-6E8A-4147-A177-3AD203B41FA5}">
                      <a16:colId xmlns:a16="http://schemas.microsoft.com/office/drawing/2014/main" val="4048325790"/>
                    </a:ext>
                  </a:extLst>
                </a:gridCol>
              </a:tblGrid>
              <a:tr h="28576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PIM #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1170739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Date &amp; Time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26.09.2024, 06:45 AM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Amal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5766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Incident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LTI#18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GB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it/Struck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Vehicle Inspection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</a:tbl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78099" y="1326591"/>
            <a:ext cx="9150322" cy="33855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Audience:  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Drivers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47B715-5C32-4379-84C8-46A5B939CA2A}"/>
              </a:ext>
            </a:extLst>
          </p:cNvPr>
          <p:cNvSpPr txBox="1"/>
          <p:nvPr/>
        </p:nvSpPr>
        <p:spPr>
          <a:xfrm>
            <a:off x="2576467" y="6559333"/>
            <a:ext cx="5365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chemeClr val="tx1"/>
                </a:solidFill>
                <a:latin typeface="Calibri Light" panose="020F0302020204030204"/>
              </a:rPr>
              <a:t>In case of an emergency please call PDO Emergency Number (Toll Free): </a:t>
            </a:r>
            <a:r>
              <a:rPr lang="en-US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2467-5555</a:t>
            </a:r>
            <a:endParaRPr lang="en-US" sz="1400" b="1" dirty="0">
              <a:solidFill>
                <a:srgbClr val="58595B"/>
              </a:solidFill>
              <a:latin typeface="Calibri Light" panose="020F03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A5CFB7-AB08-402F-A488-07B19E9AD9F7}"/>
              </a:ext>
            </a:extLst>
          </p:cNvPr>
          <p:cNvSpPr txBox="1"/>
          <p:nvPr/>
        </p:nvSpPr>
        <p:spPr>
          <a:xfrm rot="16200000">
            <a:off x="-145372" y="763334"/>
            <a:ext cx="133307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Prevent</a:t>
            </a:r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6EF339D8-4E46-422C-8BFC-03E46E35F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207" y="3490888"/>
            <a:ext cx="1917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Initial Findings: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21A8C-30CC-4548-8EF8-499FFD5D7726}"/>
              </a:ext>
            </a:extLst>
          </p:cNvPr>
          <p:cNvSpPr txBox="1"/>
          <p:nvPr/>
        </p:nvSpPr>
        <p:spPr>
          <a:xfrm>
            <a:off x="604099" y="6133738"/>
            <a:ext cx="7685923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R="29360" algn="ctr"/>
            <a:r>
              <a:rPr lang="en-US" sz="16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 ALWAYS avoid the line of fire!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B097645-209D-4B2F-B121-5A6FFC203D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58" y="376253"/>
            <a:ext cx="1388930" cy="10842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B0979E-4BE4-B968-DB5D-14DFE1BF7DD5}"/>
              </a:ext>
            </a:extLst>
          </p:cNvPr>
          <p:cNvSpPr txBox="1"/>
          <p:nvPr/>
        </p:nvSpPr>
        <p:spPr>
          <a:xfrm>
            <a:off x="595468" y="3777815"/>
            <a:ext cx="71792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521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Driver 1 believed the inspection was complete, so he wanted to drive the vehicle away. </a:t>
            </a:r>
          </a:p>
          <a:p>
            <a:pPr marL="171450" marR="521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Driver 2 believed that his colleague had followed him to continue the inspection on the other side of the vehicle.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694FA2-FD8D-08C8-4637-D9737BFCF521}"/>
              </a:ext>
            </a:extLst>
          </p:cNvPr>
          <p:cNvSpPr txBox="1"/>
          <p:nvPr/>
        </p:nvSpPr>
        <p:spPr>
          <a:xfrm>
            <a:off x="582207" y="4914978"/>
            <a:ext cx="76859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dk1"/>
                </a:solidFill>
              </a:rPr>
              <a:t>Drivers: Do you ensure to complete a 360</a:t>
            </a:r>
            <a:r>
              <a:rPr lang="en-US" sz="1200" baseline="30000" dirty="0">
                <a:solidFill>
                  <a:schemeClr val="dk1"/>
                </a:solidFill>
              </a:rPr>
              <a:t>o</a:t>
            </a:r>
            <a:r>
              <a:rPr lang="en-US" sz="1200" dirty="0">
                <a:solidFill>
                  <a:schemeClr val="dk1"/>
                </a:solidFill>
              </a:rPr>
              <a:t> check before moving your vehicle?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chemeClr val="dk1"/>
                </a:solidFill>
              </a:rPr>
              <a:t>How do  you ensure HGV Drivers are aware of line of fire risks associate with their vehicles?</a:t>
            </a:r>
            <a:endParaRPr lang="en-US" sz="1200" kern="1200" noProof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noProof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How do you ensure the right communication protocol during vehicle inspection?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DB3BD6-152C-38F1-3EDA-0768F9DA2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55" y="2070185"/>
            <a:ext cx="78686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On 26 September 2024 at 06:45am, while a Tipper Driver (Driver 2) was assisting his colleague (Driver 1) to inspect the air pressure unit from the right side of the vehicle, Driver 1 started to drive forward, unaware that the Driver 2 was under the vehicle. This caused the Tipper tire to hit Driver 2, injuring his left foot.</a:t>
            </a:r>
          </a:p>
          <a:p>
            <a:endParaRPr lang="en-US" sz="1200" dirty="0"/>
          </a:p>
          <a:p>
            <a:r>
              <a:rPr lang="en-US" sz="1200" dirty="0"/>
              <a:t>He was initially treated at PDO clinic before being transferred to Badr Al </a:t>
            </a:r>
            <a:r>
              <a:rPr lang="en-US" sz="1200" dirty="0" err="1"/>
              <a:t>Samaa</a:t>
            </a:r>
            <a:r>
              <a:rPr lang="en-US" sz="1200" dirty="0"/>
              <a:t> hospital, where x-ray revealed a fracture on his left foot.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5642A6FF-645F-80EC-3C98-065225795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66" y="4561416"/>
            <a:ext cx="3056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cs typeface="Arial" panose="020B0604020202020204" pitchFamily="34" charset="0"/>
              </a:rPr>
              <a:t>Engagement Questions: </a:t>
            </a:r>
          </a:p>
        </p:txBody>
      </p:sp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CFCF71CF-1DED-D59C-3522-BA2036037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981" y="269000"/>
            <a:ext cx="1495019" cy="14950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AAEB96-EB51-FC7B-0048-8C27C14B71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966" t="17885" r="-794" b="-1199"/>
          <a:stretch/>
        </p:blipFill>
        <p:spPr>
          <a:xfrm>
            <a:off x="9268266" y="1958917"/>
            <a:ext cx="2623030" cy="1971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F1D883-81C6-2C6E-FDA0-240F015E07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885" r="11523"/>
          <a:stretch/>
        </p:blipFill>
        <p:spPr>
          <a:xfrm>
            <a:off x="9256184" y="4057351"/>
            <a:ext cx="2623030" cy="1796028"/>
          </a:xfrm>
          <a:prstGeom prst="rect">
            <a:avLst/>
          </a:prstGeom>
        </p:spPr>
      </p:pic>
      <p:grpSp>
        <p:nvGrpSpPr>
          <p:cNvPr id="21" name="Group 131">
            <a:extLst>
              <a:ext uri="{FF2B5EF4-FFF2-40B4-BE49-F238E27FC236}">
                <a16:creationId xmlns:a16="http://schemas.microsoft.com/office/drawing/2014/main" id="{BD905AFC-C97B-019D-1180-FC06815D41CB}"/>
              </a:ext>
            </a:extLst>
          </p:cNvPr>
          <p:cNvGrpSpPr>
            <a:grpSpLocks/>
          </p:cNvGrpSpPr>
          <p:nvPr/>
        </p:nvGrpSpPr>
        <p:grpSpPr bwMode="auto">
          <a:xfrm>
            <a:off x="11686728" y="3289511"/>
            <a:ext cx="256981" cy="296129"/>
            <a:chOff x="3504" y="544"/>
            <a:chExt cx="2287" cy="1855"/>
          </a:xfrm>
        </p:grpSpPr>
        <p:sp>
          <p:nvSpPr>
            <p:cNvPr id="24" name="Line 129">
              <a:extLst>
                <a:ext uri="{FF2B5EF4-FFF2-40B4-BE49-F238E27FC236}">
                  <a16:creationId xmlns:a16="http://schemas.microsoft.com/office/drawing/2014/main" id="{5881B850-4B90-1A83-C213-D812CB0B07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" name="Line 130">
              <a:extLst>
                <a:ext uri="{FF2B5EF4-FFF2-40B4-BE49-F238E27FC236}">
                  <a16:creationId xmlns:a16="http://schemas.microsoft.com/office/drawing/2014/main" id="{83391804-EFC9-E036-0AA1-A7875CC1F4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64" name="Freeform 132">
            <a:extLst>
              <a:ext uri="{FF2B5EF4-FFF2-40B4-BE49-F238E27FC236}">
                <a16:creationId xmlns:a16="http://schemas.microsoft.com/office/drawing/2014/main" id="{54EEFF28-5A0A-E4EB-56C3-5B689A4DBEA9}"/>
              </a:ext>
            </a:extLst>
          </p:cNvPr>
          <p:cNvSpPr/>
          <p:nvPr/>
        </p:nvSpPr>
        <p:spPr bwMode="auto">
          <a:xfrm>
            <a:off x="11631866" y="5572723"/>
            <a:ext cx="330102" cy="242182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2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92887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F8EBC0-8F94-47F8-BCC7-453F16FE13FB}">
  <ds:schemaRefs>
    <ds:schemaRef ds:uri="http://schemas.microsoft.com/office/2006/metadata/properties"/>
    <ds:schemaRef ds:uri="http://schemas.microsoft.com/office/infopath/2007/PartnerControls"/>
    <ds:schemaRef ds:uri="4880e4f8-4b7d-4bdd-91e3-e10d47036eca"/>
    <ds:schemaRef ds:uri="4880E4F8-4B7D-4BDD-91E3-E10D47036ECA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EF067E25-7DA8-4919-88CE-AC8DB4D05B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886391-B8F3-4CCB-89A5-F85521B70444}"/>
</file>

<file path=docMetadata/LabelInfo.xml><?xml version="1.0" encoding="utf-8"?>
<clbl:labelList xmlns:clbl="http://schemas.microsoft.com/office/2020/mipLabelMetadata">
  <clbl:label id="{bad6f6f2-a951-4904-b531-92e1207fc7a5}" enabled="1" method="Standard" siteId="{b7be7686-6f97-4db7-9081-a23cf09a96b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419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Wingdings</vt:lpstr>
      <vt:lpstr>1_Office Theme</vt:lpstr>
      <vt:lpstr>Learning From Incident -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LTI-18 - PIM#1170739 - Driver Fractured foot during vehile inspection - 1st Alert</dc:title>
  <dc:creator>Balushi, Sumaiya MSE36</dc:creator>
  <cp:lastModifiedBy>Agomuoh, Jane MSE33</cp:lastModifiedBy>
  <cp:revision>117</cp:revision>
  <dcterms:created xsi:type="dcterms:W3CDTF">2023-01-18T05:52:34Z</dcterms:created>
  <dcterms:modified xsi:type="dcterms:W3CDTF">2024-10-09T08:37:51Z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