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6670675" cy="98758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48" autoAdjust="0"/>
    <p:restoredTop sz="93842" autoAdjust="0"/>
  </p:normalViewPr>
  <p:slideViewPr>
    <p:cSldViewPr>
      <p:cViewPr varScale="1">
        <p:scale>
          <a:sx n="94" d="100"/>
          <a:sy n="94" d="100"/>
        </p:scale>
        <p:origin x="99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868363" y="741363"/>
            <a:ext cx="4933950" cy="37020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691063"/>
            <a:ext cx="48926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49175" y="1066800"/>
            <a:ext cx="5683057" cy="4416594"/>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mj-lt"/>
              </a:rPr>
              <a:t>Date:</a:t>
            </a:r>
            <a:r>
              <a:rPr lang="en-US" sz="1600" b="1" dirty="0">
                <a:solidFill>
                  <a:srgbClr val="333399"/>
                </a:solidFill>
                <a:latin typeface="+mj-lt"/>
              </a:rPr>
              <a:t> 08.08.2021                     Incident type :LTI # 18</a:t>
            </a:r>
          </a:p>
          <a:p>
            <a:pPr marL="114300" indent="-114300" algn="just">
              <a:defRPr/>
            </a:pPr>
            <a:endParaRPr lang="en-US" sz="1400" b="1" dirty="0">
              <a:solidFill>
                <a:srgbClr val="FF0000"/>
              </a:solidFill>
              <a:latin typeface="+mj-lt"/>
            </a:endParaRPr>
          </a:p>
          <a:p>
            <a:pPr marL="114300" indent="-114300" algn="just">
              <a:defRPr/>
            </a:pPr>
            <a:r>
              <a:rPr lang="en-US" sz="1600" b="1" dirty="0">
                <a:solidFill>
                  <a:srgbClr val="FF0000"/>
                </a:solidFill>
                <a:latin typeface="+mj-lt"/>
              </a:rPr>
              <a:t>What happened?</a:t>
            </a:r>
            <a:endParaRPr lang="en-US" sz="1600" dirty="0">
              <a:solidFill>
                <a:srgbClr val="FF0000"/>
              </a:solidFill>
              <a:latin typeface="+mj-lt"/>
            </a:endParaRPr>
          </a:p>
          <a:p>
            <a:pPr algn="just">
              <a:lnSpc>
                <a:spcPct val="100000"/>
              </a:lnSpc>
            </a:pPr>
            <a:r>
              <a:rPr lang="en-IN" sz="1400" dirty="0">
                <a:latin typeface="+mj-lt"/>
                <a:cs typeface="Arial" panose="020B0604020202020204" pitchFamily="34" charset="0"/>
              </a:rPr>
              <a:t>On 08-08-2021 around 8:50 Hrs, A mechanical crew were shifting the pipes on the wooden skids after completion of welding. After complete shifting of one portion they moved  another. While shifting it on the wooden skid, tripod jack got unbalanced and started to fall one by one. Pipe hit left side of the hip of fitter who was doing buffing activity inside welding booth. Resulted fracture injury on his LT pelvis</a:t>
            </a:r>
            <a:r>
              <a:rPr lang="en-IN" sz="1100" dirty="0">
                <a:latin typeface="+mj-lt"/>
                <a:cs typeface="Arial" panose="020B0604020202020204" pitchFamily="34" charset="0"/>
              </a:rPr>
              <a:t>. </a:t>
            </a:r>
            <a:r>
              <a:rPr lang="en-US" sz="1100" dirty="0">
                <a:latin typeface="+mj-lt"/>
                <a:cs typeface="Arial" panose="020B0604020202020204" pitchFamily="34" charset="0"/>
              </a:rPr>
              <a:t> </a:t>
            </a:r>
            <a:endParaRPr lang="en-IN" sz="1100" dirty="0">
              <a:latin typeface="+mj-lt"/>
              <a:cs typeface="Arial" panose="020B0604020202020204" pitchFamily="34" charset="0"/>
            </a:endParaRPr>
          </a:p>
          <a:p>
            <a:pPr marL="342900" indent="-342900" eaLnBrk="1" hangingPunct="1">
              <a:defRPr/>
            </a:pPr>
            <a:endParaRPr lang="en-US" sz="1600" dirty="0">
              <a:solidFill>
                <a:srgbClr val="000000"/>
              </a:solidFill>
              <a:latin typeface="+mj-lt"/>
            </a:endParaRPr>
          </a:p>
          <a:p>
            <a:pPr marL="114300" indent="-114300" algn="just">
              <a:defRPr/>
            </a:pPr>
            <a:r>
              <a:rPr lang="en-US" sz="1600" b="1" dirty="0">
                <a:solidFill>
                  <a:srgbClr val="333399"/>
                </a:solidFill>
                <a:latin typeface="+mj-lt"/>
              </a:rPr>
              <a:t>Your learning from this incident..</a:t>
            </a:r>
          </a:p>
          <a:p>
            <a:pPr marL="114300" indent="-114300" algn="just">
              <a:defRPr/>
            </a:pPr>
            <a:endParaRPr lang="en-US" sz="700" dirty="0">
              <a:solidFill>
                <a:srgbClr val="000000"/>
              </a:solidFill>
              <a:latin typeface="+mj-lt"/>
            </a:endParaRPr>
          </a:p>
          <a:p>
            <a:pPr marL="285750" indent="-285750" algn="just">
              <a:buFont typeface="Arial" panose="020B0604020202020204" pitchFamily="34" charset="0"/>
              <a:buChar char="•"/>
            </a:pPr>
            <a:r>
              <a:rPr lang="en-US" sz="1400" dirty="0">
                <a:latin typeface="+mj-lt"/>
                <a:cs typeface="Arial" panose="020B0604020202020204" pitchFamily="34" charset="0"/>
              </a:rPr>
              <a:t>Always adhere with procedures and method statements.</a:t>
            </a:r>
          </a:p>
          <a:p>
            <a:pPr marL="285750" indent="-285750" algn="just">
              <a:lnSpc>
                <a:spcPct val="100000"/>
              </a:lnSpc>
              <a:buFont typeface="Arial" panose="020B0604020202020204" pitchFamily="34" charset="0"/>
              <a:buChar char="•"/>
            </a:pPr>
            <a:r>
              <a:rPr lang="en-US" sz="1400" dirty="0">
                <a:latin typeface="+mj-lt"/>
                <a:cs typeface="Arial" panose="020B0604020202020204" pitchFamily="34" charset="0"/>
              </a:rPr>
              <a:t>Always ensure to use H Beam support while performing welding activity. </a:t>
            </a:r>
          </a:p>
          <a:p>
            <a:pPr marL="285750" indent="-285750" algn="just">
              <a:lnSpc>
                <a:spcPct val="100000"/>
              </a:lnSpc>
              <a:buFont typeface="Arial" panose="020B0604020202020204" pitchFamily="34" charset="0"/>
              <a:buChar char="•"/>
            </a:pPr>
            <a:r>
              <a:rPr lang="en-US" sz="1400" dirty="0">
                <a:latin typeface="+mj-lt"/>
                <a:cs typeface="Arial" panose="020B0604020202020204" pitchFamily="34" charset="0"/>
              </a:rPr>
              <a:t>Always ensure the lifting area is free and barricaded.</a:t>
            </a:r>
          </a:p>
          <a:p>
            <a:pPr marL="285750" indent="-285750" algn="just">
              <a:lnSpc>
                <a:spcPct val="100000"/>
              </a:lnSpc>
              <a:buFont typeface="Arial" panose="020B0604020202020204" pitchFamily="34" charset="0"/>
              <a:buChar char="•"/>
            </a:pPr>
            <a:r>
              <a:rPr lang="en-US" sz="1400" dirty="0">
                <a:latin typeface="+mj-lt"/>
                <a:cs typeface="Arial" panose="020B0604020202020204" pitchFamily="34" charset="0"/>
              </a:rPr>
              <a:t>Always establish proper communication between team members. Ensure to comply to PDO Golden Rules (Comply, Intervene and Respect).</a:t>
            </a:r>
          </a:p>
          <a:p>
            <a:pPr marL="285750" indent="-285750" algn="just">
              <a:lnSpc>
                <a:spcPct val="100000"/>
              </a:lnSpc>
              <a:buFont typeface="Arial" panose="020B0604020202020204" pitchFamily="34" charset="0"/>
              <a:buChar char="•"/>
            </a:pPr>
            <a:r>
              <a:rPr lang="en-US" sz="1400" dirty="0">
                <a:latin typeface="+mj-lt"/>
                <a:cs typeface="Arial" panose="020B0604020202020204" pitchFamily="34" charset="0"/>
              </a:rPr>
              <a:t>Always ensure not to keep the pipes on jacks for long length.</a:t>
            </a: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11510" y="5780970"/>
            <a:ext cx="5074444" cy="323165"/>
          </a:xfrm>
          <a:prstGeom prst="rect">
            <a:avLst/>
          </a:prstGeom>
          <a:solidFill>
            <a:schemeClr val="accent2"/>
          </a:solidFill>
          <a:ln w="9525">
            <a:noFill/>
            <a:miter lim="800000"/>
            <a:headEnd/>
            <a:tailEnd/>
          </a:ln>
        </p:spPr>
        <p:txBody>
          <a:bodyPr wrap="square">
            <a:spAutoFit/>
          </a:bodyPr>
          <a:lstStyle/>
          <a:p>
            <a:pPr algn="ctr" eaLnBrk="1" hangingPunct="1"/>
            <a:r>
              <a:rPr lang="en-US" sz="1500" b="1" dirty="0">
                <a:solidFill>
                  <a:srgbClr val="FFFF00"/>
                </a:solidFill>
                <a:latin typeface="Tahoma" pitchFamily="34" charset="0"/>
              </a:rPr>
              <a:t>Don’t do shortcuts, comply with procedures</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5" name="Picture 4">
            <a:extLst>
              <a:ext uri="{FF2B5EF4-FFF2-40B4-BE49-F238E27FC236}">
                <a16:creationId xmlns:a16="http://schemas.microsoft.com/office/drawing/2014/main" id="{5EFCC566-DF77-4B98-A326-BFD762149A0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06770" y="4075790"/>
            <a:ext cx="2984830" cy="2096410"/>
          </a:xfrm>
          <a:prstGeom prst="rect">
            <a:avLst/>
          </a:prstGeom>
          <a:ln>
            <a:solidFill>
              <a:schemeClr val="accent4"/>
            </a:solidFill>
          </a:ln>
        </p:spPr>
      </p:pic>
      <p:sp>
        <p:nvSpPr>
          <p:cNvPr id="18" name="Freeform 132">
            <a:extLst>
              <a:ext uri="{FF2B5EF4-FFF2-40B4-BE49-F238E27FC236}">
                <a16:creationId xmlns:a16="http://schemas.microsoft.com/office/drawing/2014/main" id="{E91B2844-4632-479F-AC63-557FCD3A83ED}"/>
              </a:ext>
            </a:extLst>
          </p:cNvPr>
          <p:cNvSpPr>
            <a:spLocks/>
          </p:cNvSpPr>
          <p:nvPr/>
        </p:nvSpPr>
        <p:spPr bwMode="auto">
          <a:xfrm>
            <a:off x="8686800" y="57912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14" name="Picture 13">
            <a:extLst>
              <a:ext uri="{FF2B5EF4-FFF2-40B4-BE49-F238E27FC236}">
                <a16:creationId xmlns:a16="http://schemas.microsoft.com/office/drawing/2014/main" id="{C62F13F7-6F56-4600-8B08-E245A0DC257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19800" y="1426348"/>
            <a:ext cx="2968086" cy="2186807"/>
          </a:xfrm>
          <a:prstGeom prst="rect">
            <a:avLst/>
          </a:prstGeom>
          <a:ln>
            <a:solidFill>
              <a:schemeClr val="accent4"/>
            </a:solidFill>
          </a:ln>
        </p:spPr>
      </p:pic>
      <p:pic>
        <p:nvPicPr>
          <p:cNvPr id="15" name="Picture 14">
            <a:extLst>
              <a:ext uri="{FF2B5EF4-FFF2-40B4-BE49-F238E27FC236}">
                <a16:creationId xmlns:a16="http://schemas.microsoft.com/office/drawing/2014/main" id="{D12D7171-6E4D-4E95-B893-6EFC52A19DCC}"/>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703169" y="1704336"/>
            <a:ext cx="371911" cy="556175"/>
          </a:xfrm>
          <a:prstGeom prst="rect">
            <a:avLst/>
          </a:prstGeom>
          <a:effectLst>
            <a:outerShdw blurRad="50800" dist="50800" dir="5400000" algn="ctr" rotWithShape="0">
              <a:srgbClr val="FF0000"/>
            </a:outerShdw>
          </a:effectLst>
        </p:spPr>
      </p:pic>
      <p:cxnSp>
        <p:nvCxnSpPr>
          <p:cNvPr id="19" name="Straight Arrow Connector 18">
            <a:extLst>
              <a:ext uri="{FF2B5EF4-FFF2-40B4-BE49-F238E27FC236}">
                <a16:creationId xmlns:a16="http://schemas.microsoft.com/office/drawing/2014/main" id="{9C629725-6397-4670-A150-AF0ED9B2155E}"/>
              </a:ext>
            </a:extLst>
          </p:cNvPr>
          <p:cNvCxnSpPr>
            <a:cxnSpLocks/>
          </p:cNvCxnSpPr>
          <p:nvPr/>
        </p:nvCxnSpPr>
        <p:spPr>
          <a:xfrm flipH="1">
            <a:off x="7418203" y="2155809"/>
            <a:ext cx="326773" cy="116938"/>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20" name="Connector: Elbow 19">
            <a:extLst>
              <a:ext uri="{FF2B5EF4-FFF2-40B4-BE49-F238E27FC236}">
                <a16:creationId xmlns:a16="http://schemas.microsoft.com/office/drawing/2014/main" id="{8BBEA909-23A8-428B-BDBD-7A95B5214AE0}"/>
              </a:ext>
            </a:extLst>
          </p:cNvPr>
          <p:cNvCxnSpPr>
            <a:cxnSpLocks/>
          </p:cNvCxnSpPr>
          <p:nvPr/>
        </p:nvCxnSpPr>
        <p:spPr>
          <a:xfrm>
            <a:off x="6677025" y="2225675"/>
            <a:ext cx="566640" cy="211083"/>
          </a:xfrm>
          <a:prstGeom prst="bentConnector3">
            <a:avLst>
              <a:gd name="adj1" fmla="val 50000"/>
            </a:avLst>
          </a:prstGeom>
          <a:ln>
            <a:tailEnd type="triangle"/>
          </a:ln>
        </p:spPr>
        <p:style>
          <a:lnRef idx="3">
            <a:schemeClr val="accent3"/>
          </a:lnRef>
          <a:fillRef idx="0">
            <a:schemeClr val="accent3"/>
          </a:fillRef>
          <a:effectRef idx="2">
            <a:schemeClr val="accent3"/>
          </a:effectRef>
          <a:fontRef idx="minor">
            <a:schemeClr val="tx1"/>
          </a:fontRef>
        </p:style>
      </p:cxnSp>
      <p:grpSp>
        <p:nvGrpSpPr>
          <p:cNvPr id="21" name="Group 131">
            <a:extLst>
              <a:ext uri="{FF2B5EF4-FFF2-40B4-BE49-F238E27FC236}">
                <a16:creationId xmlns:a16="http://schemas.microsoft.com/office/drawing/2014/main" id="{F3098BED-678F-40BA-939E-18ABF5048952}"/>
              </a:ext>
            </a:extLst>
          </p:cNvPr>
          <p:cNvGrpSpPr>
            <a:grpSpLocks/>
          </p:cNvGrpSpPr>
          <p:nvPr/>
        </p:nvGrpSpPr>
        <p:grpSpPr bwMode="auto">
          <a:xfrm>
            <a:off x="8651336" y="3299959"/>
            <a:ext cx="336550" cy="544513"/>
            <a:chOff x="3504" y="544"/>
            <a:chExt cx="2287" cy="1855"/>
          </a:xfrm>
        </p:grpSpPr>
        <p:sp>
          <p:nvSpPr>
            <p:cNvPr id="22" name="Line 129">
              <a:extLst>
                <a:ext uri="{FF2B5EF4-FFF2-40B4-BE49-F238E27FC236}">
                  <a16:creationId xmlns:a16="http://schemas.microsoft.com/office/drawing/2014/main" id="{DDB0C816-D137-497A-A14C-47422B5E1987}"/>
                </a:ext>
              </a:extLst>
            </p:cNvPr>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3" name="Line 130">
              <a:extLst>
                <a:ext uri="{FF2B5EF4-FFF2-40B4-BE49-F238E27FC236}">
                  <a16:creationId xmlns:a16="http://schemas.microsoft.com/office/drawing/2014/main" id="{F050D59B-E09D-4458-B0C5-0C6034BC51F6}"/>
                </a:ext>
              </a:extLst>
            </p:cNvPr>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816429"/>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always ensure work procedure and method statement available and followed?</a:t>
            </a:r>
          </a:p>
          <a:p>
            <a:pPr marL="342900" indent="-342900" eaLnBrk="1" hangingPunct="1">
              <a:buFont typeface="+mj-lt"/>
              <a:buAutoNum type="arabicPeriod"/>
              <a:defRPr/>
            </a:pPr>
            <a:r>
              <a:rPr lang="en-US" sz="1400" dirty="0">
                <a:solidFill>
                  <a:srgbClr val="0033CC"/>
                </a:solidFill>
                <a:latin typeface="+mj-lt"/>
                <a:sym typeface="Wingdings" pitchFamily="2" charset="2"/>
              </a:rPr>
              <a:t>Do you always ensure daily activities are planned realistic in compliance with safety requirements?</a:t>
            </a:r>
          </a:p>
          <a:p>
            <a:pPr marL="342900" indent="-342900" eaLnBrk="1" hangingPunct="1">
              <a:buFont typeface="+mj-lt"/>
              <a:buAutoNum type="arabicPeriod"/>
              <a:defRPr/>
            </a:pPr>
            <a:r>
              <a:rPr lang="en-US" sz="1400" dirty="0">
                <a:solidFill>
                  <a:srgbClr val="0033CC"/>
                </a:solidFill>
                <a:latin typeface="+mj-lt"/>
                <a:sym typeface="Wingdings" pitchFamily="2" charset="2"/>
              </a:rPr>
              <a:t>Do you always ensure employees are not in line of fire?</a:t>
            </a:r>
          </a:p>
          <a:p>
            <a:pPr marL="342900" indent="-342900" eaLnBrk="1" hangingPunct="1">
              <a:buFont typeface="+mj-lt"/>
              <a:buAutoNum type="arabicPeriod"/>
              <a:defRPr/>
            </a:pPr>
            <a:r>
              <a:rPr lang="en-US" sz="1400" dirty="0">
                <a:solidFill>
                  <a:srgbClr val="0033CC"/>
                </a:solidFill>
                <a:latin typeface="+mj-lt"/>
                <a:sym typeface="Wingdings" pitchFamily="2" charset="2"/>
              </a:rPr>
              <a:t>Do you always ensure HEMP, JSP, TRIC covering all your activities? </a:t>
            </a:r>
          </a:p>
          <a:p>
            <a:pPr marL="342900" indent="-342900" eaLnBrk="1" hangingPunct="1">
              <a:buFont typeface="+mj-lt"/>
              <a:buAutoNum type="arabicPeriod"/>
              <a:defRPr/>
            </a:pPr>
            <a:r>
              <a:rPr lang="en-US" sz="1400" dirty="0">
                <a:solidFill>
                  <a:srgbClr val="0033CC"/>
                </a:solidFill>
                <a:latin typeface="+mj-lt"/>
                <a:sym typeface="Wingdings" pitchFamily="2" charset="2"/>
              </a:rPr>
              <a:t>Do you always ensure TBT is carried out effectively?</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the right equipment are available and used for the task. </a:t>
            </a: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eaLnBrk="1" hangingPunct="1">
              <a:defRPr/>
            </a:pPr>
            <a:endParaRPr lang="en-US" sz="1400" dirty="0">
              <a:solidFill>
                <a:srgbClr val="0033CC"/>
              </a:solidFill>
              <a:latin typeface="+mj-lt"/>
              <a:sym typeface="Wingdings" pitchFamily="2" charset="2"/>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2700" y="893961"/>
            <a:ext cx="5305660" cy="307777"/>
          </a:xfrm>
          <a:prstGeom prst="rect">
            <a:avLst/>
          </a:prstGeom>
          <a:noFill/>
          <a:ln w="9525">
            <a:noFill/>
            <a:miter lim="800000"/>
            <a:headEnd/>
            <a:tailEnd/>
          </a:ln>
        </p:spPr>
        <p:txBody>
          <a:bodyPr wrap="square">
            <a:spAutoFit/>
          </a:bodyPr>
          <a:lstStyle/>
          <a:p>
            <a:pPr marL="114300" indent="-114300" algn="just">
              <a:defRPr/>
            </a:pPr>
            <a:r>
              <a:rPr lang="en-GB" sz="1400" b="1" dirty="0">
                <a:solidFill>
                  <a:srgbClr val="333399"/>
                </a:solidFill>
                <a:latin typeface="+mj-lt"/>
              </a:rPr>
              <a:t>Date: 08.08.2021                     Incident type :LTI # 18</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Language xmlns="4880e4f8-4b7d-4bdd-91e3-e10d47036eca">English</Language>
    <DocId xmlns="4880e4f8-4b7d-4bdd-91e3-e10d47036eca">92654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FA326924-131E-49A5-B86D-43ECD13ACE6A}"/>
</file>

<file path=customXml/itemProps2.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3.xml><?xml version="1.0" encoding="utf-8"?>
<ds:datastoreItem xmlns:ds="http://schemas.openxmlformats.org/officeDocument/2006/customXml" ds:itemID="{417CDCFD-C2C6-4ECC-85D9-E8AEE3BFF834}">
  <ds:schemaRefs>
    <ds:schemaRef ds:uri="http://schemas.microsoft.com/office/2006/documentManagement/type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9d51eac6-a7d5-47f5-a119-63d146adb13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23260</TotalTime>
  <Words>519</Words>
  <Application>Microsoft Office PowerPoint</Application>
  <PresentationFormat>On-screen Show (4:3)</PresentationFormat>
  <Paragraphs>52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LTI#18 AHPS Post DP IRC final  </dc:title>
  <dc:creator>MU93647</dc:creator>
  <cp:lastModifiedBy>Balushi, Sumaiya MSE36</cp:lastModifiedBy>
  <cp:revision>762</cp:revision>
  <dcterms:created xsi:type="dcterms:W3CDTF">2001-05-03T06:07:08Z</dcterms:created>
  <dcterms:modified xsi:type="dcterms:W3CDTF">2022-08-09T10:18:09Z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