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4"/>
  </p:sldMasterIdLst>
  <p:notesMasterIdLst>
    <p:notesMasterId r:id="rId6"/>
  </p:notesMasterIdLst>
  <p:sldIdLst>
    <p:sldId id="27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1C7823-1433-953C-A811-0291DCC027DA}" name="Riyami, Nabil FPS" initials="NR" userId="S::Nabil.NZA.Riyami@pdo.co.om::e81f3504-10ec-4509-a7c0-8516cec2a7b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695" autoAdjust="0"/>
    <p:restoredTop sz="94674"/>
  </p:normalViewPr>
  <p:slideViewPr>
    <p:cSldViewPr snapToGrid="0" snapToObjects="1">
      <p:cViewPr varScale="1">
        <p:scale>
          <a:sx n="107" d="100"/>
          <a:sy n="107" d="100"/>
        </p:scale>
        <p:origin x="13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Bouras" userId="a5b676cf-ead8-429a-bf3a-3aa9e0bc2e50" providerId="ADAL" clId="{827A4654-5F07-4CED-ACCA-30B249D83075}"/>
    <pc:docChg chg="modSld">
      <pc:chgData name="Ali Bouras" userId="a5b676cf-ead8-429a-bf3a-3aa9e0bc2e50" providerId="ADAL" clId="{827A4654-5F07-4CED-ACCA-30B249D83075}" dt="2025-10-30T10:31:31.074" v="91" actId="1036"/>
      <pc:docMkLst>
        <pc:docMk/>
      </pc:docMkLst>
      <pc:sldChg chg="modSp mod">
        <pc:chgData name="Ali Bouras" userId="a5b676cf-ead8-429a-bf3a-3aa9e0bc2e50" providerId="ADAL" clId="{827A4654-5F07-4CED-ACCA-30B249D83075}" dt="2025-10-30T10:31:31.074" v="91" actId="1036"/>
        <pc:sldMkLst>
          <pc:docMk/>
          <pc:sldMk cId="957599080" sldId="272"/>
        </pc:sldMkLst>
        <pc:spChg chg="mod">
          <ac:chgData name="Ali Bouras" userId="a5b676cf-ead8-429a-bf3a-3aa9e0bc2e50" providerId="ADAL" clId="{827A4654-5F07-4CED-ACCA-30B249D83075}" dt="2025-10-30T10:31:01.757" v="64" actId="1035"/>
          <ac:spMkLst>
            <pc:docMk/>
            <pc:sldMk cId="957599080" sldId="272"/>
            <ac:spMk id="7" creationId="{00000000-0000-0000-0000-000000000000}"/>
          </ac:spMkLst>
        </pc:spChg>
        <pc:spChg chg="mod">
          <ac:chgData name="Ali Bouras" userId="a5b676cf-ead8-429a-bf3a-3aa9e0bc2e50" providerId="ADAL" clId="{827A4654-5F07-4CED-ACCA-30B249D83075}" dt="2025-10-30T10:31:07.138" v="80" actId="1035"/>
          <ac:spMkLst>
            <pc:docMk/>
            <pc:sldMk cId="957599080" sldId="272"/>
            <ac:spMk id="15" creationId="{95683CF0-2FCD-7577-E908-D21978445FCD}"/>
          </ac:spMkLst>
        </pc:spChg>
        <pc:spChg chg="mod">
          <ac:chgData name="Ali Bouras" userId="a5b676cf-ead8-429a-bf3a-3aa9e0bc2e50" providerId="ADAL" clId="{827A4654-5F07-4CED-ACCA-30B249D83075}" dt="2025-10-30T10:31:31.074" v="91" actId="1036"/>
          <ac:spMkLst>
            <pc:docMk/>
            <pc:sldMk cId="957599080" sldId="272"/>
            <ac:spMk id="36" creationId="{6EF339D8-4E46-422C-8BFC-03E46E35F85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31898-D3BE-4DAF-90BF-EEAE478B6D22}" type="datetimeFigureOut">
              <a:rPr lang="en-US" smtClean="0"/>
              <a:t>02/11/2025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FB269-D7FA-4B2B-A78E-1120639F5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64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 defTabSz="931774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err="1">
                <a:solidFill>
                  <a:srgbClr val="000000"/>
                </a:solidFill>
                <a:latin typeface="Times New Roman" pitchFamily="18" charset="0"/>
              </a:rPr>
              <a:t>Mr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Musleh image on the top right will change according to incident pattern, MSE3 will provide you with the image as per the pattern</a:t>
            </a:r>
          </a:p>
          <a:p>
            <a:pPr marL="174708" indent="-174708" defTabSz="931774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What happened: 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174708" indent="-174708" defTabSz="931774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Initial Finding: Four to five bullet points highlighting the initial main findings from the investigation.  Remember the target audience is the front-line staff so this should be written in simple terms in a way that everyone can understand.</a:t>
            </a:r>
          </a:p>
          <a:p>
            <a:pPr marL="174708" indent="-174708" defTabSz="931774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Learnings: Four to five learning message in the form of questionnaires linked with initial findings</a:t>
            </a:r>
          </a:p>
          <a:p>
            <a:pPr marL="174708" indent="-174708" defTabSz="931774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strap line should be the main learning point you want to get across</a:t>
            </a:r>
          </a:p>
          <a:p>
            <a:pPr marL="174708" indent="-174708" defTabSz="931774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marL="174708" indent="-174708" defTabSz="931774" eaLnBrk="0" fontAlgn="base" hangingPunct="0"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The images should be self explanatory, what went wrong (if you create a reconstruction please ensure you do not put people at risk) and below how it should be done.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EE756A-71C4-4EF9-8F7C-B1FF48E661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74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07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2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89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4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0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7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37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3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3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5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02/11/2025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7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6AEF2-20D4-7547-BF78-1F3F36FB60DC}" type="datetimeFigureOut">
              <a:rPr lang="en-US" smtClean="0"/>
              <a:t>02/11/2025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" y="0"/>
            <a:ext cx="386367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6" y="6117536"/>
            <a:ext cx="2340723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9638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4B1201B-BD08-B84F-7516-DF155E1FD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0730" y="1812578"/>
            <a:ext cx="2191082" cy="193646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21595E-CEB2-EE30-A941-16DAE2C27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0730" y="3841748"/>
            <a:ext cx="2192162" cy="221761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758783" y="124760"/>
            <a:ext cx="9508126" cy="5355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Learning From Incident - </a:t>
            </a:r>
            <a:r>
              <a:rPr lang="en-GB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501548" y="1719486"/>
            <a:ext cx="19179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What happened: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369647"/>
              </p:ext>
            </p:extLst>
          </p:nvPr>
        </p:nvGraphicFramePr>
        <p:xfrm>
          <a:off x="1758783" y="622755"/>
          <a:ext cx="9508126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135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1191142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214146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2425736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  <a:gridCol w="1163461">
                  <a:extLst>
                    <a:ext uri="{9D8B030D-6E8A-4147-A177-3AD203B41FA5}">
                      <a16:colId xmlns:a16="http://schemas.microsoft.com/office/drawing/2014/main" val="1090560065"/>
                    </a:ext>
                  </a:extLst>
                </a:gridCol>
                <a:gridCol w="2219506">
                  <a:extLst>
                    <a:ext uri="{9D8B030D-6E8A-4147-A177-3AD203B41FA5}">
                      <a16:colId xmlns:a16="http://schemas.microsoft.com/office/drawing/2014/main" val="4048325790"/>
                    </a:ext>
                  </a:extLst>
                </a:gridCol>
              </a:tblGrid>
              <a:tr h="28576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Event ID #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25553187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Date &amp; Time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23.10.2025 / 17:20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Location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NIMR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285766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Incident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LTI#18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Fall from height (work at height)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Rig Move/Tanks Swapping </a:t>
                      </a:r>
                      <a:endParaRPr lang="en-US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</a:tbl>
          </a:graphicData>
        </a:graphic>
      </p:graphicFrame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728522" y="1420033"/>
            <a:ext cx="9508126" cy="338554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Audience: ALL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47B715-5C32-4379-84C8-46A5B939CA2A}"/>
              </a:ext>
            </a:extLst>
          </p:cNvPr>
          <p:cNvSpPr txBox="1"/>
          <p:nvPr/>
        </p:nvSpPr>
        <p:spPr>
          <a:xfrm>
            <a:off x="466132" y="6589930"/>
            <a:ext cx="81214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 case of an emergency please call PDO Emergency Number (Toll Free): 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2467-5555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58595B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A5CFB7-AB08-402F-A488-07B19E9AD9F7}"/>
              </a:ext>
            </a:extLst>
          </p:cNvPr>
          <p:cNvSpPr txBox="1"/>
          <p:nvPr/>
        </p:nvSpPr>
        <p:spPr>
          <a:xfrm rot="16200000">
            <a:off x="-145372" y="763334"/>
            <a:ext cx="1333077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Prevent</a:t>
            </a:r>
          </a:p>
        </p:txBody>
      </p:sp>
      <p:sp>
        <p:nvSpPr>
          <p:cNvPr id="36" name="Rectangle 17">
            <a:extLst>
              <a:ext uri="{FF2B5EF4-FFF2-40B4-BE49-F238E27FC236}">
                <a16:creationId xmlns:a16="http://schemas.microsoft.com/office/drawing/2014/main" id="{6EF339D8-4E46-422C-8BFC-03E46E35F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528" y="2994613"/>
            <a:ext cx="19179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Initial Findings: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D21A8C-30CC-4548-8EF8-499FFD5D7726}"/>
              </a:ext>
            </a:extLst>
          </p:cNvPr>
          <p:cNvSpPr txBox="1"/>
          <p:nvPr/>
        </p:nvSpPr>
        <p:spPr>
          <a:xfrm>
            <a:off x="648124" y="6251376"/>
            <a:ext cx="6910915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0" marR="2936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MS PGothic" pitchFamily="34" charset="-128"/>
                <a:cs typeface="+mn-cs"/>
              </a:rPr>
              <a:t>Don’t let out of sight be out of mind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B0979E-4BE4-B968-DB5D-14DFE1BF7DD5}"/>
              </a:ext>
            </a:extLst>
          </p:cNvPr>
          <p:cNvSpPr txBox="1"/>
          <p:nvPr/>
        </p:nvSpPr>
        <p:spPr>
          <a:xfrm>
            <a:off x="173076" y="3327290"/>
            <a:ext cx="1000980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Plan: PTW, risk assessment, and TBT were implemented; however, they were not specific to the task.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Check Equipment: The tank was only partially equipped and secured with handrails.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Prepare Area: The team did not adequately prepare the area with proper working-at-height controls.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Control Energy: The Welder was wearing a safety harness but disconnected the lanyard while discarding the elbow fitting.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Communication: A pre-tour meeting was held by the Rig Manager, but no TBT was conducted for this specific out-of-sight activity.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Final Check: The team failed to verify that all tank safety controls were in place before starting work.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Start Work: The task was initiated without proper planning.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5642A6FF-645F-80EC-3C98-065225795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208" y="4961625"/>
            <a:ext cx="3056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Engagement Questions: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07616C-46C4-AA09-D8AE-1687F4201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458" y="150805"/>
            <a:ext cx="1257709" cy="11425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7DC0E8-3991-1192-A54F-A82EA170863F}"/>
              </a:ext>
            </a:extLst>
          </p:cNvPr>
          <p:cNvSpPr txBox="1"/>
          <p:nvPr/>
        </p:nvSpPr>
        <p:spPr>
          <a:xfrm>
            <a:off x="239247" y="5315451"/>
            <a:ext cx="929789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Do you ensure having proper planning (specific PTW, TBT, Risk Assessment …etc.) and supervision for out of sight activities?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Do you ensure that STOP Work Authority is understood and exercised by all personnel?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Do you ensure that work-at-height and line of fire controls are in place prior to start any activity?</a:t>
            </a:r>
          </a:p>
        </p:txBody>
      </p:sp>
      <p:grpSp>
        <p:nvGrpSpPr>
          <p:cNvPr id="21" name="Group 131">
            <a:extLst>
              <a:ext uri="{FF2B5EF4-FFF2-40B4-BE49-F238E27FC236}">
                <a16:creationId xmlns:a16="http://schemas.microsoft.com/office/drawing/2014/main" id="{BD905AFC-C97B-019D-1180-FC06815D41CB}"/>
              </a:ext>
            </a:extLst>
          </p:cNvPr>
          <p:cNvGrpSpPr>
            <a:grpSpLocks/>
          </p:cNvGrpSpPr>
          <p:nvPr/>
        </p:nvGrpSpPr>
        <p:grpSpPr bwMode="auto">
          <a:xfrm>
            <a:off x="11613960" y="3014096"/>
            <a:ext cx="565930" cy="480929"/>
            <a:chOff x="3504" y="544"/>
            <a:chExt cx="2287" cy="1855"/>
          </a:xfrm>
        </p:grpSpPr>
        <p:sp>
          <p:nvSpPr>
            <p:cNvPr id="24" name="Line 129">
              <a:extLst>
                <a:ext uri="{FF2B5EF4-FFF2-40B4-BE49-F238E27FC236}">
                  <a16:creationId xmlns:a16="http://schemas.microsoft.com/office/drawing/2014/main" id="{5881B850-4B90-1A83-C213-D812CB0B07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" name="Line 130">
              <a:extLst>
                <a:ext uri="{FF2B5EF4-FFF2-40B4-BE49-F238E27FC236}">
                  <a16:creationId xmlns:a16="http://schemas.microsoft.com/office/drawing/2014/main" id="{83391804-EFC9-E036-0AA1-A7875CC1F4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5683CF0-2FCD-7577-E908-D21978445FCD}"/>
              </a:ext>
            </a:extLst>
          </p:cNvPr>
          <p:cNvSpPr txBox="1"/>
          <p:nvPr/>
        </p:nvSpPr>
        <p:spPr>
          <a:xfrm>
            <a:off x="559626" y="2037879"/>
            <a:ext cx="93711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During a rig move operation, as part of the tanks swapping and modification, a welder completed the task of elbow cutting and was conducting housekeeping activities on top of a reserve mud tank located outside the rig boundary. While attempting to discard an elbow fitting, a flange nut snagged on his coverall, causing him to lose balance and fell from the tank resulted to face injury.</a:t>
            </a:r>
          </a:p>
        </p:txBody>
      </p:sp>
      <p:sp>
        <p:nvSpPr>
          <p:cNvPr id="64" name="Freeform 132">
            <a:extLst>
              <a:ext uri="{FF2B5EF4-FFF2-40B4-BE49-F238E27FC236}">
                <a16:creationId xmlns:a16="http://schemas.microsoft.com/office/drawing/2014/main" id="{54EEFF28-5A0A-E4EB-56C3-5B689A4DBEA9}"/>
              </a:ext>
            </a:extLst>
          </p:cNvPr>
          <p:cNvSpPr/>
          <p:nvPr/>
        </p:nvSpPr>
        <p:spPr bwMode="auto">
          <a:xfrm>
            <a:off x="11602730" y="5204026"/>
            <a:ext cx="416194" cy="432003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59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d51eac6-a7d5-47f5-a119-63d146adb134">
      <UserInfo>
        <DisplayName>Shah, Zahoor UIB1141XN</DisplayName>
        <AccountId>4166</AccountId>
        <AccountType/>
      </UserInfo>
      <UserInfo>
        <DisplayName>Hussain, Saddam UWCS9X</DisplayName>
        <AccountId>20428</AccountId>
        <AccountType/>
      </UserInfo>
      <UserInfo>
        <DisplayName>Zeheimi, Sulaiman UWN291</DisplayName>
        <AccountId>9941</AccountId>
        <AccountType/>
      </UserInfo>
      <UserInfo>
        <DisplayName>Al Hamdi, Ali DHSA1</DisplayName>
        <AccountId>19834</AccountId>
        <AccountType/>
      </UserInfo>
      <UserInfo>
        <DisplayName>Naamani, Saleh OSOT1</DisplayName>
        <AccountId>7374</AccountId>
        <AccountType/>
      </UserInfo>
      <UserInfo>
        <DisplayName>Al Subhi, Nooh ONO411F</DisplayName>
        <AccountId>18438</AccountId>
        <AccountType/>
      </UserInfo>
      <UserInfo>
        <DisplayName>Rawahi, Ali UEG</DisplayName>
        <AccountId>541</AccountId>
        <AccountType/>
      </UserInfo>
      <UserInfo>
        <DisplayName>Al Khayari, Yousuf CDFO14N</DisplayName>
        <AccountId>14394</AccountId>
        <AccountType/>
      </UserInfo>
      <UserInfo>
        <DisplayName>Al Jabry, Ahmed UIB1141XL</DisplayName>
        <AccountId>4523</AccountId>
        <AccountType/>
      </UserInfo>
      <UserInfo>
        <DisplayName>Shah, Jatin HIMA1</DisplayName>
        <AccountId>19796</AccountId>
        <AccountType/>
      </UserInfo>
      <UserInfo>
        <DisplayName>Salvi, Santosh UOC524Q</DisplayName>
        <AccountId>2019</AccountId>
        <AccountType/>
      </UserInfo>
      <UserInfo>
        <DisplayName>Barhi, Hilal UPKPS1</DisplayName>
        <AccountId>3675</AccountId>
        <AccountType/>
      </UserInfo>
      <UserInfo>
        <DisplayName>Suleimany, Zahir DSS</DisplayName>
        <AccountId>1071</AccountId>
        <AccountType/>
      </UserInfo>
      <UserInfo>
        <DisplayName>Padiyilaveetil, Prakashan UIB14XC</DisplayName>
        <AccountId>21169</AccountId>
        <AccountType/>
      </UserInfo>
      <UserInfo>
        <DisplayName>Sadiq, Waseem UIB14XSLR</DisplayName>
        <AccountId>17730</AccountId>
        <AccountType/>
      </UserInfo>
      <UserInfo>
        <DisplayName>Alhabsi, Saif UIB4KX</DisplayName>
        <AccountId>20961</AccountId>
        <AccountType/>
      </UserInfo>
      <UserInfo>
        <DisplayName>Juma, Mohamed UIB4YX</DisplayName>
        <AccountId>20957</AccountId>
        <AccountType/>
      </UserInfo>
      <UserInfo>
        <DisplayName>Yahyaai, Hamood UWIF4H</DisplayName>
        <AccountId>11678</AccountId>
        <AccountType/>
      </UserInfo>
      <UserInfo>
        <DisplayName>Ali, Showkath GAL271</DisplayName>
        <AccountId>21998</AccountId>
        <AccountType/>
      </UserInfo>
      <UserInfo>
        <DisplayName>Joseph, Ninan UIB1142XN</DisplayName>
        <AccountId>12829</AccountId>
        <AccountType/>
      </UserInfo>
      <UserInfo>
        <DisplayName>Thomas, Rony UIL41X</DisplayName>
        <AccountId>21425</AccountId>
        <AccountType/>
      </UserInfo>
      <UserInfo>
        <DisplayName>Ofi, Mahmood UWODQ13</DisplayName>
        <AccountId>13551</AccountId>
        <AccountType/>
      </UserInfo>
      <UserInfo>
        <DisplayName>Kharusi, Amira DLQB10</DisplayName>
        <AccountId>6730</AccountId>
        <AccountType/>
      </UserInfo>
      <UserInfo>
        <DisplayName>Harrasi, Yaser DHNF</DisplayName>
        <AccountId>4127</AccountId>
        <AccountType/>
      </UserInfo>
      <UserInfo>
        <DisplayName>Al Harthy, Asaad CDF11XC</DisplayName>
        <AccountId>15190</AccountId>
        <AccountType/>
      </UserInfo>
      <UserInfo>
        <DisplayName>Harmali, Harith UWOXG91</DisplayName>
        <AccountId>21252</AccountId>
        <AccountType/>
      </UserInfo>
      <UserInfo>
        <DisplayName>RIG-127-Site, RIG127</DisplayName>
        <AccountId>20345</AccountId>
        <AccountType/>
      </UserInfo>
      <UserInfo>
        <DisplayName>Al Fahdi, Zahir UOC521MD</DisplayName>
        <AccountId>21762</AccountId>
        <AccountType/>
      </UserInfo>
      <UserInfo>
        <DisplayName>Joseph, Robinson PI8</DisplayName>
        <AccountId>17501</AccountId>
        <AccountType/>
      </UserInfo>
      <UserInfo>
        <DisplayName>Boutahraoui, Abderrezak UPKCW1</DisplayName>
        <AccountId>15952</AccountId>
        <AccountType/>
      </UserInfo>
      <UserInfo>
        <DisplayName>Jawad, Sadiq IDCO51Y</DisplayName>
        <AccountId>21275</AccountId>
        <AccountType/>
      </UserInfo>
    </SharedWithUsers>
    <Language xmlns="4880e4f8-4b7d-4bdd-91e3-e10d47036eca">English</Language>
    <DocId xmlns="4880e4f8-4b7d-4bdd-91e3-e10d47036eca">92935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8B757B-4295-43D5-9881-C0A45C9445EE}"/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http://www.w3.org/XML/1998/namespace"/>
    <ds:schemaRef ds:uri="9d51eac6-a7d5-47f5-a119-63d146adb134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03e2fe1-4846-4393-8cf2-1bc71a04fd88}" enabled="1" method="Privileged" siteId="{41ff26dc-250f-4b13-8981-739be8610c2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2981</TotalTime>
  <Words>505</Words>
  <Application>Microsoft Office PowerPoint</Application>
  <PresentationFormat>Widescreen</PresentationFormat>
  <Paragraphs>39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Gill Sans</vt:lpstr>
      <vt:lpstr>Gill Sans Light</vt:lpstr>
      <vt:lpstr>Tahoma</vt:lpstr>
      <vt:lpstr>Times New Roman</vt:lpstr>
      <vt:lpstr>Wingdings</vt:lpstr>
      <vt:lpstr>Office Theme</vt:lpstr>
      <vt:lpstr>Learning From Incident -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LTI#18-25553187- Face injury when fell from mud tank_1st Alert</dc:title>
  <dc:creator>nazar@umsoman.com</dc:creator>
  <cp:lastModifiedBy>Rawahi, Ahmed MSE34</cp:lastModifiedBy>
  <cp:revision>100</cp:revision>
  <dcterms:created xsi:type="dcterms:W3CDTF">2018-09-24T07:27:56Z</dcterms:created>
  <dcterms:modified xsi:type="dcterms:W3CDTF">2025-11-02T04:20:22Z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