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8249" autoAdjust="0"/>
  </p:normalViewPr>
  <p:slideViewPr>
    <p:cSldViewPr snapToGrid="0">
      <p:cViewPr varScale="1">
        <p:scale>
          <a:sx n="100" d="100"/>
          <a:sy n="100"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1162271D-C170-4FCB-BA1D-ADCED31EC1F4}"/>
    <pc:docChg chg="modSld">
      <pc:chgData name="Konduru, Raju IDI63X" userId="d8c4c54e-792b-4728-ba18-36787d9218e6" providerId="ADAL" clId="{1162271D-C170-4FCB-BA1D-ADCED31EC1F4}" dt="2024-03-27T05:03:44.428" v="1" actId="6549"/>
      <pc:docMkLst>
        <pc:docMk/>
      </pc:docMkLst>
      <pc:sldChg chg="modSp mod">
        <pc:chgData name="Konduru, Raju IDI63X" userId="d8c4c54e-792b-4728-ba18-36787d9218e6" providerId="ADAL" clId="{1162271D-C170-4FCB-BA1D-ADCED31EC1F4}" dt="2024-03-27T05:03:44.428" v="1" actId="6549"/>
        <pc:sldMkLst>
          <pc:docMk/>
          <pc:sldMk cId="2964227638" sldId="270"/>
        </pc:sldMkLst>
        <pc:graphicFrameChg chg="modGraphic">
          <ac:chgData name="Konduru, Raju IDI63X" userId="d8c4c54e-792b-4728-ba18-36787d9218e6" providerId="ADAL" clId="{1162271D-C170-4FCB-BA1D-ADCED31EC1F4}" dt="2024-03-27T05:03:44.428"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main learning point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21" Type="http://schemas.microsoft.com/office/2007/relationships/hdphoto" Target="../media/hdphoto8.wdp"/><Relationship Id="rId7" Type="http://schemas.openxmlformats.org/officeDocument/2006/relationships/image" Target="../media/image7.png"/><Relationship Id="rId12" Type="http://schemas.microsoft.com/office/2007/relationships/hdphoto" Target="../media/hdphoto4.wdp"/><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19" Type="http://schemas.microsoft.com/office/2007/relationships/hdphoto" Target="../media/hdphoto7.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045949"/>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7" y="2365058"/>
            <a:ext cx="88732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anose="020F0502020204030204" charset="0"/>
                <a:ea typeface="MS PGothic" panose="020B0600070205080204" pitchFamily="34" charset="-128"/>
              </a:rPr>
              <a:t>While pulling out the tubing hanger, the driller and crew installed the landing joint and unbolted the Tie-down Bolts. Floor crew tried to install the Full Open Safety Valve (FOSV) to retrieve the tubing hanger, unfortunately while they picked up the FOSV from rig floor with the webbing sling, the FOSV was not aligned properly on top on the landing joint. It slipped from the double wrapped webbing sling due to its oily condition and it pinched the left middle finger of the Roustabout resulting in partial amputation of fingertip.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520386127"/>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1159702</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01.10.2023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algn="l" defTabSz="914400"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LTI#18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latin typeface="+mj-lt"/>
                        </a:rPr>
                        <a:t>17:35 </a:t>
                      </a:r>
                      <a:r>
                        <a:rPr lang="en-US" sz="1300" b="0" dirty="0" err="1">
                          <a:latin typeface="+mj-lt"/>
                        </a:rPr>
                        <a:t>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r>
                        <a:rPr lang="en-US" sz="1300" b="0" dirty="0">
                          <a:latin typeface="+mj-lt"/>
                        </a:rPr>
                        <a:t>Rima </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r>
                        <a:rPr lang="en-US" sz="1300" b="0">
                          <a:latin typeface="+mj-lt"/>
                        </a:rPr>
                        <a:t> </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libri" panose="020F0502020204030204" charset="0"/>
                          <a:ea typeface="MS PGothic" panose="020B0600070205080204" pitchFamily="34" charset="-128"/>
                        </a:rPr>
                        <a:t>Pulling out tubing hanger</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47638" y="1706637"/>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Mason, Equipment Operators, Mechanics, Supervisor …</a:t>
            </a:r>
          </a:p>
        </p:txBody>
      </p:sp>
      <p:pic>
        <p:nvPicPr>
          <p:cNvPr id="21" name="Picture 20" descr="A picture containing person, standing&#10;&#10;Description automatically generated">
            <a:extLst>
              <a:ext uri="{FF2B5EF4-FFF2-40B4-BE49-F238E27FC236}">
                <a16:creationId xmlns:a16="http://schemas.microsoft.com/office/drawing/2014/main" id="{9E28D099-22D2-4956-8A3D-A70D8F3C17FD}"/>
              </a:ext>
            </a:extLst>
          </p:cNvPr>
          <p:cNvPicPr>
            <a:picLocks noChangeAspect="1"/>
          </p:cNvPicPr>
          <p:nvPr/>
        </p:nvPicPr>
        <p:blipFill rotWithShape="1">
          <a:blip r:embed="rId3"/>
          <a:srcRect l="14819" r="24496" b="11753"/>
          <a:stretch/>
        </p:blipFill>
        <p:spPr>
          <a:xfrm>
            <a:off x="10880770" y="54752"/>
            <a:ext cx="1180756" cy="2020163"/>
          </a:xfrm>
          <a:prstGeom prst="rect">
            <a:avLst/>
          </a:prstGeom>
        </p:spPr>
      </p:pic>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03599" y="471014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03599" y="352348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03597" y="4102193"/>
            <a:ext cx="831652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sym typeface="+mn-ea"/>
              </a:rPr>
              <a:t>There is no lifting provision to lift the safety valve</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03598" y="5192330"/>
            <a:ext cx="880254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a:t>
            </a: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sym typeface="+mn-ea"/>
              </a:rPr>
              <a:t>provision of the correct lifting points available before you start the work?  </a:t>
            </a:r>
            <a:endParaRPr lang="en-US" sz="1400" dirty="0">
              <a:solidFill>
                <a:srgbClr val="000000"/>
              </a:solidFill>
              <a:latin typeface="Calibri" pitchFamily="34" charset="0"/>
              <a:cs typeface="Calibri" pitchFamily="34" charset="0"/>
              <a:sym typeface="+mn-ea"/>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you </a:t>
            </a:r>
            <a:r>
              <a:rPr lang="en-US" sz="1400" dirty="0">
                <a:solidFill>
                  <a:srgbClr val="000000"/>
                </a:solidFill>
                <a:latin typeface="Calibri" pitchFamily="34" charset="0"/>
                <a:cs typeface="Calibri" pitchFamily="34" charset="0"/>
                <a:sym typeface="+mn-ea"/>
              </a:rPr>
              <a:t>to intervene unsafe acts &amp; condition apply empowerment to STOP?</a:t>
            </a:r>
          </a:p>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sym typeface="+mn-ea"/>
              </a:rPr>
              <a:t>How do you ensure to discuss about hazards &amp; risks associated with the tasks during TBT? </a:t>
            </a:r>
            <a:endParaRPr lang="en-US" sz="1400" strike="sngStrike" dirty="0">
              <a:solidFill>
                <a:srgbClr val="000000"/>
              </a:solidFill>
              <a:latin typeface="Calibri" panose="020F0502020204030204" charset="0"/>
              <a:ea typeface="MS PGothic" panose="020B0600070205080204" pitchFamily="34" charset="-128"/>
              <a:sym typeface="+mn-ea"/>
            </a:endParaRPr>
          </a:p>
        </p:txBody>
      </p:sp>
      <p:sp>
        <p:nvSpPr>
          <p:cNvPr id="2" name="TextBox 1">
            <a:extLst>
              <a:ext uri="{FF2B5EF4-FFF2-40B4-BE49-F238E27FC236}">
                <a16:creationId xmlns:a16="http://schemas.microsoft.com/office/drawing/2014/main" id="{D6D21A8C-30CC-4548-8EF8-499FFD5D7726}"/>
              </a:ext>
            </a:extLst>
          </p:cNvPr>
          <p:cNvSpPr txBox="1"/>
          <p:nvPr/>
        </p:nvSpPr>
        <p:spPr>
          <a:xfrm>
            <a:off x="303598" y="6126139"/>
            <a:ext cx="8823792" cy="369332"/>
          </a:xfrm>
          <a:prstGeom prst="rect">
            <a:avLst/>
          </a:prstGeom>
          <a:solidFill>
            <a:schemeClr val="accent5"/>
          </a:solidFill>
        </p:spPr>
        <p:txBody>
          <a:bodyPr wrap="square" rtlCol="0">
            <a:spAutoFit/>
          </a:bodyPr>
          <a:lstStyle/>
          <a:p>
            <a:pPr lvl="0" algn="ctr" fontAlgn="base">
              <a:spcBef>
                <a:spcPct val="0"/>
              </a:spcBef>
              <a:spcAft>
                <a:spcPct val="0"/>
              </a:spcAft>
            </a:pPr>
            <a:r>
              <a:rPr lang="en-US" sz="1800" b="1" dirty="0">
                <a:solidFill>
                  <a:srgbClr val="FFFF00"/>
                </a:solidFill>
                <a:latin typeface="Tahoma" pitchFamily="34" charset="0"/>
                <a:ea typeface="MS PGothic" pitchFamily="34" charset="-128"/>
              </a:rPr>
              <a:t>Ensure handoff load during lifting </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471148" y="3472294"/>
            <a:ext cx="520287"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1" name="Picture 10">
            <a:extLst>
              <a:ext uri="{FF2B5EF4-FFF2-40B4-BE49-F238E27FC236}">
                <a16:creationId xmlns:a16="http://schemas.microsoft.com/office/drawing/2014/main" id="{481C55C4-FB40-ABBA-1CA5-5A9FD45C948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500" b="92375" l="25000" r="66667">
                        <a14:foregroundMark x1="50250" y1="85188" x2="50250" y2="85188"/>
                        <a14:foregroundMark x1="45583" y1="80750" x2="45583" y2="80750"/>
                        <a14:foregroundMark x1="40250" y1="79813" x2="40250" y2="79813"/>
                        <a14:foregroundMark x1="54917" y1="86563" x2="54917" y2="86563"/>
                        <a14:foregroundMark x1="57500" y1="92375" x2="57500" y2="92375"/>
                        <a14:foregroundMark x1="54917" y1="23563" x2="54917" y2="23563"/>
                        <a14:foregroundMark x1="53583" y1="21625" x2="53583" y2="21625"/>
                        <a14:foregroundMark x1="53083" y1="79625" x2="53083" y2="79625"/>
                        <a14:foregroundMark x1="51000" y1="84625" x2="51000" y2="84625"/>
                        <a14:foregroundMark x1="56667" y1="16438" x2="56667" y2="16438"/>
                        <a14:foregroundMark x1="58000" y1="11188" x2="58000" y2="11188"/>
                        <a14:foregroundMark x1="57750" y1="6188" x2="57750" y2="6188"/>
                        <a14:foregroundMark x1="60333" y1="3500" x2="60333" y2="3500"/>
                        <a14:backgroundMark x1="34000" y1="80188" x2="34000" y2="80188"/>
                      </a14:backgroundRemoval>
                    </a14:imgEffect>
                  </a14:imgLayer>
                </a14:imgProps>
              </a:ext>
            </a:extLst>
          </a:blip>
          <a:srcRect l="19855" t="19710" r="28100" b="7439"/>
          <a:stretch/>
        </p:blipFill>
        <p:spPr>
          <a:xfrm>
            <a:off x="9392357" y="2086493"/>
            <a:ext cx="1391479" cy="2050293"/>
          </a:xfrm>
          <a:prstGeom prst="rect">
            <a:avLst/>
          </a:prstGeom>
        </p:spPr>
      </p:pic>
      <p:grpSp>
        <p:nvGrpSpPr>
          <p:cNvPr id="12" name="Group 11">
            <a:extLst>
              <a:ext uri="{FF2B5EF4-FFF2-40B4-BE49-F238E27FC236}">
                <a16:creationId xmlns:a16="http://schemas.microsoft.com/office/drawing/2014/main" id="{4E02B3BB-F8D1-7E16-6C46-3D0B1500AED0}"/>
              </a:ext>
            </a:extLst>
          </p:cNvPr>
          <p:cNvGrpSpPr/>
          <p:nvPr/>
        </p:nvGrpSpPr>
        <p:grpSpPr>
          <a:xfrm>
            <a:off x="9404972" y="3037221"/>
            <a:ext cx="1282855" cy="356615"/>
            <a:chOff x="8181012" y="5038765"/>
            <a:chExt cx="1347909" cy="571448"/>
          </a:xfrm>
        </p:grpSpPr>
        <p:pic>
          <p:nvPicPr>
            <p:cNvPr id="15" name="Picture 14">
              <a:extLst>
                <a:ext uri="{FF2B5EF4-FFF2-40B4-BE49-F238E27FC236}">
                  <a16:creationId xmlns:a16="http://schemas.microsoft.com/office/drawing/2014/main" id="{3F6A6B4F-2081-A850-9441-E86F8B421FA9}"/>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710" b="95290" l="7104" r="92350">
                          <a14:foregroundMark x1="45355" y1="91667" x2="50820" y2="91667"/>
                          <a14:foregroundMark x1="46995" y1="95290" x2="54645" y2="95652"/>
                          <a14:foregroundMark x1="7104" y1="34058" x2="8197" y2="38768"/>
                          <a14:foregroundMark x1="56284" y1="13406" x2="50820" y2="5072"/>
                          <a14:foregroundMark x1="88525" y1="22464" x2="92350" y2="32609"/>
                          <a14:foregroundMark x1="85792" y1="40580" x2="85246" y2="51449"/>
                          <a14:foregroundMark x1="81967" y1="55435" x2="76503" y2="66667"/>
                          <a14:foregroundMark x1="32240" y1="18116" x2="23497" y2="12681"/>
                          <a14:foregroundMark x1="32240" y1="24275" x2="43169" y2="40942"/>
                          <a14:foregroundMark x1="15847" y1="39855" x2="34973" y2="60145"/>
                          <a14:foregroundMark x1="59016" y1="23188" x2="60109" y2="40580"/>
                        </a14:backgroundRemoval>
                      </a14:imgEffect>
                    </a14:imgLayer>
                  </a14:imgProps>
                </a:ext>
                <a:ext uri="{28A0092B-C50C-407E-A947-70E740481C1C}">
                  <a14:useLocalDpi xmlns:a14="http://schemas.microsoft.com/office/drawing/2010/main" val="0"/>
                </a:ext>
              </a:extLst>
            </a:blip>
            <a:stretch>
              <a:fillRect/>
            </a:stretch>
          </p:blipFill>
          <p:spPr>
            <a:xfrm rot="6811291">
              <a:off x="8302552" y="5010357"/>
              <a:ext cx="478316" cy="721395"/>
            </a:xfrm>
            <a:prstGeom prst="rect">
              <a:avLst/>
            </a:prstGeom>
          </p:spPr>
        </p:pic>
        <p:pic>
          <p:nvPicPr>
            <p:cNvPr id="16" name="Picture 15">
              <a:extLst>
                <a:ext uri="{FF2B5EF4-FFF2-40B4-BE49-F238E27FC236}">
                  <a16:creationId xmlns:a16="http://schemas.microsoft.com/office/drawing/2014/main" id="{CFDCBA6D-2E58-94BB-098A-373055CC6A70}"/>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5273" l="9290" r="92350">
                          <a14:foregroundMark x1="45902" y1="9091" x2="45902" y2="9091"/>
                          <a14:foregroundMark x1="63934" y1="12000" x2="59016" y2="18909"/>
                          <a14:foregroundMark x1="10383" y1="29818" x2="10383" y2="35636"/>
                          <a14:foregroundMark x1="10929" y1="41455" x2="13661" y2="46182"/>
                          <a14:foregroundMark x1="84153" y1="45091" x2="91257" y2="40727"/>
                          <a14:foregroundMark x1="81967" y1="41455" x2="84699" y2="38909"/>
                          <a14:foregroundMark x1="86885" y1="37091" x2="92350" y2="37091"/>
                          <a14:foregroundMark x1="57923" y1="33091" x2="54645" y2="39636"/>
                          <a14:foregroundMark x1="47541" y1="78909" x2="45355" y2="90545"/>
                          <a14:foregroundMark x1="31148" y1="88000" x2="39344" y2="95273"/>
                        </a14:backgroundRemoval>
                      </a14:imgEffect>
                    </a14:imgLayer>
                  </a14:imgProps>
                </a:ext>
                <a:ext uri="{28A0092B-C50C-407E-A947-70E740481C1C}">
                  <a14:useLocalDpi xmlns:a14="http://schemas.microsoft.com/office/drawing/2010/main" val="0"/>
                </a:ext>
              </a:extLst>
            </a:blip>
            <a:stretch>
              <a:fillRect/>
            </a:stretch>
          </p:blipFill>
          <p:spPr>
            <a:xfrm rot="14899039">
              <a:off x="8891895" y="4910802"/>
              <a:ext cx="509064" cy="764989"/>
            </a:xfrm>
            <a:prstGeom prst="rect">
              <a:avLst/>
            </a:prstGeom>
          </p:spPr>
        </p:pic>
      </p:grpSp>
      <p:sp>
        <p:nvSpPr>
          <p:cNvPr id="42" name="Oval 41">
            <a:extLst>
              <a:ext uri="{FF2B5EF4-FFF2-40B4-BE49-F238E27FC236}">
                <a16:creationId xmlns:a16="http://schemas.microsoft.com/office/drawing/2014/main" id="{AEA095BB-FD4E-E8A6-0252-5C940A8E3A75}"/>
              </a:ext>
            </a:extLst>
          </p:cNvPr>
          <p:cNvSpPr/>
          <p:nvPr/>
        </p:nvSpPr>
        <p:spPr>
          <a:xfrm>
            <a:off x="9447098" y="2681180"/>
            <a:ext cx="1139687" cy="940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FFDEDD23-81FD-3983-FC90-2F12F2F2794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20000"/>
                    </a14:imgEffect>
                  </a14:imgLayer>
                </a14:imgProps>
              </a:ext>
            </a:extLst>
          </a:blip>
          <a:srcRect l="19855" t="22222" r="21916" b="12077"/>
          <a:stretch/>
        </p:blipFill>
        <p:spPr>
          <a:xfrm>
            <a:off x="9447098" y="4547629"/>
            <a:ext cx="1452717" cy="1397836"/>
          </a:xfrm>
          <a:prstGeom prst="rect">
            <a:avLst/>
          </a:prstGeom>
        </p:spPr>
      </p:pic>
      <p:grpSp>
        <p:nvGrpSpPr>
          <p:cNvPr id="44" name="Group 43">
            <a:extLst>
              <a:ext uri="{FF2B5EF4-FFF2-40B4-BE49-F238E27FC236}">
                <a16:creationId xmlns:a16="http://schemas.microsoft.com/office/drawing/2014/main" id="{7E13EEEB-6048-A21E-2FDA-C1D41C524298}"/>
              </a:ext>
            </a:extLst>
          </p:cNvPr>
          <p:cNvGrpSpPr/>
          <p:nvPr/>
        </p:nvGrpSpPr>
        <p:grpSpPr>
          <a:xfrm>
            <a:off x="10880770" y="4397493"/>
            <a:ext cx="993914" cy="1728646"/>
            <a:chOff x="10535303" y="2234443"/>
            <a:chExt cx="1494917" cy="4251734"/>
          </a:xfrm>
        </p:grpSpPr>
        <p:grpSp>
          <p:nvGrpSpPr>
            <p:cNvPr id="45" name="Group 44">
              <a:extLst>
                <a:ext uri="{FF2B5EF4-FFF2-40B4-BE49-F238E27FC236}">
                  <a16:creationId xmlns:a16="http://schemas.microsoft.com/office/drawing/2014/main" id="{72918451-E2D6-F558-D0D2-DED346756F47}"/>
                </a:ext>
              </a:extLst>
            </p:cNvPr>
            <p:cNvGrpSpPr/>
            <p:nvPr/>
          </p:nvGrpSpPr>
          <p:grpSpPr>
            <a:xfrm>
              <a:off x="10535303" y="2234443"/>
              <a:ext cx="1494917" cy="4251734"/>
              <a:chOff x="9657084" y="2139008"/>
              <a:chExt cx="1494917" cy="4251734"/>
            </a:xfrm>
          </p:grpSpPr>
          <p:grpSp>
            <p:nvGrpSpPr>
              <p:cNvPr id="48" name="Group 47">
                <a:extLst>
                  <a:ext uri="{FF2B5EF4-FFF2-40B4-BE49-F238E27FC236}">
                    <a16:creationId xmlns:a16="http://schemas.microsoft.com/office/drawing/2014/main" id="{00BB2D0C-BE68-018E-E1B6-BFECFF2ABE36}"/>
                  </a:ext>
                </a:extLst>
              </p:cNvPr>
              <p:cNvGrpSpPr/>
              <p:nvPr/>
            </p:nvGrpSpPr>
            <p:grpSpPr>
              <a:xfrm>
                <a:off x="10215526" y="5341872"/>
                <a:ext cx="370524" cy="1048870"/>
                <a:chOff x="2343591" y="1658257"/>
                <a:chExt cx="663385" cy="1877892"/>
              </a:xfrm>
            </p:grpSpPr>
            <p:cxnSp>
              <p:nvCxnSpPr>
                <p:cNvPr id="52" name="Straight Connector 51">
                  <a:extLst>
                    <a:ext uri="{FF2B5EF4-FFF2-40B4-BE49-F238E27FC236}">
                      <a16:creationId xmlns:a16="http://schemas.microsoft.com/office/drawing/2014/main" id="{47103051-B725-25D0-C71A-C3F46C5F10BA}"/>
                    </a:ext>
                  </a:extLst>
                </p:cNvPr>
                <p:cNvCxnSpPr/>
                <p:nvPr/>
              </p:nvCxnSpPr>
              <p:spPr>
                <a:xfrm>
                  <a:off x="2437719" y="1658257"/>
                  <a:ext cx="0" cy="5378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515126-4A0C-0B95-916E-DCF638300173}"/>
                    </a:ext>
                  </a:extLst>
                </p:cNvPr>
                <p:cNvCxnSpPr>
                  <a:cxnSpLocks/>
                </p:cNvCxnSpPr>
                <p:nvPr/>
              </p:nvCxnSpPr>
              <p:spPr>
                <a:xfrm>
                  <a:off x="2912646" y="1658257"/>
                  <a:ext cx="0" cy="5489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0BC0AFF-67D1-6C59-8923-7CF3B62988CF}"/>
                    </a:ext>
                  </a:extLst>
                </p:cNvPr>
                <p:cNvCxnSpPr>
                  <a:cxnSpLocks/>
                </p:cNvCxnSpPr>
                <p:nvPr/>
              </p:nvCxnSpPr>
              <p:spPr>
                <a:xfrm flipH="1">
                  <a:off x="2437719" y="2187176"/>
                  <a:ext cx="4885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EE2D16C2-83DA-40F9-5F6B-116C5949F18C}"/>
                    </a:ext>
                  </a:extLst>
                </p:cNvPr>
                <p:cNvSpPr/>
                <p:nvPr/>
              </p:nvSpPr>
              <p:spPr>
                <a:xfrm>
                  <a:off x="2343591" y="2169248"/>
                  <a:ext cx="161364" cy="1129551"/>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180D934B-A998-5DB6-ABC8-F12B8FAB254F}"/>
                    </a:ext>
                  </a:extLst>
                </p:cNvPr>
                <p:cNvSpPr/>
                <p:nvPr/>
              </p:nvSpPr>
              <p:spPr>
                <a:xfrm flipH="1">
                  <a:off x="2845611" y="2169247"/>
                  <a:ext cx="161365" cy="1129550"/>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DFC9D1EA-9F18-D03C-D16A-0DD8970F68B8}"/>
                    </a:ext>
                  </a:extLst>
                </p:cNvPr>
                <p:cNvCxnSpPr>
                  <a:cxnSpLocks/>
                </p:cNvCxnSpPr>
                <p:nvPr/>
              </p:nvCxnSpPr>
              <p:spPr>
                <a:xfrm flipH="1">
                  <a:off x="2437719" y="1770316"/>
                  <a:ext cx="4885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CFCCAC3-9081-7354-534F-3905145EF698}"/>
                    </a:ext>
                  </a:extLst>
                </p:cNvPr>
                <p:cNvCxnSpPr>
                  <a:cxnSpLocks/>
                </p:cNvCxnSpPr>
                <p:nvPr/>
              </p:nvCxnSpPr>
              <p:spPr>
                <a:xfrm flipH="1">
                  <a:off x="2424273" y="1658257"/>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FD0776-B95E-6780-9F4B-E862A944FC3B}"/>
                    </a:ext>
                  </a:extLst>
                </p:cNvPr>
                <p:cNvCxnSpPr>
                  <a:cxnSpLocks/>
                </p:cNvCxnSpPr>
                <p:nvPr/>
              </p:nvCxnSpPr>
              <p:spPr>
                <a:xfrm flipH="1">
                  <a:off x="2428756" y="1824104"/>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3410C9A-02B9-C58C-C89C-B4A8CDB7CCA0}"/>
                    </a:ext>
                  </a:extLst>
                </p:cNvPr>
                <p:cNvCxnSpPr>
                  <a:cxnSpLocks/>
                </p:cNvCxnSpPr>
                <p:nvPr/>
              </p:nvCxnSpPr>
              <p:spPr>
                <a:xfrm flipH="1">
                  <a:off x="2419792" y="1855481"/>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D203F87-1ED6-8FA2-17BE-2DBD5F78334E}"/>
                    </a:ext>
                  </a:extLst>
                </p:cNvPr>
                <p:cNvCxnSpPr>
                  <a:cxnSpLocks/>
                </p:cNvCxnSpPr>
                <p:nvPr/>
              </p:nvCxnSpPr>
              <p:spPr>
                <a:xfrm flipH="1">
                  <a:off x="2424275" y="1900305"/>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F9FF306-36D5-6CC4-C005-D80D85C68B23}"/>
                    </a:ext>
                  </a:extLst>
                </p:cNvPr>
                <p:cNvCxnSpPr>
                  <a:cxnSpLocks/>
                </p:cNvCxnSpPr>
                <p:nvPr/>
              </p:nvCxnSpPr>
              <p:spPr>
                <a:xfrm>
                  <a:off x="2504955" y="2719276"/>
                  <a:ext cx="0" cy="8168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AB79DD-F59A-9935-7BB5-851799E52124}"/>
                    </a:ext>
                  </a:extLst>
                </p:cNvPr>
                <p:cNvCxnSpPr>
                  <a:cxnSpLocks/>
                </p:cNvCxnSpPr>
                <p:nvPr/>
              </p:nvCxnSpPr>
              <p:spPr>
                <a:xfrm>
                  <a:off x="2845613" y="2725060"/>
                  <a:ext cx="0" cy="8110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ABDB4D1A-8A52-088A-BA19-A13A2A0B3F8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434" b="88679" l="9119" r="93082">
                            <a14:foregroundMark x1="92453" y1="40252" x2="90252" y2="53459"/>
                            <a14:foregroundMark x1="93396" y1="43396" x2="93396" y2="44654"/>
                            <a14:foregroundMark x1="93082" y1="44654" x2="93082" y2="48428"/>
                            <a14:foregroundMark x1="93082" y1="55346" x2="93082" y2="57233"/>
                            <a14:foregroundMark x1="16038" y1="46541" x2="9119" y2="48428"/>
                            <a14:foregroundMark x1="16981" y1="47799" x2="11006" y2="49057"/>
                            <a14:foregroundMark x1="19182" y1="44025" x2="10377" y2="49057"/>
                            <a14:foregroundMark x1="19182" y1="56604" x2="11635" y2="54088"/>
                          </a14:backgroundRemoval>
                        </a14:imgEffect>
                      </a14:imgLayer>
                    </a14:imgProps>
                  </a:ext>
                  <a:ext uri="{28A0092B-C50C-407E-A947-70E740481C1C}">
                    <a14:useLocalDpi xmlns:a14="http://schemas.microsoft.com/office/drawing/2010/main" val="0"/>
                  </a:ext>
                </a:extLst>
              </a:blip>
              <a:stretch>
                <a:fillRect/>
              </a:stretch>
            </p:blipFill>
            <p:spPr>
              <a:xfrm rot="16200000">
                <a:off x="9792621" y="3826676"/>
                <a:ext cx="1223844" cy="1494917"/>
              </a:xfrm>
              <a:prstGeom prst="rect">
                <a:avLst/>
              </a:prstGeom>
            </p:spPr>
          </p:pic>
          <p:pic>
            <p:nvPicPr>
              <p:cNvPr id="50" name="Picture 49">
                <a:extLst>
                  <a:ext uri="{FF2B5EF4-FFF2-40B4-BE49-F238E27FC236}">
                    <a16:creationId xmlns:a16="http://schemas.microsoft.com/office/drawing/2014/main" id="{B77463C1-864D-FB4D-AEF9-6D291EB3FD9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9" r="56676"/>
              <a:stretch/>
            </p:blipFill>
            <p:spPr>
              <a:xfrm flipH="1">
                <a:off x="10174425" y="3311133"/>
                <a:ext cx="440209" cy="851514"/>
              </a:xfrm>
              <a:prstGeom prst="rect">
                <a:avLst/>
              </a:prstGeom>
            </p:spPr>
          </p:pic>
          <p:pic>
            <p:nvPicPr>
              <p:cNvPr id="51" name="Picture 50">
                <a:extLst>
                  <a:ext uri="{FF2B5EF4-FFF2-40B4-BE49-F238E27FC236}">
                    <a16:creationId xmlns:a16="http://schemas.microsoft.com/office/drawing/2014/main" id="{286B03CE-93AA-B4A1-9579-F20FF8B1F1AC}"/>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130" b="89831" l="9859" r="89437">
                            <a14:foregroundMark x1="61972" y1="37006" x2="61972" y2="37006"/>
                            <a14:foregroundMark x1="61972" y1="33898" x2="58451" y2="63277"/>
                            <a14:foregroundMark x1="53885" y1="81678" x2="54930" y2="83616"/>
                            <a14:foregroundMark x1="51580" y1="77401" x2="51925" y2="78041"/>
                            <a14:foregroundMark x1="49296" y1="73164" x2="51580" y2="77401"/>
                            <a14:foregroundMark x1="62208" y1="22385" x2="65493" y2="18079"/>
                            <a14:foregroundMark x1="60655" y1="24420" x2="60836" y2="24183"/>
                            <a14:foregroundMark x1="54930" y1="31921" x2="56897" y2="29344"/>
                            <a14:foregroundMark x1="65493" y1="18079" x2="65493" y2="18079"/>
                            <a14:foregroundMark x1="70264" y1="28064" x2="69014" y2="32203"/>
                            <a14:foregroundMark x1="71831" y1="22881" x2="71391" y2="24337"/>
                            <a14:foregroundMark x1="50704" y1="11864" x2="61972" y2="1130"/>
                            <a14:foregroundMark x1="62676" y1="44915" x2="64085" y2="54520"/>
                            <a14:foregroundMark x1="68055" y1="81395" x2="68310" y2="82486"/>
                            <a14:foregroundMark x1="66197" y1="73446" x2="66723" y2="75697"/>
                            <a14:foregroundMark x1="64789" y1="85028" x2="64789" y2="84746"/>
                            <a14:foregroundMark x1="49765" y1="77401" x2="50000" y2="77684"/>
                            <a14:foregroundMark x1="47887" y1="75141" x2="49765" y2="77401"/>
                            <a14:foregroundMark x1="69718" y1="75424" x2="69718" y2="76271"/>
                            <a14:backgroundMark x1="60563" y1="26554" x2="60563" y2="26554"/>
                            <a14:backgroundMark x1="59155" y1="24576" x2="61972" y2="28814"/>
                            <a14:backgroundMark x1="64789" y1="24011" x2="60563" y2="24011"/>
                            <a14:backgroundMark x1="60563" y1="24576" x2="60563" y2="24576"/>
                            <a14:backgroundMark x1="60563" y1="24576" x2="64789" y2="24859"/>
                            <a14:backgroundMark x1="64789" y1="24859" x2="64789" y2="24859"/>
                            <a14:backgroundMark x1="57746" y1="77119" x2="61268" y2="80508"/>
                            <a14:backgroundMark x1="64789" y1="79096" x2="63380" y2="80791"/>
                            <a14:backgroundMark x1="75352" y1="78814" x2="75352" y2="78814"/>
                            <a14:backgroundMark x1="43662" y1="77401" x2="43662" y2="77401"/>
                          </a14:backgroundRemoval>
                        </a14:imgEffect>
                      </a14:imgLayer>
                    </a14:imgProps>
                  </a:ext>
                  <a:ext uri="{28A0092B-C50C-407E-A947-70E740481C1C}">
                    <a14:useLocalDpi xmlns:a14="http://schemas.microsoft.com/office/drawing/2010/main" val="0"/>
                  </a:ext>
                </a:extLst>
              </a:blip>
              <a:stretch>
                <a:fillRect/>
              </a:stretch>
            </p:blipFill>
            <p:spPr>
              <a:xfrm>
                <a:off x="9886695" y="2139008"/>
                <a:ext cx="837918" cy="1630430"/>
              </a:xfrm>
              <a:prstGeom prst="rect">
                <a:avLst/>
              </a:prstGeom>
            </p:spPr>
          </p:pic>
        </p:grpSp>
        <p:pic>
          <p:nvPicPr>
            <p:cNvPr id="46" name="Picture 45">
              <a:extLst>
                <a:ext uri="{FF2B5EF4-FFF2-40B4-BE49-F238E27FC236}">
                  <a16:creationId xmlns:a16="http://schemas.microsoft.com/office/drawing/2014/main" id="{7A6CE4E8-7300-94A0-F993-CA858076109B}"/>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4710" b="95290" l="7104" r="92350">
                          <a14:foregroundMark x1="45355" y1="91667" x2="50820" y2="91667"/>
                          <a14:foregroundMark x1="46995" y1="95290" x2="54645" y2="95652"/>
                          <a14:foregroundMark x1="7104" y1="34058" x2="8197" y2="38768"/>
                          <a14:foregroundMark x1="56284" y1="13406" x2="50820" y2="5072"/>
                          <a14:foregroundMark x1="88525" y1="22464" x2="92350" y2="32609"/>
                          <a14:foregroundMark x1="85792" y1="40580" x2="85246" y2="51449"/>
                          <a14:foregroundMark x1="81967" y1="55435" x2="76503" y2="66667"/>
                          <a14:foregroundMark x1="32240" y1="18116" x2="23497" y2="12681"/>
                          <a14:foregroundMark x1="32240" y1="24275" x2="43169" y2="40942"/>
                          <a14:foregroundMark x1="15847" y1="39855" x2="34973" y2="60145"/>
                          <a14:foregroundMark x1="59016" y1="23188" x2="60109" y2="40580"/>
                        </a14:backgroundRemoval>
                      </a14:imgEffect>
                    </a14:imgLayer>
                  </a14:imgProps>
                </a:ext>
                <a:ext uri="{28A0092B-C50C-407E-A947-70E740481C1C}">
                  <a14:useLocalDpi xmlns:a14="http://schemas.microsoft.com/office/drawing/2010/main" val="0"/>
                </a:ext>
              </a:extLst>
            </a:blip>
            <a:stretch>
              <a:fillRect/>
            </a:stretch>
          </p:blipFill>
          <p:spPr>
            <a:xfrm rot="6811291">
              <a:off x="10774855" y="4007539"/>
              <a:ext cx="478316" cy="721395"/>
            </a:xfrm>
            <a:prstGeom prst="rect">
              <a:avLst/>
            </a:prstGeom>
          </p:spPr>
        </p:pic>
        <p:pic>
          <p:nvPicPr>
            <p:cNvPr id="47" name="Picture 46">
              <a:extLst>
                <a:ext uri="{FF2B5EF4-FFF2-40B4-BE49-F238E27FC236}">
                  <a16:creationId xmlns:a16="http://schemas.microsoft.com/office/drawing/2014/main" id="{F49365A8-0C4F-F7E0-901A-86CBE88A1EFF}"/>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9091" b="95273" l="9290" r="92350">
                          <a14:foregroundMark x1="45902" y1="9091" x2="45902" y2="9091"/>
                          <a14:foregroundMark x1="63934" y1="12000" x2="59016" y2="18909"/>
                          <a14:foregroundMark x1="10383" y1="29818" x2="10383" y2="35636"/>
                          <a14:foregroundMark x1="10929" y1="41455" x2="13661" y2="46182"/>
                          <a14:foregroundMark x1="84153" y1="45091" x2="91257" y2="40727"/>
                          <a14:foregroundMark x1="81967" y1="41455" x2="84699" y2="38909"/>
                          <a14:foregroundMark x1="86885" y1="37091" x2="92350" y2="37091"/>
                          <a14:foregroundMark x1="57923" y1="33091" x2="54645" y2="39636"/>
                          <a14:foregroundMark x1="47541" y1="78909" x2="45355" y2="90545"/>
                          <a14:foregroundMark x1="31148" y1="88000" x2="39344" y2="95273"/>
                        </a14:backgroundRemoval>
                      </a14:imgEffect>
                    </a14:imgLayer>
                  </a14:imgProps>
                </a:ext>
                <a:ext uri="{28A0092B-C50C-407E-A947-70E740481C1C}">
                  <a14:useLocalDpi xmlns:a14="http://schemas.microsoft.com/office/drawing/2010/main" val="0"/>
                </a:ext>
              </a:extLst>
            </a:blip>
            <a:stretch>
              <a:fillRect/>
            </a:stretch>
          </p:blipFill>
          <p:spPr>
            <a:xfrm rot="14899039">
              <a:off x="11182714" y="3945833"/>
              <a:ext cx="538172" cy="808730"/>
            </a:xfrm>
            <a:prstGeom prst="rect">
              <a:avLst/>
            </a:prstGeom>
          </p:spPr>
        </p:pic>
      </p:grpSp>
      <p:sp>
        <p:nvSpPr>
          <p:cNvPr id="64" name="Freeform 132">
            <a:extLst>
              <a:ext uri="{FF2B5EF4-FFF2-40B4-BE49-F238E27FC236}">
                <a16:creationId xmlns:a16="http://schemas.microsoft.com/office/drawing/2014/main" id="{54EEFF28-5A0A-E4EB-56C3-5B689A4DBEA9}"/>
              </a:ext>
            </a:extLst>
          </p:cNvPr>
          <p:cNvSpPr/>
          <p:nvPr/>
        </p:nvSpPr>
        <p:spPr bwMode="auto">
          <a:xfrm>
            <a:off x="11513955" y="5434280"/>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92786</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5DF0-B53A-495C-9C7E-2AAAC7611750}">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855AC29F-0186-4FFE-A693-FDEA6B73BC53}">
  <ds:schemaRefs>
    <ds:schemaRef ds:uri="http://schemas.microsoft.com/sharepoint/v3/contenttype/forms"/>
  </ds:schemaRefs>
</ds:datastoreItem>
</file>

<file path=customXml/itemProps3.xml><?xml version="1.0" encoding="utf-8"?>
<ds:datastoreItem xmlns:ds="http://schemas.openxmlformats.org/officeDocument/2006/customXml" ds:itemID="{682D64D0-25E5-4C4D-9E13-F1CC3D1194BB}"/>
</file>

<file path=docProps/app.xml><?xml version="1.0" encoding="utf-8"?>
<Properties xmlns="http://schemas.openxmlformats.org/officeDocument/2006/extended-properties" xmlns:vt="http://schemas.openxmlformats.org/officeDocument/2006/docPropsVTypes">
  <TotalTime>338</TotalTime>
  <Words>404</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LTI#18-PertoGas Rima- Fractured Finger</dc:title>
  <dc:creator>Balushi, Sumaiya MSE36</dc:creator>
  <cp:lastModifiedBy>Konduru, Raju IDI63X</cp:lastModifiedBy>
  <cp:revision>15</cp:revision>
  <dcterms:created xsi:type="dcterms:W3CDTF">2023-01-18T05:52:34Z</dcterms:created>
  <dcterms:modified xsi:type="dcterms:W3CDTF">2024-03-27T05:03:47Z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