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949E8-996D-4C8A-BFDF-754BCDA140D1}" v="4" dt="2024-10-13T04:12:38.471"/>
    <p1510:client id="{EFA2A778-CE35-4AA6-881F-AF77678ED4F8}" v="1" dt="2024-10-14T02:51:51.39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114" d="100"/>
          <a:sy n="114" d="100"/>
        </p:scale>
        <p:origin x="47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14/10/2024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14/10/2024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14/10/2024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14/10/2024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14/10/2024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0167E04-D996-9AAC-9013-053043F653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1901" y="4013827"/>
            <a:ext cx="2756402" cy="2039141"/>
          </a:xfrm>
          <a:prstGeom prst="rect">
            <a:avLst/>
          </a:prstGeom>
          <a:noFill/>
          <a:ln>
            <a:noFill/>
          </a:ln>
        </p:spPr>
      </p:pic>
      <p:pic>
        <p:nvPicPr>
          <p:cNvPr id="9" name="Picture 8">
            <a:extLst>
              <a:ext uri="{FF2B5EF4-FFF2-40B4-BE49-F238E27FC236}">
                <a16:creationId xmlns:a16="http://schemas.microsoft.com/office/drawing/2014/main" id="{95F5BC3C-3A04-4402-E70E-73890695A6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95327" y="1776509"/>
            <a:ext cx="2756402" cy="2039141"/>
          </a:xfrm>
          <a:prstGeom prst="rect">
            <a:avLst/>
          </a:prstGeom>
          <a:noFill/>
          <a:ln>
            <a:noFill/>
          </a:ln>
        </p:spPr>
      </p:pic>
      <p:pic>
        <p:nvPicPr>
          <p:cNvPr id="11" name="Picture 10">
            <a:extLst>
              <a:ext uri="{FF2B5EF4-FFF2-40B4-BE49-F238E27FC236}">
                <a16:creationId xmlns:a16="http://schemas.microsoft.com/office/drawing/2014/main" id="{85006A29-4F5D-596F-325B-BFF58AB33019}"/>
              </a:ext>
            </a:extLst>
          </p:cNvPr>
          <p:cNvPicPr>
            <a:picLocks noChangeAspect="1"/>
          </p:cNvPicPr>
          <p:nvPr/>
        </p:nvPicPr>
        <p:blipFill>
          <a:blip r:embed="rId5"/>
          <a:stretch>
            <a:fillRect/>
          </a:stretch>
        </p:blipFill>
        <p:spPr>
          <a:xfrm>
            <a:off x="10883696" y="2540117"/>
            <a:ext cx="1121181" cy="1288023"/>
          </a:xfrm>
          <a:prstGeom prst="rect">
            <a:avLst/>
          </a:prstGeom>
        </p:spPr>
      </p:pic>
      <p:sp>
        <p:nvSpPr>
          <p:cNvPr id="15" name="TextBox 14">
            <a:extLst>
              <a:ext uri="{FF2B5EF4-FFF2-40B4-BE49-F238E27FC236}">
                <a16:creationId xmlns:a16="http://schemas.microsoft.com/office/drawing/2014/main" id="{0F38A419-3361-1A0D-7C11-7319EF3BBF7C}"/>
              </a:ext>
            </a:extLst>
          </p:cNvPr>
          <p:cNvSpPr txBox="1"/>
          <p:nvPr/>
        </p:nvSpPr>
        <p:spPr>
          <a:xfrm>
            <a:off x="9308356" y="1790140"/>
            <a:ext cx="2530344" cy="523220"/>
          </a:xfrm>
          <a:prstGeom prst="rect">
            <a:avLst/>
          </a:prstGeom>
          <a:noFill/>
        </p:spPr>
        <p:txBody>
          <a:bodyPr wrap="square" rtlCol="0">
            <a:spAutoFit/>
          </a:bodyPr>
          <a:lstStyle/>
          <a:p>
            <a:pPr algn="ctr"/>
            <a:r>
              <a:rPr lang="en-US" sz="1400" b="1" dirty="0">
                <a:solidFill>
                  <a:schemeClr val="bg1"/>
                </a:solidFill>
              </a:rPr>
              <a:t>Cable lug hole enlarging with drill machine</a:t>
            </a:r>
          </a:p>
        </p:txBody>
      </p:sp>
      <p:sp>
        <p:nvSpPr>
          <p:cNvPr id="4" name="Rectangle 15"/>
          <p:cNvSpPr>
            <a:spLocks noGrp="1" noChangeArrowheads="1"/>
          </p:cNvSpPr>
          <p:nvPr>
            <p:ph type="title"/>
          </p:nvPr>
        </p:nvSpPr>
        <p:spPr bwMode="auto">
          <a:xfrm>
            <a:off x="1678099" y="124760"/>
            <a:ext cx="8908622"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593676" y="1753083"/>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4070957654"/>
              </p:ext>
            </p:extLst>
          </p:nvPr>
        </p:nvGraphicFramePr>
        <p:xfrm>
          <a:off x="1678100" y="652650"/>
          <a:ext cx="8908621" cy="609600"/>
        </p:xfrm>
        <a:graphic>
          <a:graphicData uri="http://schemas.openxmlformats.org/drawingml/2006/table">
            <a:tbl>
              <a:tblPr firstRow="1" bandRow="1">
                <a:tableStyleId>{5C22544A-7EE6-4342-B048-85BDC9FD1C3A}</a:tableStyleId>
              </a:tblPr>
              <a:tblGrid>
                <a:gridCol w="1143915">
                  <a:extLst>
                    <a:ext uri="{9D8B030D-6E8A-4147-A177-3AD203B41FA5}">
                      <a16:colId xmlns:a16="http://schemas.microsoft.com/office/drawing/2014/main" val="4136576419"/>
                    </a:ext>
                  </a:extLst>
                </a:gridCol>
                <a:gridCol w="911785">
                  <a:extLst>
                    <a:ext uri="{9D8B030D-6E8A-4147-A177-3AD203B41FA5}">
                      <a16:colId xmlns:a16="http://schemas.microsoft.com/office/drawing/2014/main" val="425046032"/>
                    </a:ext>
                  </a:extLst>
                </a:gridCol>
                <a:gridCol w="1092200">
                  <a:extLst>
                    <a:ext uri="{9D8B030D-6E8A-4147-A177-3AD203B41FA5}">
                      <a16:colId xmlns:a16="http://schemas.microsoft.com/office/drawing/2014/main" val="4255786960"/>
                    </a:ext>
                  </a:extLst>
                </a:gridCol>
                <a:gridCol w="2361985">
                  <a:extLst>
                    <a:ext uri="{9D8B030D-6E8A-4147-A177-3AD203B41FA5}">
                      <a16:colId xmlns:a16="http://schemas.microsoft.com/office/drawing/2014/main" val="2009492886"/>
                    </a:ext>
                  </a:extLst>
                </a:gridCol>
                <a:gridCol w="1081963">
                  <a:extLst>
                    <a:ext uri="{9D8B030D-6E8A-4147-A177-3AD203B41FA5}">
                      <a16:colId xmlns:a16="http://schemas.microsoft.com/office/drawing/2014/main" val="1090560065"/>
                    </a:ext>
                  </a:extLst>
                </a:gridCol>
                <a:gridCol w="231677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1170729</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25.09.2024, 03:35 PM</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Harweel</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LTI#19</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GB" sz="1300" b="0" kern="1200" dirty="0">
                          <a:solidFill>
                            <a:schemeClr val="dk1"/>
                          </a:solidFill>
                          <a:latin typeface="+mn-lt"/>
                          <a:ea typeface="+mn-ea"/>
                          <a:cs typeface="+mn-cs"/>
                        </a:rPr>
                        <a:t>Hit/Struck By; Hands &amp; Fingers</a:t>
                      </a:r>
                      <a:endParaRPr lang="en-US" sz="1300" b="0" kern="1200" dirty="0">
                        <a:solidFill>
                          <a:schemeClr val="dk1"/>
                        </a:solidFill>
                        <a:latin typeface="+mn-lt"/>
                        <a:ea typeface="+mn-ea"/>
                        <a:cs typeface="+mn-cs"/>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300" b="0" kern="1200" dirty="0">
                          <a:solidFill>
                            <a:schemeClr val="dk1"/>
                          </a:solidFill>
                          <a:latin typeface="+mn-lt"/>
                          <a:ea typeface="+mn-ea"/>
                          <a:cs typeface="+mn-cs"/>
                        </a:rPr>
                        <a:t>Using cordless drill machine</a:t>
                      </a:r>
                      <a:endParaRPr lang="en-US" sz="1300" b="0" kern="1200" dirty="0">
                        <a:solidFill>
                          <a:schemeClr val="dk1"/>
                        </a:solidFill>
                        <a:latin typeface="+mn-lt"/>
                        <a:ea typeface="+mn-ea"/>
                        <a:cs typeface="+mn-cs"/>
                      </a:endParaRP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678099" y="1275791"/>
            <a:ext cx="8908622"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All</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2576467" y="6559333"/>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574347" y="3429000"/>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604099" y="6133738"/>
            <a:ext cx="7685923" cy="338554"/>
          </a:xfrm>
          <a:prstGeom prst="rect">
            <a:avLst/>
          </a:prstGeom>
          <a:solidFill>
            <a:schemeClr val="accent5"/>
          </a:solidFill>
        </p:spPr>
        <p:txBody>
          <a:bodyPr wrap="square" rtlCol="0">
            <a:spAutoFit/>
          </a:bodyPr>
          <a:lstStyle/>
          <a:p>
            <a:pPr marR="29360" algn="ctr"/>
            <a:r>
              <a:rPr lang="en-US" sz="1600" b="1" dirty="0">
                <a:solidFill>
                  <a:srgbClr val="FFFF00"/>
                </a:solidFill>
                <a:latin typeface="Tahoma" pitchFamily="34" charset="0"/>
                <a:ea typeface="MS PGothic" pitchFamily="34" charset="-128"/>
              </a:rPr>
              <a:t> ALWAYS obtain authorization before starting work!</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558" y="376253"/>
            <a:ext cx="1388930" cy="1084262"/>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675195" y="3725889"/>
            <a:ext cx="7179287" cy="646331"/>
          </a:xfrm>
          <a:prstGeom prst="rect">
            <a:avLst/>
          </a:prstGeom>
          <a:noFill/>
        </p:spPr>
        <p:txBody>
          <a:bodyPr wrap="square">
            <a:spAutoFit/>
          </a:bodyPr>
          <a:lstStyle/>
          <a:p>
            <a:pPr marL="171450" marR="5210" indent="-171450" algn="just">
              <a:buFont typeface="Arial" panose="020B0604020202020204" pitchFamily="34" charset="0"/>
              <a:buChar char="•"/>
            </a:pPr>
            <a:r>
              <a:rPr lang="en-US" sz="1200" dirty="0"/>
              <a:t>The Carpenter took </a:t>
            </a:r>
            <a:r>
              <a:rPr lang="en-US" sz="1200" dirty="0">
                <a:latin typeface="Calibri" panose="020F0502020204030204" pitchFamily="34" charset="0"/>
              </a:rPr>
              <a:t>a personal </a:t>
            </a:r>
            <a:r>
              <a:rPr lang="en-US" sz="1200" dirty="0"/>
              <a:t>decision to carry out the task, which was not assigned to him.</a:t>
            </a:r>
          </a:p>
          <a:p>
            <a:pPr marL="171450" marR="5210" indent="-171450" algn="just">
              <a:buFont typeface="Arial" panose="020B0604020202020204" pitchFamily="34" charset="0"/>
              <a:buChar char="•"/>
            </a:pPr>
            <a:r>
              <a:rPr lang="en-US" sz="1200" dirty="0"/>
              <a:t>Using the drill to expand the cable lug hole is not an authorized activity.</a:t>
            </a:r>
          </a:p>
          <a:p>
            <a:pPr marL="171450" marR="5210" indent="-171450" algn="just">
              <a:buFont typeface="Arial" panose="020B0604020202020204" pitchFamily="34" charset="0"/>
              <a:buChar char="•"/>
            </a:pPr>
            <a:r>
              <a:rPr lang="en-US" sz="1200" dirty="0"/>
              <a:t>The Electrician had communicated the need to change the cable lug to the right size instead of drilling it.</a:t>
            </a:r>
          </a:p>
        </p:txBody>
      </p:sp>
      <p:sp>
        <p:nvSpPr>
          <p:cNvPr id="19" name="TextBox 18">
            <a:extLst>
              <a:ext uri="{FF2B5EF4-FFF2-40B4-BE49-F238E27FC236}">
                <a16:creationId xmlns:a16="http://schemas.microsoft.com/office/drawing/2014/main" id="{DC694FA2-FD8D-08C8-4637-D9737BFCF521}"/>
              </a:ext>
            </a:extLst>
          </p:cNvPr>
          <p:cNvSpPr txBox="1"/>
          <p:nvPr/>
        </p:nvSpPr>
        <p:spPr>
          <a:xfrm>
            <a:off x="675195" y="4992318"/>
            <a:ext cx="7685923" cy="101566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Do you ensure you have the right authorization before starting the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your hands are kept away from line of fire when using  rotating equipment?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dk1"/>
                </a:solidFill>
              </a:rPr>
              <a:t>How do you ensure employees are aware of the hazards and risks before commencing any 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dk1"/>
                </a:solidFill>
              </a:rPr>
              <a:t>How do you ensure you have the right equipment before starting any task?</a:t>
            </a:r>
          </a:p>
          <a:p>
            <a:pPr marR="0" lvl="0" algn="l" defTabSz="914400" rtl="0" eaLnBrk="1" fontAlgn="auto" latinLnBrk="0" hangingPunct="1">
              <a:lnSpc>
                <a:spcPct val="100000"/>
              </a:lnSpc>
              <a:spcBef>
                <a:spcPts val="0"/>
              </a:spcBef>
              <a:spcAft>
                <a:spcPts val="0"/>
              </a:spcAft>
              <a:buClrTx/>
              <a:buSzTx/>
              <a:tabLst/>
              <a:defRPr/>
            </a:pPr>
            <a:endParaRPr lang="en-US" sz="1200" kern="1200" noProof="0" dirty="0">
              <a:solidFill>
                <a:schemeClr val="dk1"/>
              </a:solidFill>
              <a:latin typeface="+mn-lt"/>
              <a:ea typeface="+mn-ea"/>
              <a:cs typeface="+mn-cs"/>
            </a:endParaRP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604099" y="4681895"/>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sp>
        <p:nvSpPr>
          <p:cNvPr id="64" name="Freeform 132">
            <a:extLst>
              <a:ext uri="{FF2B5EF4-FFF2-40B4-BE49-F238E27FC236}">
                <a16:creationId xmlns:a16="http://schemas.microsoft.com/office/drawing/2014/main" id="{54EEFF28-5A0A-E4EB-56C3-5B689A4DBEA9}"/>
              </a:ext>
            </a:extLst>
          </p:cNvPr>
          <p:cNvSpPr/>
          <p:nvPr/>
        </p:nvSpPr>
        <p:spPr bwMode="auto">
          <a:xfrm>
            <a:off x="11584559" y="5561309"/>
            <a:ext cx="575282" cy="464859"/>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21" name="Group 131">
            <a:extLst>
              <a:ext uri="{FF2B5EF4-FFF2-40B4-BE49-F238E27FC236}">
                <a16:creationId xmlns:a16="http://schemas.microsoft.com/office/drawing/2014/main" id="{BD905AFC-C97B-019D-1180-FC06815D41CB}"/>
              </a:ext>
            </a:extLst>
          </p:cNvPr>
          <p:cNvGrpSpPr>
            <a:grpSpLocks/>
          </p:cNvGrpSpPr>
          <p:nvPr/>
        </p:nvGrpSpPr>
        <p:grpSpPr bwMode="auto">
          <a:xfrm>
            <a:off x="11682215" y="3464486"/>
            <a:ext cx="396439" cy="470953"/>
            <a:chOff x="3504" y="544"/>
            <a:chExt cx="2287" cy="1855"/>
          </a:xfrm>
        </p:grpSpPr>
        <p:sp>
          <p:nvSpPr>
            <p:cNvPr id="24" name="Line 129">
              <a:extLst>
                <a:ext uri="{FF2B5EF4-FFF2-40B4-BE49-F238E27FC236}">
                  <a16:creationId xmlns:a16="http://schemas.microsoft.com/office/drawing/2014/main" id="{5881B850-4B90-1A83-C213-D812CB0B07E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Line 130">
              <a:extLst>
                <a:ext uri="{FF2B5EF4-FFF2-40B4-BE49-F238E27FC236}">
                  <a16:creationId xmlns:a16="http://schemas.microsoft.com/office/drawing/2014/main" id="{83391804-EFC9-E036-0AA1-A7875CC1F4C2}"/>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26" name="Picture 25" descr="A cartoon character wearing a hard hat and safety vest&#10;&#10;Description automatically generated">
            <a:extLst>
              <a:ext uri="{FF2B5EF4-FFF2-40B4-BE49-F238E27FC236}">
                <a16:creationId xmlns:a16="http://schemas.microsoft.com/office/drawing/2014/main" id="{545CD1B2-99EC-33AB-38A9-CC7F84342B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6670" y="37246"/>
            <a:ext cx="1917958" cy="1726773"/>
          </a:xfrm>
          <a:prstGeom prst="rect">
            <a:avLst/>
          </a:prstGeom>
        </p:spPr>
      </p:pic>
      <p:sp>
        <p:nvSpPr>
          <p:cNvPr id="8" name="Rectangle 7">
            <a:extLst>
              <a:ext uri="{FF2B5EF4-FFF2-40B4-BE49-F238E27FC236}">
                <a16:creationId xmlns:a16="http://schemas.microsoft.com/office/drawing/2014/main" id="{3CA74E5B-81B6-1ECB-B1FD-85FCFCE3EFF0}"/>
              </a:ext>
            </a:extLst>
          </p:cNvPr>
          <p:cNvSpPr>
            <a:spLocks noChangeArrowheads="1"/>
          </p:cNvSpPr>
          <p:nvPr/>
        </p:nvSpPr>
        <p:spPr bwMode="auto">
          <a:xfrm>
            <a:off x="648124" y="1994399"/>
            <a:ext cx="8052791"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200" dirty="0">
                <a:latin typeface="Calibri" panose="020F0502020204030204" pitchFamily="34" charset="0"/>
                <a:ea typeface="Calibri" panose="020F0502020204030204" pitchFamily="34" charset="0"/>
              </a:rPr>
              <a:t>On 25th September 2024 around 03:35pm, at Harweel contractor camp, a Senior Carpenter from camp maintenance team was trying to enlarge the hole of an earth cable's lug (size into M8 to M10), since it was not matching the earth boss stud bolt.</a:t>
            </a:r>
          </a:p>
          <a:p>
            <a:pPr algn="just"/>
            <a:r>
              <a:rPr lang="en-US" sz="1200" dirty="0">
                <a:latin typeface="Calibri" panose="020F0502020204030204" pitchFamily="34" charset="0"/>
                <a:ea typeface="Calibri" panose="020F0502020204030204" pitchFamily="34" charset="0"/>
              </a:rPr>
              <a:t>To enlarge the hole of the cable lug, the carpenter used a cordless hand drill machine which had been attached with a 11.5 mm HSS drill bit and started enlarging the hole by holding the cable by left hand and keeping the cable lug on the ground under his foot. When the drill machine started, the cable lug immediately slipped from under his foot, causing the rotating drill bit to come in contact with the cable and the Carpenter’s left hand. This resulted in the amputation of his left-hand index finger and middle finger. </a:t>
            </a:r>
            <a:endParaRPr lang="en-US" sz="1200" i="0" dirty="0"/>
          </a:p>
        </p:txBody>
      </p:sp>
      <p:sp>
        <p:nvSpPr>
          <p:cNvPr id="30" name="TextBox 29">
            <a:extLst>
              <a:ext uri="{FF2B5EF4-FFF2-40B4-BE49-F238E27FC236}">
                <a16:creationId xmlns:a16="http://schemas.microsoft.com/office/drawing/2014/main" id="{A19D24F7-1419-B58F-6F24-E7159E2416C4}"/>
              </a:ext>
            </a:extLst>
          </p:cNvPr>
          <p:cNvSpPr txBox="1"/>
          <p:nvPr/>
        </p:nvSpPr>
        <p:spPr>
          <a:xfrm>
            <a:off x="9228502" y="4054897"/>
            <a:ext cx="2743200" cy="307777"/>
          </a:xfrm>
          <a:prstGeom prst="rect">
            <a:avLst/>
          </a:prstGeom>
          <a:noFill/>
        </p:spPr>
        <p:txBody>
          <a:bodyPr wrap="square" rtlCol="0">
            <a:spAutoFit/>
          </a:bodyPr>
          <a:lstStyle/>
          <a:p>
            <a:pPr algn="ctr"/>
            <a:r>
              <a:rPr lang="en-US" sz="1400" b="1" dirty="0"/>
              <a:t>Correct size Cable lug is used</a:t>
            </a:r>
          </a:p>
        </p:txBody>
      </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92888</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F8EBC0-8F94-47F8-BCC7-453F16FE13FB}">
  <ds:schemaRefs>
    <ds:schemaRef ds:uri="http://schemas.microsoft.com/office/infopath/2007/PartnerControls"/>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9d51eac6-a7d5-47f5-a119-63d146adb134"/>
    <ds:schemaRef ds:uri="4880e4f8-4b7d-4bdd-91e3-e10d47036eca"/>
    <ds:schemaRef ds:uri="http://schemas.microsoft.com/sharepoint/v3/fields"/>
    <ds:schemaRef ds:uri="4880E4F8-4B7D-4BDD-91E3-E10D47036ECA"/>
    <ds:schemaRef ds:uri="http://schemas.microsoft.com/sharepoint/v3"/>
    <ds:schemaRef ds:uri="http://www.w3.org/XML/1998/namespace"/>
  </ds:schemaRefs>
</ds:datastoreItem>
</file>

<file path=customXml/itemProps2.xml><?xml version="1.0" encoding="utf-8"?>
<ds:datastoreItem xmlns:ds="http://schemas.openxmlformats.org/officeDocument/2006/customXml" ds:itemID="{EF067E25-7DA8-4919-88CE-AC8DB4D05B41}">
  <ds:schemaRefs>
    <ds:schemaRef ds:uri="http://schemas.microsoft.com/sharepoint/v3/contenttype/forms"/>
  </ds:schemaRefs>
</ds:datastoreItem>
</file>

<file path=customXml/itemProps3.xml><?xml version="1.0" encoding="utf-8"?>
<ds:datastoreItem xmlns:ds="http://schemas.openxmlformats.org/officeDocument/2006/customXml" ds:itemID="{5388BCB2-C557-43C4-8B42-2A7C9500D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otalTime>2442</TotalTime>
  <Words>523</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LTI-19 - PIM#1170729_Drill Bit Finger Injury - 1st Alert</dc:title>
  <dc:creator>Balushi, Sumaiya MSE36</dc:creator>
  <cp:lastModifiedBy>Masroori, Ahmed MSE31</cp:lastModifiedBy>
  <cp:revision>117</cp:revision>
  <dcterms:created xsi:type="dcterms:W3CDTF">2023-01-18T05:52:34Z</dcterms:created>
  <dcterms:modified xsi:type="dcterms:W3CDTF">2024-10-14T02:51:52Z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