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274" r:id="rId5"/>
    <p:sldId id="275" r:id="rId6"/>
  </p:sldIdLst>
  <p:sldSz cx="9144000" cy="6858000" type="screen4x3"/>
  <p:notesSz cx="6670675" cy="9875838"/>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1">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31"/>
    <p:restoredTop sz="96374" autoAdjust="0"/>
  </p:normalViewPr>
  <p:slideViewPr>
    <p:cSldViewPr>
      <p:cViewPr varScale="1">
        <p:scale>
          <a:sx n="101" d="100"/>
          <a:sy n="101" d="100"/>
        </p:scale>
        <p:origin x="798"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11"/>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779838" y="0"/>
            <a:ext cx="2890837"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9382125"/>
            <a:ext cx="2890838"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779838" y="9382125"/>
            <a:ext cx="2890837"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B55AA87-4B92-460C-977B-0D3A2F64F625}"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779838" y="0"/>
            <a:ext cx="2890837"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2772" name="Rectangle 4"/>
          <p:cNvSpPr>
            <a:spLocks noGrp="1" noRot="1" noChangeAspect="1" noChangeArrowheads="1" noTextEdit="1"/>
          </p:cNvSpPr>
          <p:nvPr>
            <p:ph type="sldImg" idx="2"/>
          </p:nvPr>
        </p:nvSpPr>
        <p:spPr bwMode="auto">
          <a:xfrm>
            <a:off x="868363" y="741363"/>
            <a:ext cx="4933950" cy="370205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691063"/>
            <a:ext cx="4892675" cy="44434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382125"/>
            <a:ext cx="2890838"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779838" y="9382125"/>
            <a:ext cx="2890837"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7F9EFC2-B0DD-4BF2-8694-068D2DFD785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wooden, equipment&#10;&#10;Description automatically generated">
            <a:extLst>
              <a:ext uri="{FF2B5EF4-FFF2-40B4-BE49-F238E27FC236}">
                <a16:creationId xmlns:a16="http://schemas.microsoft.com/office/drawing/2014/main" id="{70B00E66-648B-459D-B2F3-501F398FCF4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6647638" y="3656239"/>
            <a:ext cx="2005660" cy="2683978"/>
          </a:xfrm>
          <a:prstGeom prst="rect">
            <a:avLst/>
          </a:prstGeom>
        </p:spPr>
      </p:pic>
      <p:sp>
        <p:nvSpPr>
          <p:cNvPr id="14339" name="Text Box 2"/>
          <p:cNvSpPr txBox="1">
            <a:spLocks noChangeArrowheads="1"/>
          </p:cNvSpPr>
          <p:nvPr/>
        </p:nvSpPr>
        <p:spPr bwMode="auto">
          <a:xfrm>
            <a:off x="85918" y="839487"/>
            <a:ext cx="5990616" cy="5055230"/>
          </a:xfrm>
          <a:prstGeom prst="rect">
            <a:avLst/>
          </a:prstGeom>
          <a:noFill/>
          <a:ln w="19050">
            <a:noFill/>
            <a:miter lim="800000"/>
            <a:headEnd/>
            <a:tailEnd/>
          </a:ln>
        </p:spPr>
        <p:txBody>
          <a:bodyPr wrap="square">
            <a:spAutoFit/>
          </a:bodyPr>
          <a:lstStyle/>
          <a:p>
            <a:pPr marL="114300" indent="-114300" algn="just">
              <a:defRPr/>
            </a:pPr>
            <a:r>
              <a:rPr lang="en-GB" sz="1200" b="1" dirty="0">
                <a:solidFill>
                  <a:srgbClr val="333399"/>
                </a:solidFill>
                <a:latin typeface="Tahoma" pitchFamily="34" charset="0"/>
              </a:rPr>
              <a:t>Date: </a:t>
            </a:r>
            <a:r>
              <a:rPr lang="en-US" sz="1200" b="1" dirty="0">
                <a:solidFill>
                  <a:srgbClr val="333399"/>
                </a:solidFill>
                <a:latin typeface="Tahoma" pitchFamily="34" charset="0"/>
              </a:rPr>
              <a:t>20.08.2021                               Incident type: LTI#19 (Fall from height)  </a:t>
            </a: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marL="342900" indent="-342900" eaLnBrk="1" hangingPunct="1">
              <a:defRPr/>
            </a:pPr>
            <a:endParaRPr lang="en-US" sz="1050" dirty="0">
              <a:solidFill>
                <a:srgbClr val="000000"/>
              </a:solidFill>
              <a:latin typeface="Arial" pitchFamily="34" charset="0"/>
            </a:endParaRPr>
          </a:p>
          <a:p>
            <a:pPr>
              <a:defRPr/>
            </a:pPr>
            <a:r>
              <a:rPr lang="en-US" sz="1200" dirty="0">
                <a:latin typeface="Calibri" panose="020F0502020204030204" pitchFamily="34" charset="0"/>
                <a:cs typeface="Calibri" panose="020F0502020204030204" pitchFamily="34" charset="0"/>
              </a:rPr>
              <a:t>On August 20th, 2021, at around 05:30 hours, the operational team removed the off-driller side (ODS) plate to connect the off drillers side MRC (mast raising cylinder) to lower the rig floor. Once the floorplate was removed, the air winch operator floorman stayed at the ODS air winch area, whereas his coworkers resumed other tasks. Suddenly the rig floor crew members (driller/ assistant driller and one Floor man) heard yelling from the substructure and realized that their coworker Air winch operator fell (fall distance 08.35 m height) and rested on the substructure area. The rig medic administered first aid to the Floor man before transporting him to Nimr PDO facility via MEDIVAC. The Floor man was conscious, oriented, and responding during his evaluation to Nimr clinic, then referred to Salalah hospital for further medical </a:t>
            </a:r>
            <a:r>
              <a:rPr lang="en-US" sz="1200" dirty="0" err="1">
                <a:latin typeface="Calibri" panose="020F0502020204030204" pitchFamily="34" charset="0"/>
                <a:cs typeface="Calibri" panose="020F0502020204030204" pitchFamily="34" charset="0"/>
              </a:rPr>
              <a:t>care.The</a:t>
            </a:r>
            <a:r>
              <a:rPr lang="en-US" sz="1200" dirty="0">
                <a:latin typeface="Calibri" panose="020F0502020204030204" pitchFamily="34" charset="0"/>
                <a:cs typeface="Calibri" panose="020F0502020204030204" pitchFamily="34" charset="0"/>
              </a:rPr>
              <a:t> floor man sustained head trauma (superficial wound), Pelvic fracture. </a:t>
            </a:r>
          </a:p>
          <a:p>
            <a:pPr marL="342900" indent="-342900" eaLnBrk="1" hangingPunct="1">
              <a:defRPr/>
            </a:pPr>
            <a:endParaRPr lang="en-US" sz="1050" dirty="0">
              <a:solidFill>
                <a:srgbClr val="000000"/>
              </a:solidFill>
              <a:latin typeface="Arial" pitchFamily="34" charset="0"/>
            </a:endParaRP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incident..</a:t>
            </a:r>
          </a:p>
          <a:p>
            <a:pPr marL="114300" indent="-114300">
              <a:defRPr/>
            </a:pPr>
            <a:endParaRPr lang="en-US" sz="1050" dirty="0">
              <a:solidFill>
                <a:srgbClr val="0000FF"/>
              </a:solidFill>
              <a:latin typeface="Arial" charset="0"/>
              <a:cs typeface="Tahoma" pitchFamily="34" charset="0"/>
            </a:endParaRPr>
          </a:p>
          <a:p>
            <a:pPr marL="171450" lvl="0" indent="-171450">
              <a:buFont typeface="Arial" panose="020B0604020202020204" pitchFamily="34" charset="0"/>
              <a:buChar char="•"/>
            </a:pPr>
            <a:r>
              <a:rPr lang="en-US" sz="1200" dirty="0">
                <a:latin typeface="Calibri" panose="020F0502020204030204" pitchFamily="34" charset="0"/>
                <a:cs typeface="Calibri" panose="020F0502020204030204" pitchFamily="34" charset="0"/>
              </a:rPr>
              <a:t>Ensure that step by step activity, risk, control and responsibilities are discussed with all involved personnel.</a:t>
            </a:r>
          </a:p>
          <a:p>
            <a:pPr marL="171450" lvl="0" indent="-171450">
              <a:buFont typeface="Arial" panose="020B0604020202020204" pitchFamily="34" charset="0"/>
              <a:buChar char="•"/>
            </a:pPr>
            <a:r>
              <a:rPr lang="en-US" sz="1200" dirty="0">
                <a:latin typeface="Calibri" panose="020F0502020204030204" pitchFamily="34" charset="0"/>
                <a:cs typeface="Calibri" panose="020F0502020204030204" pitchFamily="34" charset="0"/>
              </a:rPr>
              <a:t>Always ensure to intervene and apply the stop-work authority when deemed necessary.  </a:t>
            </a:r>
          </a:p>
          <a:p>
            <a:pPr marL="171450" lvl="0" indent="-171450">
              <a:buFont typeface="Arial" panose="020B0604020202020204" pitchFamily="34" charset="0"/>
              <a:buChar char="•"/>
            </a:pPr>
            <a:r>
              <a:rPr lang="en-US" sz="1200" dirty="0">
                <a:latin typeface="Calibri" panose="020F0502020204030204" pitchFamily="34" charset="0"/>
                <a:cs typeface="Calibri" panose="020F0502020204030204" pitchFamily="34" charset="0"/>
              </a:rPr>
              <a:t>Always ensure to always supervise the task physically. Never leave the work site unattended </a:t>
            </a:r>
          </a:p>
          <a:p>
            <a:pPr marL="171450" lvl="0" indent="-171450">
              <a:buFont typeface="Arial" panose="020B0604020202020204" pitchFamily="34" charset="0"/>
              <a:buChar char="•"/>
            </a:pPr>
            <a:r>
              <a:rPr lang="en-US" sz="1200" dirty="0">
                <a:latin typeface="Calibri" panose="020F0502020204030204" pitchFamily="34" charset="0"/>
                <a:cs typeface="Calibri" panose="020F0502020204030204" pitchFamily="34" charset="0"/>
              </a:rPr>
              <a:t>Always ensure to maintain good housekeeping at the work area.</a:t>
            </a:r>
          </a:p>
          <a:p>
            <a:pPr marL="171450" lvl="0" indent="-171450">
              <a:buFont typeface="Arial" panose="020B0604020202020204" pitchFamily="34" charset="0"/>
              <a:buChar char="•"/>
            </a:pPr>
            <a:r>
              <a:rPr lang="en-US" sz="1200" i="0" dirty="0">
                <a:latin typeface="Calibri" panose="020F0502020204030204" pitchFamily="34" charset="0"/>
                <a:cs typeface="Calibri" panose="020F0502020204030204" pitchFamily="34" charset="0"/>
              </a:rPr>
              <a:t>Always stick with the plan otherwise inform your supervisor</a:t>
            </a:r>
            <a:r>
              <a:rPr lang="en-US" sz="1200" dirty="0">
                <a:latin typeface="Calibri" panose="020F0502020204030204" pitchFamily="34" charset="0"/>
                <a:cs typeface="Calibri" panose="020F0502020204030204" pitchFamily="34" charset="0"/>
              </a:rPr>
              <a:t>.</a:t>
            </a:r>
          </a:p>
          <a:p>
            <a:pPr marL="171450" lvl="0" indent="-171450">
              <a:buFont typeface="Arial" panose="020B0604020202020204" pitchFamily="34" charset="0"/>
              <a:buChar char="•"/>
            </a:pPr>
            <a:r>
              <a:rPr lang="en-US" sz="1200" i="0" dirty="0">
                <a:latin typeface="Calibri" panose="020F0502020204030204" pitchFamily="34" charset="0"/>
                <a:cs typeface="Calibri" panose="020F0502020204030204" pitchFamily="34" charset="0"/>
              </a:rPr>
              <a:t>Apply dynamic risk assessment review for any changes in the activity.</a:t>
            </a:r>
            <a:endParaRPr lang="en-US" sz="1200" i="0" dirty="0">
              <a:cs typeface="Arial" panose="020B0604020202020204" pitchFamily="34"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2514600" y="6221582"/>
            <a:ext cx="4844963" cy="492443"/>
          </a:xfrm>
          <a:prstGeom prst="rect">
            <a:avLst/>
          </a:prstGeom>
          <a:solidFill>
            <a:schemeClr val="accent2"/>
          </a:solidFill>
          <a:ln w="9525">
            <a:noFill/>
            <a:miter lim="800000"/>
            <a:headEnd/>
            <a:tailEnd/>
          </a:ln>
        </p:spPr>
        <p:txBody>
          <a:bodyPr wrap="square">
            <a:spAutoFit/>
          </a:bodyPr>
          <a:lstStyle/>
          <a:p>
            <a:pPr algn="ctr" eaLnBrk="1" hangingPunct="1"/>
            <a:r>
              <a:rPr lang="en-US" sz="1300" b="1" dirty="0">
                <a:solidFill>
                  <a:srgbClr val="FFFF00"/>
                </a:solidFill>
                <a:latin typeface="Tahoma" pitchFamily="34" charset="0"/>
              </a:rPr>
              <a:t>Always ensure to barricade immediately any opening/gaps or shifted handrails</a:t>
            </a: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pic>
        <p:nvPicPr>
          <p:cNvPr id="17" name="Picture 16">
            <a:extLst>
              <a:ext uri="{FF2B5EF4-FFF2-40B4-BE49-F238E27FC236}">
                <a16:creationId xmlns:a16="http://schemas.microsoft.com/office/drawing/2014/main" id="{B4F509D7-894A-43AD-A27A-5CD79443F59A}"/>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216563" y="1371940"/>
            <a:ext cx="2683978" cy="2141597"/>
          </a:xfrm>
          <a:prstGeom prst="rect">
            <a:avLst/>
          </a:prstGeom>
        </p:spPr>
      </p:pic>
      <p:grpSp>
        <p:nvGrpSpPr>
          <p:cNvPr id="18" name="Group 131">
            <a:extLst>
              <a:ext uri="{FF2B5EF4-FFF2-40B4-BE49-F238E27FC236}">
                <a16:creationId xmlns:a16="http://schemas.microsoft.com/office/drawing/2014/main" id="{C62A9DBF-85CA-454C-BEDA-A331357CD2DE}"/>
              </a:ext>
            </a:extLst>
          </p:cNvPr>
          <p:cNvGrpSpPr>
            <a:grpSpLocks/>
          </p:cNvGrpSpPr>
          <p:nvPr/>
        </p:nvGrpSpPr>
        <p:grpSpPr bwMode="auto">
          <a:xfrm>
            <a:off x="8711454" y="3209033"/>
            <a:ext cx="336550" cy="544513"/>
            <a:chOff x="3504" y="544"/>
            <a:chExt cx="2287" cy="1855"/>
          </a:xfrm>
        </p:grpSpPr>
        <p:sp>
          <p:nvSpPr>
            <p:cNvPr id="19" name="Line 129">
              <a:extLst>
                <a:ext uri="{FF2B5EF4-FFF2-40B4-BE49-F238E27FC236}">
                  <a16:creationId xmlns:a16="http://schemas.microsoft.com/office/drawing/2014/main" id="{B7A855C3-7651-4B10-82FF-4D44BFF7600D}"/>
                </a:ext>
              </a:extLst>
            </p:cNvPr>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0" name="Line 130">
              <a:extLst>
                <a:ext uri="{FF2B5EF4-FFF2-40B4-BE49-F238E27FC236}">
                  <a16:creationId xmlns:a16="http://schemas.microsoft.com/office/drawing/2014/main" id="{EA81DAE2-E628-4245-8ED5-913590311D7E}"/>
                </a:ext>
              </a:extLst>
            </p:cNvPr>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21" name="TextBox 20">
            <a:extLst>
              <a:ext uri="{FF2B5EF4-FFF2-40B4-BE49-F238E27FC236}">
                <a16:creationId xmlns:a16="http://schemas.microsoft.com/office/drawing/2014/main" id="{6218BF2D-12EF-4B10-8EAB-A5C51E0EA779}"/>
              </a:ext>
            </a:extLst>
          </p:cNvPr>
          <p:cNvSpPr txBox="1"/>
          <p:nvPr/>
        </p:nvSpPr>
        <p:spPr>
          <a:xfrm>
            <a:off x="6564719" y="3501472"/>
            <a:ext cx="2158985" cy="253916"/>
          </a:xfrm>
          <a:prstGeom prst="rect">
            <a:avLst/>
          </a:prstGeom>
          <a:noFill/>
        </p:spPr>
        <p:txBody>
          <a:bodyPr wrap="square" rtlCol="0">
            <a:spAutoFit/>
          </a:bodyPr>
          <a:lstStyle/>
          <a:p>
            <a:r>
              <a:rPr lang="en-US" sz="1050" dirty="0">
                <a:latin typeface="Calibri" panose="020F0502020204030204" pitchFamily="34" charset="0"/>
                <a:cs typeface="Calibri" panose="020F0502020204030204" pitchFamily="34" charset="0"/>
              </a:rPr>
              <a:t>Plates removed and no barricading </a:t>
            </a:r>
          </a:p>
        </p:txBody>
      </p:sp>
      <p:sp>
        <p:nvSpPr>
          <p:cNvPr id="24" name="Freeform 132">
            <a:extLst>
              <a:ext uri="{FF2B5EF4-FFF2-40B4-BE49-F238E27FC236}">
                <a16:creationId xmlns:a16="http://schemas.microsoft.com/office/drawing/2014/main" id="{686B6F34-3A52-488B-AE92-0F89A2B1D171}"/>
              </a:ext>
            </a:extLst>
          </p:cNvPr>
          <p:cNvSpPr>
            <a:spLocks/>
          </p:cNvSpPr>
          <p:nvPr/>
        </p:nvSpPr>
        <p:spPr bwMode="auto">
          <a:xfrm>
            <a:off x="8662382" y="5720712"/>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3724096"/>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latin typeface="Tahoma" pitchFamily="34" charset="0"/>
              </a:rPr>
              <a:t>Confirm the following:</a:t>
            </a:r>
            <a:endParaRPr lang="en-US" sz="1600" dirty="0">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endParaRPr lang="en-US" sz="1400" dirty="0">
              <a:solidFill>
                <a:srgbClr val="0033CC"/>
              </a:solidFill>
              <a:latin typeface="+mj-lt"/>
              <a:sym typeface="Wingdings" pitchFamily="2" charset="2"/>
            </a:endParaRP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effective management of change to control deviation from procedure?</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effective dynamic risk review when workplace condition changed? </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effective task supervision? </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effective monitoring of employees' mental state? </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adequate control/design for rig floor opening while rig up/down activity?</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rig up/down procedure updated and rig specific? </a:t>
            </a: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r>
              <a:rPr lang="en-US" sz="1000" i="1" dirty="0">
                <a:solidFill>
                  <a:srgbClr val="0033CC"/>
                </a:solidFill>
                <a:latin typeface="+mj-lt"/>
                <a:sym typeface="Wingdings" pitchFamily="2" charset="2"/>
              </a:rPr>
              <a:t>* If the answer is NO to any of the above questions please ensure you take action to correct this finding. </a:t>
            </a: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213788" y="799663"/>
            <a:ext cx="5820824" cy="307777"/>
          </a:xfrm>
          <a:prstGeom prst="rect">
            <a:avLst/>
          </a:prstGeom>
          <a:noFill/>
          <a:ln w="9525">
            <a:noFill/>
            <a:miter lim="800000"/>
            <a:headEnd/>
            <a:tailEnd/>
          </a:ln>
        </p:spPr>
        <p:txBody>
          <a:bodyPr wrap="none">
            <a:spAutoFit/>
          </a:bodyPr>
          <a:lstStyle/>
          <a:p>
            <a:pPr marL="114300" indent="-114300" algn="just"/>
            <a:r>
              <a:rPr lang="en-GB" sz="1400" b="1" dirty="0">
                <a:solidFill>
                  <a:srgbClr val="333399"/>
                </a:solidFill>
                <a:latin typeface="Tahoma" pitchFamily="34" charset="0"/>
              </a:rPr>
              <a:t>Date: 20.08.2021                                      Incident type: LTI#19 </a:t>
            </a:r>
            <a:endParaRPr lang="en-US" sz="1400" b="1" dirty="0">
              <a:solidFill>
                <a:srgbClr val="333399"/>
              </a:solidFill>
              <a:latin typeface="Tahoma" pitchFamily="34" charset="0"/>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documentManagement>
    <Language xmlns="4880e4f8-4b7d-4bdd-91e3-e10d47036eca">English</Language>
    <DocId xmlns="4880e4f8-4b7d-4bdd-91e3-e10d47036eca">92655</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ACF46C6F-070D-40A4-B21F-D63FE5060AAE}">
  <ds:schemaRefs>
    <ds:schemaRef ds:uri="http://schemas.microsoft.com/sharepoint/v3/contenttype/forms"/>
  </ds:schemaRefs>
</ds:datastoreItem>
</file>

<file path=customXml/itemProps2.xml><?xml version="1.0" encoding="utf-8"?>
<ds:datastoreItem xmlns:ds="http://schemas.openxmlformats.org/officeDocument/2006/customXml" ds:itemID="{142381CB-5955-4B10-BEE1-61EF3C0F12AF}"/>
</file>

<file path=customXml/itemProps3.xml><?xml version="1.0" encoding="utf-8"?>
<ds:datastoreItem xmlns:ds="http://schemas.openxmlformats.org/officeDocument/2006/customXml" ds:itemID="{417CDCFD-C2C6-4ECC-85D9-E8AEE3BFF834}">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microsoft.com/sharepoint/v3"/>
    <ds:schemaRef ds:uri="http://schemas.openxmlformats.org/package/2006/metadata/core-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7517</TotalTime>
  <Words>636</Words>
  <Application>Microsoft Office PowerPoint</Application>
  <PresentationFormat>On-screen Show (4:3)</PresentationFormat>
  <Paragraphs>56</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Tahoma</vt:lpstr>
      <vt:lpstr>Times New Roman</vt:lpstr>
      <vt:lpstr>Default Design</vt:lpstr>
      <vt:lpstr>PowerPoint Presentation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LTI#19 NDSC Post UWD  Final</dc:title>
  <dc:creator>MU93647</dc:creator>
  <cp:lastModifiedBy>Balushi, Sumaiya MSE36</cp:lastModifiedBy>
  <cp:revision>533</cp:revision>
  <dcterms:created xsi:type="dcterms:W3CDTF">2001-05-03T06:07:08Z</dcterms:created>
  <dcterms:modified xsi:type="dcterms:W3CDTF">2022-08-09T10:26:42Z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