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8249" autoAdjust="0"/>
  </p:normalViewPr>
  <p:slideViewPr>
    <p:cSldViewPr snapToGrid="0">
      <p:cViewPr varScale="1">
        <p:scale>
          <a:sx n="100" d="100"/>
          <a:sy n="100"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BBD99F54-A174-4D85-9BE8-70FE616A6BFB}"/>
    <pc:docChg chg="modSld">
      <pc:chgData name="Konduru, Raju IDI63X" userId="d8c4c54e-792b-4728-ba18-36787d9218e6" providerId="ADAL" clId="{BBD99F54-A174-4D85-9BE8-70FE616A6BFB}" dt="2024-03-27T05:02:47.765" v="1" actId="6549"/>
      <pc:docMkLst>
        <pc:docMk/>
      </pc:docMkLst>
      <pc:sldChg chg="modSp mod">
        <pc:chgData name="Konduru, Raju IDI63X" userId="d8c4c54e-792b-4728-ba18-36787d9218e6" providerId="ADAL" clId="{BBD99F54-A174-4D85-9BE8-70FE616A6BFB}" dt="2024-03-27T05:02:47.765" v="1" actId="6549"/>
        <pc:sldMkLst>
          <pc:docMk/>
          <pc:sldMk cId="2964227638" sldId="270"/>
        </pc:sldMkLst>
        <pc:graphicFrameChg chg="modGraphic">
          <ac:chgData name="Konduru, Raju IDI63X" userId="d8c4c54e-792b-4728-ba18-36787d9218e6" providerId="ADAL" clId="{BBD99F54-A174-4D85-9BE8-70FE616A6BFB}" dt="2024-03-27T05:02:47.765"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machine">
            <a:extLst>
              <a:ext uri="{FF2B5EF4-FFF2-40B4-BE49-F238E27FC236}">
                <a16:creationId xmlns:a16="http://schemas.microsoft.com/office/drawing/2014/main" id="{72BB6F57-5D08-814D-2C24-4DBD61139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801" y="2344835"/>
            <a:ext cx="2641600" cy="1946195"/>
          </a:xfrm>
          <a:prstGeom prst="rect">
            <a:avLst/>
          </a:prstGeom>
        </p:spPr>
      </p:pic>
      <p:pic>
        <p:nvPicPr>
          <p:cNvPr id="14" name="Picture 13" descr="A close-up of a pressure gauge&#10;&#10;Description automatically generated">
            <a:extLst>
              <a:ext uri="{FF2B5EF4-FFF2-40B4-BE49-F238E27FC236}">
                <a16:creationId xmlns:a16="http://schemas.microsoft.com/office/drawing/2014/main" id="{2CFCCE71-6B5A-2AE5-F9F9-F17ED6B33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6801" y="4361196"/>
            <a:ext cx="2641600" cy="1619372"/>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255370" y="5311920"/>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045949"/>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6" y="2365957"/>
            <a:ext cx="88732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anose="020F0502020204030204" charset="0"/>
                <a:ea typeface="MS PGothic" panose="020B0600070205080204" pitchFamily="34" charset="-128"/>
              </a:rPr>
              <a:t>While carrying hydrotest for the flow line in Burhan, technician went to open the valve and suddenly the hose got detached from the manifold and hit his right hand dorsum and right leg resulted in a </a:t>
            </a:r>
            <a:r>
              <a:rPr lang="en-GB" sz="1400" dirty="0">
                <a:solidFill>
                  <a:srgbClr val="000000"/>
                </a:solidFill>
                <a:latin typeface="Calibri" panose="020F0502020204030204" charset="0"/>
                <a:ea typeface="MS PGothic" panose="020B0600070205080204" pitchFamily="34" charset="-128"/>
              </a:rPr>
              <a:t>fracture to fourth metacarpal bone right hand. </a:t>
            </a:r>
            <a:endParaRPr lang="en-US" sz="1400" dirty="0">
              <a:solidFill>
                <a:srgbClr val="000000"/>
              </a:solidFill>
              <a:latin typeface="Calibri" panose="020F0502020204030204" charset="0"/>
              <a:ea typeface="MS PGothic" panose="020B0600070205080204" pitchFamily="34" charset="-128"/>
            </a:endParaRPr>
          </a:p>
          <a:p>
            <a:pPr>
              <a:defRPr/>
            </a:pPr>
            <a:endParaRPr lang="en-US" sz="1400" dirty="0">
              <a:solidFill>
                <a:srgbClr val="000000"/>
              </a:solidFill>
              <a:latin typeface="Calibri" panose="020F0502020204030204" charset="0"/>
              <a:ea typeface="MS PGothic" panose="020B0600070205080204"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201088796"/>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1160459</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tx1"/>
                          </a:solidFill>
                          <a:latin typeface="+mj-lt"/>
                          <a:ea typeface="+mn-ea"/>
                          <a:cs typeface="Calibri" pitchFamily="34" charset="0"/>
                        </a:rPr>
                        <a:t>27.10.2023</a:t>
                      </a:r>
                      <a:endParaRPr lang="en-US" sz="1300" b="0" kern="1200" dirty="0">
                        <a:solidFill>
                          <a:schemeClr val="tx1"/>
                        </a:solidFill>
                        <a:latin typeface="+mj-lt"/>
                        <a:ea typeface="+mn-ea"/>
                        <a:cs typeface="Calibri" pitchFamily="34" charset="0"/>
                      </a:endParaRP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LTI#19</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09:15 </a:t>
                      </a:r>
                      <a:r>
                        <a:rPr lang="en-US" sz="1300" b="0" kern="1200" dirty="0" err="1">
                          <a:solidFill>
                            <a:schemeClr val="tx1"/>
                          </a:solidFill>
                          <a:latin typeface="+mj-lt"/>
                          <a:ea typeface="+mn-ea"/>
                          <a:cs typeface="Calibri" pitchFamily="34" charset="0"/>
                        </a:rPr>
                        <a:t>Hrs</a:t>
                      </a:r>
                      <a:endParaRPr lang="en-US" sz="1300" b="0" kern="1200" dirty="0">
                        <a:solidFill>
                          <a:schemeClr val="tx1"/>
                        </a:solidFill>
                        <a:latin typeface="+mj-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mj-lt"/>
                          <a:ea typeface="+mn-ea"/>
                          <a:cs typeface="Calibri" pitchFamily="34" charset="0"/>
                        </a:rPr>
                        <a:t>Q</a:t>
                      </a:r>
                      <a:r>
                        <a:rPr lang="en-US" sz="1300" b="0" kern="1200" dirty="0">
                          <a:solidFill>
                            <a:schemeClr val="tx1"/>
                          </a:solidFill>
                          <a:latin typeface="+mj-lt"/>
                          <a:ea typeface="+mn-ea"/>
                          <a:cs typeface="Calibri" pitchFamily="34" charset="0"/>
                        </a:rPr>
                        <a:t>urn Alam </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Released energy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noProof="0" dirty="0">
                          <a:solidFill>
                            <a:schemeClr val="tx1"/>
                          </a:solidFill>
                          <a:latin typeface="+mj-lt"/>
                          <a:ea typeface="+mn-ea"/>
                          <a:cs typeface="Calibri" pitchFamily="34" charset="0"/>
                        </a:rPr>
                        <a:t>Hydrotest </a:t>
                      </a:r>
                      <a:endParaRPr lang="en-US" sz="1300" b="0" kern="1200" noProof="0" dirty="0">
                        <a:solidFill>
                          <a:schemeClr val="tx1"/>
                        </a:solidFill>
                        <a:latin typeface="+mj-lt"/>
                        <a:ea typeface="+mn-ea"/>
                        <a:cs typeface="Calibri" pitchFamily="34" charset="0"/>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16638" y="1598601"/>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 </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94208" y="4678655"/>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94208" y="3211861"/>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03596" y="5210502"/>
            <a:ext cx="880254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rPr>
              <a:t>How do you ensure the compliance to the </a:t>
            </a:r>
            <a:r>
              <a:rPr lang="en-US" sz="1400" dirty="0">
                <a:solidFill>
                  <a:srgbClr val="000000"/>
                </a:solidFill>
                <a:latin typeface="Calibri" panose="020F0502020204030204" charset="0"/>
                <a:ea typeface="MS PGothic" panose="020B0600070205080204" pitchFamily="34" charset="-128"/>
                <a:sym typeface="+mn-ea"/>
              </a:rPr>
              <a:t>hydro test procedures?</a:t>
            </a:r>
          </a:p>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sym typeface="+mn-ea"/>
              </a:rPr>
              <a:t>How do you ensure the pre-start inspection for the task performed?     </a:t>
            </a:r>
          </a:p>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sym typeface="+mn-ea"/>
              </a:rPr>
              <a:t>How do you ensure availability of valid certifications for the setup and testing equipment ?</a:t>
            </a:r>
          </a:p>
        </p:txBody>
      </p:sp>
      <p:sp>
        <p:nvSpPr>
          <p:cNvPr id="2" name="TextBox 1">
            <a:extLst>
              <a:ext uri="{FF2B5EF4-FFF2-40B4-BE49-F238E27FC236}">
                <a16:creationId xmlns:a16="http://schemas.microsoft.com/office/drawing/2014/main" id="{D6D21A8C-30CC-4548-8EF8-499FFD5D7726}"/>
              </a:ext>
            </a:extLst>
          </p:cNvPr>
          <p:cNvSpPr txBox="1"/>
          <p:nvPr/>
        </p:nvSpPr>
        <p:spPr>
          <a:xfrm>
            <a:off x="282351" y="6150008"/>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solidFill>
                  <a:srgbClr val="FFFF00"/>
                </a:solidFill>
                <a:latin typeface="Tahoma" pitchFamily="34" charset="0"/>
                <a:ea typeface="MS PGothic" pitchFamily="34" charset="-128"/>
              </a:rPr>
              <a:t> Are you aware of all pressure release hazards before starting the task</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255370" y="3672354"/>
            <a:ext cx="520287"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 name="TextBox 10">
            <a:extLst>
              <a:ext uri="{FF2B5EF4-FFF2-40B4-BE49-F238E27FC236}">
                <a16:creationId xmlns:a16="http://schemas.microsoft.com/office/drawing/2014/main" id="{CFF5B747-F28B-BFEA-7786-6231DF6E5022}"/>
              </a:ext>
            </a:extLst>
          </p:cNvPr>
          <p:cNvSpPr txBox="1"/>
          <p:nvPr/>
        </p:nvSpPr>
        <p:spPr>
          <a:xfrm>
            <a:off x="303597" y="3672354"/>
            <a:ext cx="9246804" cy="738664"/>
          </a:xfrm>
          <a:prstGeom prst="rect">
            <a:avLst/>
          </a:prstGeom>
          <a:noFill/>
        </p:spPr>
        <p:txBody>
          <a:bodyPr wrap="square">
            <a:spAutoFit/>
          </a:bodyPr>
          <a:lstStyle/>
          <a:p>
            <a:pPr indent="-285750">
              <a:buFont typeface="Arial" panose="020B0604020202020204" pitchFamily="34" charset="0"/>
              <a:buChar char="•"/>
              <a:defRPr/>
            </a:pPr>
            <a:r>
              <a:rPr lang="en-GB" sz="1400" dirty="0">
                <a:solidFill>
                  <a:srgbClr val="000000"/>
                </a:solidFill>
                <a:latin typeface="Calibri" panose="020F0502020204030204" charset="0"/>
                <a:ea typeface="MS PGothic" panose="020B0600070205080204" pitchFamily="34" charset="-128"/>
              </a:rPr>
              <a:t>The hydro test manifold inlet bypass/discharge valves were in closed condition.</a:t>
            </a:r>
          </a:p>
          <a:p>
            <a:pPr indent="-285750">
              <a:buFont typeface="Arial" panose="020B0604020202020204" pitchFamily="34" charset="0"/>
              <a:buChar char="•"/>
              <a:defRPr/>
            </a:pPr>
            <a:r>
              <a:rPr lang="en-GB" sz="1400" dirty="0">
                <a:solidFill>
                  <a:srgbClr val="000000"/>
                </a:solidFill>
                <a:latin typeface="Calibri" panose="020F0502020204030204" charset="0"/>
                <a:ea typeface="MS PGothic" panose="020B0600070205080204" pitchFamily="34" charset="-128"/>
              </a:rPr>
              <a:t>Pre-start inspection to the hydro test manifold was not done.</a:t>
            </a:r>
          </a:p>
          <a:p>
            <a:pPr indent="-285750">
              <a:buFont typeface="Arial" panose="020B0604020202020204" pitchFamily="34" charset="0"/>
              <a:buChar char="•"/>
              <a:defRPr/>
            </a:pPr>
            <a:r>
              <a:rPr lang="en-GB" sz="1400" dirty="0">
                <a:solidFill>
                  <a:srgbClr val="000000"/>
                </a:solidFill>
                <a:latin typeface="Calibri" panose="020F0502020204030204" charset="0"/>
                <a:ea typeface="MS PGothic" panose="020B0600070205080204" pitchFamily="34" charset="-128"/>
              </a:rPr>
              <a:t>The whip lock arrestor not properly tightened with hose connected to manifold</a:t>
            </a:r>
            <a:r>
              <a:rPr lang="en-GB" sz="1400" dirty="0">
                <a:latin typeface="Verdana" panose="020B0604030504040204" pitchFamily="34" charset="0"/>
                <a:cs typeface="Calibri" panose="020F0502020204030204" pitchFamily="34" charset="0"/>
              </a:rPr>
              <a:t>.</a:t>
            </a:r>
            <a:endParaRPr lang="en-GB" sz="1400" dirty="0"/>
          </a:p>
        </p:txBody>
      </p:sp>
      <p:pic>
        <p:nvPicPr>
          <p:cNvPr id="10" name="Picture 9" descr="A picture containing clothing, person, workwear, hard hat&#10;&#10;Description automatically generated">
            <a:extLst>
              <a:ext uri="{FF2B5EF4-FFF2-40B4-BE49-F238E27FC236}">
                <a16:creationId xmlns:a16="http://schemas.microsoft.com/office/drawing/2014/main" id="{B7FB0063-DEBC-EDB9-525B-25846718AE9A}"/>
              </a:ext>
            </a:extLst>
          </p:cNvPr>
          <p:cNvPicPr>
            <a:picLocks noChangeAspect="1"/>
          </p:cNvPicPr>
          <p:nvPr/>
        </p:nvPicPr>
        <p:blipFill rotWithShape="1">
          <a:blip r:embed="rId6">
            <a:extLst>
              <a:ext uri="{28A0092B-C50C-407E-A947-70E740481C1C}">
                <a14:useLocalDpi xmlns:a14="http://schemas.microsoft.com/office/drawing/2010/main" val="0"/>
              </a:ext>
            </a:extLst>
          </a:blip>
          <a:srcRect l="2874" t="5385" r="32723"/>
          <a:stretch/>
        </p:blipFill>
        <p:spPr>
          <a:xfrm>
            <a:off x="10672996" y="132011"/>
            <a:ext cx="1366168" cy="1870095"/>
          </a:xfrm>
          <a:prstGeom prst="rect">
            <a:avLst/>
          </a:prstGeom>
        </p:spPr>
      </p:pic>
      <p:sp>
        <p:nvSpPr>
          <p:cNvPr id="15" name="Minus Sign 14">
            <a:extLst>
              <a:ext uri="{FF2B5EF4-FFF2-40B4-BE49-F238E27FC236}">
                <a16:creationId xmlns:a16="http://schemas.microsoft.com/office/drawing/2014/main" id="{30956129-A2FA-FA88-A727-343AA2F7F193}"/>
              </a:ext>
            </a:extLst>
          </p:cNvPr>
          <p:cNvSpPr/>
          <p:nvPr/>
        </p:nvSpPr>
        <p:spPr>
          <a:xfrm rot="19294013">
            <a:off x="11206491" y="603675"/>
            <a:ext cx="299176" cy="304755"/>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9BBFF97D-4C60-B95F-4BEB-281B3AC87C15}"/>
              </a:ext>
            </a:extLst>
          </p:cNvPr>
          <p:cNvSpPr/>
          <p:nvPr/>
        </p:nvSpPr>
        <p:spPr>
          <a:xfrm rot="19294013">
            <a:off x="10827730" y="1340721"/>
            <a:ext cx="581560" cy="324356"/>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8 Points 16">
            <a:extLst>
              <a:ext uri="{FF2B5EF4-FFF2-40B4-BE49-F238E27FC236}">
                <a16:creationId xmlns:a16="http://schemas.microsoft.com/office/drawing/2014/main" id="{5D35AE14-17C0-C5E4-8A1F-3FB750F7A32E}"/>
              </a:ext>
            </a:extLst>
          </p:cNvPr>
          <p:cNvSpPr/>
          <p:nvPr/>
        </p:nvSpPr>
        <p:spPr>
          <a:xfrm>
            <a:off x="10962988" y="1376884"/>
            <a:ext cx="311043" cy="338834"/>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8 Points 11">
            <a:extLst>
              <a:ext uri="{FF2B5EF4-FFF2-40B4-BE49-F238E27FC236}">
                <a16:creationId xmlns:a16="http://schemas.microsoft.com/office/drawing/2014/main" id="{B6D97A5E-2E1A-6B11-0EDA-8EB326CD7FD4}"/>
              </a:ext>
            </a:extLst>
          </p:cNvPr>
          <p:cNvSpPr/>
          <p:nvPr/>
        </p:nvSpPr>
        <p:spPr>
          <a:xfrm>
            <a:off x="11330116" y="652190"/>
            <a:ext cx="116982" cy="225242"/>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92787</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3FFDA0-40ED-4EB7-AF59-149EE58C39B0}">
  <ds:schemaRefs>
    <ds:schemaRef ds:uri="http://schemas.microsoft.com/sharepoint/v3/contenttype/forms"/>
  </ds:schemaRefs>
</ds:datastoreItem>
</file>

<file path=customXml/itemProps2.xml><?xml version="1.0" encoding="utf-8"?>
<ds:datastoreItem xmlns:ds="http://schemas.openxmlformats.org/officeDocument/2006/customXml" ds:itemID="{AE3BD848-6A79-4B72-BAB7-BF51D89AECAB}">
  <ds:schemaRefs>
    <ds:schemaRef ds:uri="4880E4F8-4B7D-4BDD-91E3-E10D47036ECA"/>
    <ds:schemaRef ds:uri="http://schemas.microsoft.com/office/2006/metadata/properties"/>
    <ds:schemaRef ds:uri="http://purl.org/dc/dcmitype/"/>
    <ds:schemaRef ds:uri="http://schemas.microsoft.com/office/2006/documentManagement/types"/>
    <ds:schemaRef ds:uri="http://purl.org/dc/terms/"/>
    <ds:schemaRef ds:uri="http://schemas.microsoft.com/sharepoint/v3"/>
    <ds:schemaRef ds:uri="http://schemas.microsoft.com/sharepoint/v3/fields"/>
    <ds:schemaRef ds:uri="http://schemas.microsoft.com/office/infopath/2007/PartnerControls"/>
    <ds:schemaRef ds:uri="http://schemas.openxmlformats.org/package/2006/metadata/core-properties"/>
    <ds:schemaRef ds:uri="http://www.w3.org/XML/1998/namespace"/>
    <ds:schemaRef ds:uri="9d51eac6-a7d5-47f5-a119-63d146adb134"/>
    <ds:schemaRef ds:uri="4880e4f8-4b7d-4bdd-91e3-e10d47036eca"/>
    <ds:schemaRef ds:uri="http://purl.org/dc/elements/1.1/"/>
  </ds:schemaRefs>
</ds:datastoreItem>
</file>

<file path=customXml/itemProps3.xml><?xml version="1.0" encoding="utf-8"?>
<ds:datastoreItem xmlns:ds="http://schemas.openxmlformats.org/officeDocument/2006/customXml" ds:itemID="{B569CD3D-69B7-484A-876D-24299B0EDCDD}"/>
</file>

<file path=docProps/app.xml><?xml version="1.0" encoding="utf-8"?>
<Properties xmlns="http://schemas.openxmlformats.org/officeDocument/2006/extended-properties" xmlns:vt="http://schemas.openxmlformats.org/officeDocument/2006/docPropsVTypes">
  <TotalTime>507</TotalTime>
  <Words>366</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Gill Sans</vt:lpstr>
      <vt:lpstr>Gill Sans Light</vt:lpstr>
      <vt:lpstr>Tahoma</vt:lpstr>
      <vt:lpstr>Times New Roman</vt:lpstr>
      <vt:lpstr>Verdana</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LTI#19-Galfar -Qurn Alam - Hand Fracture (002)</dc:title>
  <dc:creator>Balushi, Sumaiya MSE36</dc:creator>
  <cp:lastModifiedBy>Konduru, Raju IDI63X</cp:lastModifiedBy>
  <cp:revision>23</cp:revision>
  <dcterms:created xsi:type="dcterms:W3CDTF">2023-01-18T05:52:34Z</dcterms:created>
  <dcterms:modified xsi:type="dcterms:W3CDTF">2024-03-27T05:02:49Z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