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7" autoAdjust="0"/>
    <p:restoredTop sz="88249" autoAdjust="0"/>
  </p:normalViewPr>
  <p:slideViewPr>
    <p:cSldViewPr snapToGrid="0">
      <p:cViewPr varScale="1">
        <p:scale>
          <a:sx n="100" d="100"/>
          <a:sy n="100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duru, Raju IDI63X" userId="d8c4c54e-792b-4728-ba18-36787d9218e6" providerId="ADAL" clId="{D05C2A77-F738-49F1-8B2B-B99E56FEA929}"/>
    <pc:docChg chg="modSld">
      <pc:chgData name="Konduru, Raju IDI63X" userId="d8c4c54e-792b-4728-ba18-36787d9218e6" providerId="ADAL" clId="{D05C2A77-F738-49F1-8B2B-B99E56FEA929}" dt="2024-03-27T05:02:29.502" v="1" actId="6549"/>
      <pc:docMkLst>
        <pc:docMk/>
      </pc:docMkLst>
      <pc:sldChg chg="modSp mod">
        <pc:chgData name="Konduru, Raju IDI63X" userId="d8c4c54e-792b-4728-ba18-36787d9218e6" providerId="ADAL" clId="{D05C2A77-F738-49F1-8B2B-B99E56FEA929}" dt="2024-03-27T05:02:29.502" v="1" actId="6549"/>
        <pc:sldMkLst>
          <pc:docMk/>
          <pc:sldMk cId="2964227638" sldId="270"/>
        </pc:sldMkLst>
        <pc:graphicFrameChg chg="modGraphic">
          <ac:chgData name="Konduru, Raju IDI63X" userId="d8c4c54e-792b-4728-ba18-36787d9218e6" providerId="ADAL" clId="{D05C2A77-F738-49F1-8B2B-B99E56FEA929}" dt="2024-03-27T05:02:29.502" v="1" actId="6549"/>
          <ac:graphicFrameMkLst>
            <pc:docMk/>
            <pc:sldMk cId="2964227638" sldId="270"/>
            <ac:graphicFrameMk id="13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13B64-52E4-419C-B1B8-E8E557278CC4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E756A-71C4-4EF9-8F7C-B1FF48E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4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Musleh image on the top right will change according to incident pattern, MSE3 will provide you with the image as per the pattern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happened: 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Initial Finding: Four to five bullet points highlighting the initial main findings from the investigation.  Remember the target audience is the front-line staff so this should be written in simple terms in a way that everyone can understand.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Learnings: Four to five learning message in the form of questionnaires linked with initial findings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learning point you want to get across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E756A-71C4-4EF9-8F7C-B1FF48E661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4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0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9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5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1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1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0"/>
            <a:ext cx="386367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6" y="6117536"/>
            <a:ext cx="2340723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107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916638" y="77218"/>
            <a:ext cx="8876375" cy="5355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Learning From Incident - 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03599" y="2045949"/>
            <a:ext cx="1917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94208" y="2358632"/>
            <a:ext cx="828533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charset="0"/>
                <a:ea typeface="MS PGothic" panose="020B0600070205080204" pitchFamily="34" charset="-128"/>
              </a:rPr>
              <a:t>In preparation for cementing (CMT) job operation , the crew connected the quick latch CMT head on the landing joint. While initiating the circulation, the CMT head disconnected from landing joint; hit the Floorman on his back and fell down he was diagnosed with lower back &amp; pelvic injuries 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479368"/>
              </p:ext>
            </p:extLst>
          </p:nvPr>
        </p:nvGraphicFramePr>
        <p:xfrm>
          <a:off x="1916638" y="652190"/>
          <a:ext cx="8876375" cy="987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69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1411183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98631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1232899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1315092">
                  <a:extLst>
                    <a:ext uri="{9D8B030D-6E8A-4147-A177-3AD203B41FA5}">
                      <a16:colId xmlns:a16="http://schemas.microsoft.com/office/drawing/2014/main" val="1090560065"/>
                    </a:ext>
                  </a:extLst>
                </a:gridCol>
                <a:gridCol w="2761313">
                  <a:extLst>
                    <a:ext uri="{9D8B030D-6E8A-4147-A177-3AD203B41FA5}">
                      <a16:colId xmlns:a16="http://schemas.microsoft.com/office/drawing/2014/main" val="4048325790"/>
                    </a:ext>
                  </a:extLst>
                </a:gridCol>
              </a:tblGrid>
              <a:tr h="28576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PIM #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1160514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29.10.2023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Direct / Depart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5766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Incident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LTI#20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12:02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Nimr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7753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Pattern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Released energy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Contractor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Cementing Job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916638" y="1598601"/>
            <a:ext cx="8873284" cy="33855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47B715-5C32-4379-84C8-46A5B939CA2A}"/>
              </a:ext>
            </a:extLst>
          </p:cNvPr>
          <p:cNvSpPr txBox="1"/>
          <p:nvPr/>
        </p:nvSpPr>
        <p:spPr>
          <a:xfrm>
            <a:off x="2541955" y="6566846"/>
            <a:ext cx="5365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chemeClr val="tx1"/>
                </a:solidFill>
                <a:latin typeface="Calibri Light" panose="020F0302020204030204"/>
              </a:rPr>
              <a:t>In case of an emergency please call PDO Emergency Number (Toll Free): </a:t>
            </a:r>
            <a:r>
              <a:rPr lang="en-US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2467-5555</a:t>
            </a:r>
            <a:endParaRPr lang="en-US" sz="1400" b="1" dirty="0">
              <a:solidFill>
                <a:srgbClr val="58595B"/>
              </a:solidFill>
              <a:latin typeface="Calibri Light" panose="020F03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A5CFB7-AB08-402F-A488-07B19E9AD9F7}"/>
              </a:ext>
            </a:extLst>
          </p:cNvPr>
          <p:cNvSpPr txBox="1"/>
          <p:nvPr/>
        </p:nvSpPr>
        <p:spPr>
          <a:xfrm rot="16200000">
            <a:off x="-145372" y="763334"/>
            <a:ext cx="133307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Prevent</a:t>
            </a:r>
          </a:p>
        </p:txBody>
      </p:sp>
      <p:sp>
        <p:nvSpPr>
          <p:cNvPr id="35" name="Rectangle 17">
            <a:extLst>
              <a:ext uri="{FF2B5EF4-FFF2-40B4-BE49-F238E27FC236}">
                <a16:creationId xmlns:a16="http://schemas.microsoft.com/office/drawing/2014/main" id="{52258D6B-D1CE-4063-85C9-AFC0CFF35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208" y="4637917"/>
            <a:ext cx="1917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 Learnings</a:t>
            </a:r>
          </a:p>
        </p:txBody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6EF339D8-4E46-422C-8BFC-03E46E35F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208" y="3125827"/>
            <a:ext cx="1917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 Findings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D21A8C-30CC-4548-8EF8-499FFD5D7726}"/>
              </a:ext>
            </a:extLst>
          </p:cNvPr>
          <p:cNvSpPr txBox="1"/>
          <p:nvPr/>
        </p:nvSpPr>
        <p:spPr>
          <a:xfrm>
            <a:off x="1425677" y="6150008"/>
            <a:ext cx="6872749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FFFF00"/>
                </a:solidFill>
                <a:latin typeface="Calibri" panose="020F0502020204030204" charset="0"/>
                <a:ea typeface="MS PGothic" panose="020B0600070205080204" pitchFamily="34" charset="-128"/>
              </a:rPr>
              <a:t>Always ensure personnel are clear from the No Go zone area</a:t>
            </a:r>
            <a:endParaRPr lang="en-US" b="1" dirty="0">
              <a:solidFill>
                <a:srgbClr val="FFFF00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B097645-209D-4B2F-B121-5A6FFC203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78" y="-88150"/>
            <a:ext cx="1800761" cy="1405756"/>
          </a:xfrm>
          <a:prstGeom prst="rect">
            <a:avLst/>
          </a:prstGeom>
        </p:spPr>
      </p:pic>
      <p:pic>
        <p:nvPicPr>
          <p:cNvPr id="10" name="Picture 9" descr="A picture containing clothing, person, workwear, hard hat&#10;&#10;Description automatically generated">
            <a:extLst>
              <a:ext uri="{FF2B5EF4-FFF2-40B4-BE49-F238E27FC236}">
                <a16:creationId xmlns:a16="http://schemas.microsoft.com/office/drawing/2014/main" id="{B7FB0063-DEBC-EDB9-525B-25846718AE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t="5385" r="32723"/>
          <a:stretch/>
        </p:blipFill>
        <p:spPr>
          <a:xfrm>
            <a:off x="10672996" y="132011"/>
            <a:ext cx="1366168" cy="18700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B0979E-4BE4-B968-DB5D-14DFE1BF7DD5}"/>
              </a:ext>
            </a:extLst>
          </p:cNvPr>
          <p:cNvSpPr txBox="1"/>
          <p:nvPr/>
        </p:nvSpPr>
        <p:spPr>
          <a:xfrm>
            <a:off x="394208" y="3548349"/>
            <a:ext cx="83605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Calibri" panose="020F0502020204030204" charset="0"/>
                <a:ea typeface="MS PGothic" panose="020B0600070205080204" pitchFamily="34" charset="-128"/>
              </a:rPr>
              <a:t>Red/ No Go zone was not barricaded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Calibri" panose="020F0502020204030204" charset="0"/>
                <a:ea typeface="MS PGothic" panose="020B0600070205080204" pitchFamily="34" charset="-128"/>
              </a:rPr>
              <a:t>Cement head pull test was not part of OEM/ procedural requirements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Calibri" panose="020F0502020204030204" charset="0"/>
                <a:ea typeface="MS PGothic" panose="020B0600070205080204" pitchFamily="34" charset="-128"/>
              </a:rPr>
              <a:t>Latching of the cement head dog lock  was not confirmed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Calibri" panose="020F0502020204030204" charset="0"/>
                <a:ea typeface="MS PGothic" panose="020B0600070205080204" pitchFamily="34" charset="-128"/>
              </a:rPr>
              <a:t>The mud pump was started without ensuring personnel are clear from the No Go zone area.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694FA2-FD8D-08C8-4637-D9737BFCF521}"/>
              </a:ext>
            </a:extLst>
          </p:cNvPr>
          <p:cNvSpPr txBox="1"/>
          <p:nvPr/>
        </p:nvSpPr>
        <p:spPr>
          <a:xfrm>
            <a:off x="450155" y="5065679"/>
            <a:ext cx="83605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Calibri" panose="020F0502020204030204" charset="0"/>
                <a:ea typeface="MS PGothic" panose="020B0600070205080204" pitchFamily="34" charset="-128"/>
              </a:rPr>
              <a:t>How do you ensure Red/ No Go zone are barricaded?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Calibri" panose="020F0502020204030204" charset="0"/>
                <a:ea typeface="MS PGothic" panose="020B0600070205080204" pitchFamily="34" charset="-128"/>
              </a:rPr>
              <a:t>How do you ensure personnel are away from No Go zone prior energizing the pipe lines?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Calibri" panose="020F0502020204030204" charset="0"/>
                <a:ea typeface="MS PGothic" panose="020B0600070205080204" pitchFamily="34" charset="-128"/>
              </a:rPr>
              <a:t>Ensure secondary retention is provided for temporary installations which has the potential to dislodge due to stored energy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A02B8E-B8D6-7206-0F93-CC9DF5DA1A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6713" y="2027917"/>
            <a:ext cx="2497393" cy="164150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6C32086-5ACF-9938-A5E6-A87D958CCA13}"/>
              </a:ext>
            </a:extLst>
          </p:cNvPr>
          <p:cNvSpPr txBox="1"/>
          <p:nvPr/>
        </p:nvSpPr>
        <p:spPr>
          <a:xfrm>
            <a:off x="9309650" y="3785193"/>
            <a:ext cx="249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Cementing head dislodged and rested on the rig floor.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57DD31-92D5-7461-406A-80C5DB4A49C5}"/>
              </a:ext>
            </a:extLst>
          </p:cNvPr>
          <p:cNvSpPr txBox="1"/>
          <p:nvPr/>
        </p:nvSpPr>
        <p:spPr>
          <a:xfrm>
            <a:off x="9475633" y="5659101"/>
            <a:ext cx="2344253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Ensure No go zone fully respected during any operation</a:t>
            </a:r>
          </a:p>
          <a:p>
            <a:pPr algn="ctr"/>
            <a:endParaRPr lang="en-US" sz="1000" dirty="0">
              <a:solidFill>
                <a:srgbClr val="C0000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D41B24B-287E-EB6A-07F5-39849C8EB6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6258" y="4109677"/>
            <a:ext cx="2038301" cy="1548194"/>
          </a:xfrm>
          <a:prstGeom prst="rect">
            <a:avLst/>
          </a:prstGeom>
        </p:spPr>
      </p:pic>
      <p:grpSp>
        <p:nvGrpSpPr>
          <p:cNvPr id="3" name="Group 131">
            <a:extLst>
              <a:ext uri="{FF2B5EF4-FFF2-40B4-BE49-F238E27FC236}">
                <a16:creationId xmlns:a16="http://schemas.microsoft.com/office/drawing/2014/main" id="{D307952B-4367-5072-10BD-09D49DBBBF9C}"/>
              </a:ext>
            </a:extLst>
          </p:cNvPr>
          <p:cNvGrpSpPr>
            <a:grpSpLocks/>
          </p:cNvGrpSpPr>
          <p:nvPr/>
        </p:nvGrpSpPr>
        <p:grpSpPr bwMode="auto">
          <a:xfrm>
            <a:off x="11614769" y="3656371"/>
            <a:ext cx="520287" cy="544513"/>
            <a:chOff x="3504" y="544"/>
            <a:chExt cx="2287" cy="1855"/>
          </a:xfrm>
        </p:grpSpPr>
        <p:sp>
          <p:nvSpPr>
            <p:cNvPr id="6" name="Line 129">
              <a:extLst>
                <a:ext uri="{FF2B5EF4-FFF2-40B4-BE49-F238E27FC236}">
                  <a16:creationId xmlns:a16="http://schemas.microsoft.com/office/drawing/2014/main" id="{C7B2CDDE-E0C6-4EF7-0EB1-FDF4F43A9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" name="Line 130">
              <a:extLst>
                <a:ext uri="{FF2B5EF4-FFF2-40B4-BE49-F238E27FC236}">
                  <a16:creationId xmlns:a16="http://schemas.microsoft.com/office/drawing/2014/main" id="{513104D7-33BC-4015-1D62-209850F996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64" name="Freeform 132">
            <a:extLst>
              <a:ext uri="{FF2B5EF4-FFF2-40B4-BE49-F238E27FC236}">
                <a16:creationId xmlns:a16="http://schemas.microsoft.com/office/drawing/2014/main" id="{54EEFF28-5A0A-E4EB-56C3-5B689A4DBEA9}"/>
              </a:ext>
            </a:extLst>
          </p:cNvPr>
          <p:cNvSpPr/>
          <p:nvPr/>
        </p:nvSpPr>
        <p:spPr bwMode="auto">
          <a:xfrm>
            <a:off x="11546101" y="5195375"/>
            <a:ext cx="547571" cy="479021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22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92789</DocId>
    <ImageCreateDate xmlns="4880E4F8-4B7D-4BDD-91E3-E10D47036ECA" xsi:nil="true"/>
    <wic_System_Copyright xmlns="http://schemas.microsoft.com/sharepoint/v3/fields" xsi:nil="true"/>
    <SharedWithUsers xmlns="9d51eac6-a7d5-47f5-a119-63d146adb134">
      <UserInfo>
        <DisplayName>Khan, Abdullah AIPS56</DisplayName>
        <AccountId>17374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1C3ED0-7D63-4F50-B65B-55EEAAACCE8D}">
  <ds:schemaRefs>
    <ds:schemaRef ds:uri="4880e4f8-4b7d-4bdd-91e3-e10d47036eca"/>
    <ds:schemaRef ds:uri="http://purl.org/dc/terms/"/>
    <ds:schemaRef ds:uri="http://schemas.microsoft.com/office/infopath/2007/PartnerControls"/>
    <ds:schemaRef ds:uri="http://purl.org/dc/dcmitype/"/>
    <ds:schemaRef ds:uri="http://schemas.microsoft.com/office/2006/metadata/properties"/>
    <ds:schemaRef ds:uri="9d51eac6-a7d5-47f5-a119-63d146adb134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sharepoint/v3/fields"/>
    <ds:schemaRef ds:uri="4880E4F8-4B7D-4BDD-91E3-E10D47036ECA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79EC1123-8099-4148-B775-0A57364E4E71}"/>
</file>

<file path=customXml/itemProps3.xml><?xml version="1.0" encoding="utf-8"?>
<ds:datastoreItem xmlns:ds="http://schemas.openxmlformats.org/officeDocument/2006/customXml" ds:itemID="{28EC1885-7B29-48ED-B970-2A07040F28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408</Words>
  <Application>Microsoft Office PowerPoint</Application>
  <PresentationFormat>Widescreen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Gill Sans</vt:lpstr>
      <vt:lpstr>Gill Sans Light</vt:lpstr>
      <vt:lpstr>Tahoma</vt:lpstr>
      <vt:lpstr>Times New Roman</vt:lpstr>
      <vt:lpstr>Wingdings</vt:lpstr>
      <vt:lpstr>1_Office Theme</vt:lpstr>
      <vt:lpstr>Learning From Incident -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LTI#20 - Gulf Drilling - Nimr - Back &amp; Hip Fracture</dc:title>
  <dc:creator>Balushi, Sumaiya MSE36</dc:creator>
  <cp:lastModifiedBy>Konduru, Raju IDI63X</cp:lastModifiedBy>
  <cp:revision>34</cp:revision>
  <dcterms:created xsi:type="dcterms:W3CDTF">2023-01-18T05:52:34Z</dcterms:created>
  <dcterms:modified xsi:type="dcterms:W3CDTF">2024-03-27T05:02:31Z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