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95552" autoAdjust="0"/>
  </p:normalViewPr>
  <p:slideViewPr>
    <p:cSldViewPr snapToGrid="0">
      <p:cViewPr varScale="1">
        <p:scale>
          <a:sx n="109" d="100"/>
          <a:sy n="109" d="100"/>
        </p:scale>
        <p:origin x="49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EB79D7C8-D38A-4F52-8AAE-483E4881BD82}"/>
    <pc:docChg chg="modSld">
      <pc:chgData name="Konduru, Raju IDI63X" userId="d8c4c54e-792b-4728-ba18-36787d9218e6" providerId="ADAL" clId="{EB79D7C8-D38A-4F52-8AAE-483E4881BD82}" dt="2024-03-27T04:59:56.748" v="1" actId="6549"/>
      <pc:docMkLst>
        <pc:docMk/>
      </pc:docMkLst>
      <pc:sldChg chg="modSp mod">
        <pc:chgData name="Konduru, Raju IDI63X" userId="d8c4c54e-792b-4728-ba18-36787d9218e6" providerId="ADAL" clId="{EB79D7C8-D38A-4F52-8AAE-483E4881BD82}" dt="2024-03-27T04:59:56.748" v="1" actId="6549"/>
        <pc:sldMkLst>
          <pc:docMk/>
          <pc:sldMk cId="2964227638" sldId="270"/>
        </pc:sldMkLst>
        <pc:graphicFrameChg chg="modGraphic">
          <ac:chgData name="Konduru, Raju IDI63X" userId="d8c4c54e-792b-4728-ba18-36787d9218e6" providerId="ADAL" clId="{EB79D7C8-D38A-4F52-8AAE-483E4881BD82}" dt="2024-03-27T04:59:56.748"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dirty="0"/>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Mr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dirty="0"/>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3599" y="2165086"/>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3599" y="2490512"/>
            <a:ext cx="79485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During the routine check of hoist clutch at the workshop, an air leak was observed in the draw work clutch circuit. While examining the leak, the clutch unexpectedly rotated trapping the Mechanical Supervisor's right </a:t>
            </a:r>
            <a:r>
              <a:rPr lang="en-US" sz="1400" dirty="0">
                <a:solidFill>
                  <a:srgbClr val="000000"/>
                </a:solidFill>
                <a:latin typeface="Calibri" pitchFamily="34" charset="0"/>
                <a:cs typeface="Calibri" pitchFamily="34" charset="0"/>
              </a:rPr>
              <a:t>hand between clutch parts resulting a compound fracture at his right hand’s little finger.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1232602379"/>
              </p:ext>
            </p:extLst>
          </p:nvPr>
        </p:nvGraphicFramePr>
        <p:xfrm>
          <a:off x="1916638" y="664361"/>
          <a:ext cx="8876375" cy="1127760"/>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19741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r>
                        <a:rPr lang="en-US" sz="1300" b="0" kern="1200" dirty="0">
                          <a:solidFill>
                            <a:schemeClr val="dk1"/>
                          </a:solidFill>
                          <a:latin typeface="+mn-lt"/>
                          <a:ea typeface="+mn-ea"/>
                          <a:cs typeface="+mn-cs"/>
                        </a:rPr>
                        <a:t>1160936</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14.11.2023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Dept</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LTI#21</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15:52 hrs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effectLst/>
                        </a:rPr>
                        <a:t>Nimr insourcing workshop</a:t>
                      </a:r>
                      <a:endParaRPr lang="en-US" sz="1400" dirty="0"/>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Incident 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a:t>
                      </a:r>
                    </a:p>
                    <a:p>
                      <a:pPr marL="0" algn="l" defTabSz="914377" rtl="0" eaLnBrk="1" latinLnBrk="0" hangingPunct="1"/>
                      <a:r>
                        <a:rPr lang="en-US" sz="1300" b="0" kern="1200" dirty="0">
                          <a:solidFill>
                            <a:schemeClr val="dk1"/>
                          </a:solidFill>
                          <a:latin typeface="+mn-lt"/>
                          <a:ea typeface="+mn-ea"/>
                          <a:cs typeface="+mn-cs"/>
                        </a:rPr>
                        <a:t>‘Line of Fire”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300" b="0" kern="1200" dirty="0">
                        <a:solidFill>
                          <a:schemeClr val="dk1"/>
                        </a:solidFill>
                        <a:latin typeface="+mn-lt"/>
                        <a:ea typeface="+mn-ea"/>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effectLst/>
                        </a:rPr>
                        <a:t>Checking clutch fitting on Draw works </a:t>
                      </a:r>
                      <a:endParaRPr lang="en-US" sz="1300" b="0" kern="1200" noProof="0" dirty="0">
                        <a:solidFill>
                          <a:schemeClr val="dk1"/>
                        </a:solidFill>
                        <a:latin typeface="+mn-lt"/>
                        <a:ea typeface="+mn-ea"/>
                        <a:cs typeface="+mn-cs"/>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16638" y="1792121"/>
            <a:ext cx="8876375"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lang="en-US" sz="1400" dirty="0">
                <a:solidFill>
                  <a:prstClr val="black"/>
                </a:solidFill>
                <a:latin typeface="Calibri" panose="020F0502020204030204"/>
              </a:rPr>
              <a:t>All</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descr="A picture containing person, standing&#10;&#10;Description automatically generated">
            <a:extLst>
              <a:ext uri="{FF2B5EF4-FFF2-40B4-BE49-F238E27FC236}">
                <a16:creationId xmlns:a16="http://schemas.microsoft.com/office/drawing/2014/main" id="{9E28D099-22D2-4956-8A3D-A70D8F3C17FD}"/>
              </a:ext>
            </a:extLst>
          </p:cNvPr>
          <p:cNvPicPr>
            <a:picLocks noChangeAspect="1"/>
          </p:cNvPicPr>
          <p:nvPr/>
        </p:nvPicPr>
        <p:blipFill rotWithShape="1">
          <a:blip r:embed="rId3"/>
          <a:srcRect l="14819" r="24496" b="11753"/>
          <a:stretch/>
        </p:blipFill>
        <p:spPr>
          <a:xfrm>
            <a:off x="10880770" y="54752"/>
            <a:ext cx="1180756" cy="2020163"/>
          </a:xfrm>
          <a:prstGeom prst="rect">
            <a:avLst/>
          </a:prstGeom>
        </p:spPr>
      </p:pic>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03599" y="4582521"/>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Initial 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03599" y="3272902"/>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303599" y="3719177"/>
            <a:ext cx="8316527"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The rotating equipment was not isolated before working on the clutch.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The risk of line of fire was not assessed before attempting to do the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The communication between work parties was inadequate. </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295978" y="4971179"/>
            <a:ext cx="629722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How do you ensure all energies are isolated before working on any machinery?</a:t>
            </a:r>
          </a:p>
          <a:p>
            <a:pPr marL="285750" lvl="0" indent="-285750">
              <a:buFont typeface="Arial" panose="020B0604020202020204" pitchFamily="34" charset="0"/>
              <a:buChar char="•"/>
              <a:defRPr/>
            </a:pPr>
            <a:r>
              <a:rPr lang="en-US" sz="1400" dirty="0">
                <a:solidFill>
                  <a:srgbClr val="000000"/>
                </a:solidFill>
                <a:latin typeface="Calibri" pitchFamily="34" charset="0"/>
                <a:cs typeface="Calibri" pitchFamily="34" charset="0"/>
              </a:rPr>
              <a:t>How do you ensure the tasks are risk assessed and all hazards discussed in TBT?</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285750" indent="-285750">
              <a:buFont typeface="Arial" panose="020B0604020202020204" pitchFamily="34" charset="0"/>
              <a:buChar char="•"/>
              <a:defRPr/>
            </a:pPr>
            <a:r>
              <a:rPr lang="en-US" sz="1400" dirty="0">
                <a:solidFill>
                  <a:srgbClr val="000000"/>
                </a:solidFill>
                <a:latin typeface="Calibri" pitchFamily="34" charset="0"/>
                <a:cs typeface="Calibri" pitchFamily="34" charset="0"/>
              </a:rPr>
              <a:t>How do you ensure line of fire risks are identified prior to starting the job?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How do you ensure proper communication exists between work parties?</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 name="TextBox 1">
            <a:extLst>
              <a:ext uri="{FF2B5EF4-FFF2-40B4-BE49-F238E27FC236}">
                <a16:creationId xmlns:a16="http://schemas.microsoft.com/office/drawing/2014/main" id="{D6D21A8C-30CC-4548-8EF8-499FFD5D7726}"/>
              </a:ext>
            </a:extLst>
          </p:cNvPr>
          <p:cNvSpPr txBox="1"/>
          <p:nvPr/>
        </p:nvSpPr>
        <p:spPr>
          <a:xfrm>
            <a:off x="771788" y="6109181"/>
            <a:ext cx="8155006" cy="369332"/>
          </a:xfrm>
          <a:prstGeom prst="rect">
            <a:avLst/>
          </a:prstGeom>
          <a:solidFill>
            <a:schemeClr val="accent5"/>
          </a:solidFill>
        </p:spPr>
        <p:txBody>
          <a:bodyPr wrap="square" rtlCol="0">
            <a:spAutoFit/>
          </a:bodyPr>
          <a:lstStyle/>
          <a:p>
            <a:pPr lvl="0" algn="ctr" fontAlgn="base">
              <a:spcBef>
                <a:spcPct val="0"/>
              </a:spcBef>
              <a:spcAft>
                <a:spcPct val="0"/>
              </a:spcAft>
            </a:pPr>
            <a:r>
              <a:rPr lang="en-US" sz="1800" b="1" dirty="0">
                <a:solidFill>
                  <a:srgbClr val="FFFF00"/>
                </a:solidFill>
                <a:latin typeface="Tahoma" pitchFamily="34" charset="0"/>
                <a:ea typeface="MS PGothic" pitchFamily="34" charset="-128"/>
              </a:rPr>
              <a:t>Always ensure proper isolation before working on any machinery</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pic>
        <p:nvPicPr>
          <p:cNvPr id="15" name="Picture 14">
            <a:extLst>
              <a:ext uri="{FF2B5EF4-FFF2-40B4-BE49-F238E27FC236}">
                <a16:creationId xmlns:a16="http://schemas.microsoft.com/office/drawing/2014/main" id="{88A49741-F0B0-45F2-A8B2-4097AF1F9BE9}"/>
              </a:ext>
            </a:extLst>
          </p:cNvPr>
          <p:cNvPicPr>
            <a:picLocks noChangeAspect="1"/>
          </p:cNvPicPr>
          <p:nvPr/>
        </p:nvPicPr>
        <p:blipFill>
          <a:blip r:embed="rId5"/>
          <a:stretch>
            <a:fillRect/>
          </a:stretch>
        </p:blipFill>
        <p:spPr>
          <a:xfrm>
            <a:off x="9004310" y="2381729"/>
            <a:ext cx="2353663" cy="1850333"/>
          </a:xfrm>
          <a:prstGeom prst="rect">
            <a:avLst/>
          </a:prstGeom>
        </p:spPr>
      </p:pic>
      <p:grpSp>
        <p:nvGrpSpPr>
          <p:cNvPr id="24" name="Group 131">
            <a:extLst>
              <a:ext uri="{FF2B5EF4-FFF2-40B4-BE49-F238E27FC236}">
                <a16:creationId xmlns:a16="http://schemas.microsoft.com/office/drawing/2014/main" id="{BF1D66C9-1768-42C5-A679-3FAB103F5D18}"/>
              </a:ext>
            </a:extLst>
          </p:cNvPr>
          <p:cNvGrpSpPr>
            <a:grpSpLocks/>
          </p:cNvGrpSpPr>
          <p:nvPr/>
        </p:nvGrpSpPr>
        <p:grpSpPr bwMode="auto">
          <a:xfrm>
            <a:off x="10924444" y="3615734"/>
            <a:ext cx="286473" cy="463493"/>
            <a:chOff x="3504" y="544"/>
            <a:chExt cx="2287" cy="1855"/>
          </a:xfrm>
        </p:grpSpPr>
        <p:sp>
          <p:nvSpPr>
            <p:cNvPr id="25" name="Line 129">
              <a:extLst>
                <a:ext uri="{FF2B5EF4-FFF2-40B4-BE49-F238E27FC236}">
                  <a16:creationId xmlns:a16="http://schemas.microsoft.com/office/drawing/2014/main" id="{5935B6CC-F4FD-41B8-9A72-93FB463B0171}"/>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sp>
          <p:nvSpPr>
            <p:cNvPr id="26" name="Line 130">
              <a:extLst>
                <a:ext uri="{FF2B5EF4-FFF2-40B4-BE49-F238E27FC236}">
                  <a16:creationId xmlns:a16="http://schemas.microsoft.com/office/drawing/2014/main" id="{A6542F93-2737-42A9-8512-1FAF9CA3948A}"/>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grpSp>
      <p:sp>
        <p:nvSpPr>
          <p:cNvPr id="27" name="Explosion: 8 Points 26">
            <a:extLst>
              <a:ext uri="{FF2B5EF4-FFF2-40B4-BE49-F238E27FC236}">
                <a16:creationId xmlns:a16="http://schemas.microsoft.com/office/drawing/2014/main" id="{F58BE789-6B92-4805-A230-F62E8C39E99B}"/>
              </a:ext>
            </a:extLst>
          </p:cNvPr>
          <p:cNvSpPr/>
          <p:nvPr/>
        </p:nvSpPr>
        <p:spPr>
          <a:xfrm>
            <a:off x="9424381" y="2503640"/>
            <a:ext cx="1456389" cy="1470483"/>
          </a:xfrm>
          <a:prstGeom prst="irregularSeal1">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Placeholder 3">
            <a:extLst>
              <a:ext uri="{FF2B5EF4-FFF2-40B4-BE49-F238E27FC236}">
                <a16:creationId xmlns:a16="http://schemas.microsoft.com/office/drawing/2014/main" id="{90D021BC-B591-4F2E-9622-3A8BBDA0E74F}"/>
              </a:ext>
            </a:extLst>
          </p:cNvPr>
          <p:cNvPicPr>
            <a:picLocks noChangeAspect="1"/>
          </p:cNvPicPr>
          <p:nvPr/>
        </p:nvPicPr>
        <p:blipFill>
          <a:blip r:embed="rId6"/>
          <a:srcRect t="179" b="179"/>
          <a:stretch>
            <a:fillRect/>
          </a:stretch>
        </p:blipFill>
        <p:spPr>
          <a:xfrm>
            <a:off x="9015436" y="4319889"/>
            <a:ext cx="2342537" cy="1762565"/>
          </a:xfrm>
          <a:prstGeom prst="rect">
            <a:avLst/>
          </a:prstGeom>
        </p:spPr>
      </p:pic>
      <p:sp>
        <p:nvSpPr>
          <p:cNvPr id="29" name="Freeform 132">
            <a:extLst>
              <a:ext uri="{FF2B5EF4-FFF2-40B4-BE49-F238E27FC236}">
                <a16:creationId xmlns:a16="http://schemas.microsoft.com/office/drawing/2014/main" id="{62307DA0-D503-4E49-A31C-C31B2C26CA1D}"/>
              </a:ext>
            </a:extLst>
          </p:cNvPr>
          <p:cNvSpPr>
            <a:spLocks/>
          </p:cNvSpPr>
          <p:nvPr/>
        </p:nvSpPr>
        <p:spPr bwMode="auto">
          <a:xfrm>
            <a:off x="10880770" y="5574661"/>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pic>
        <p:nvPicPr>
          <p:cNvPr id="16" name="Picture 15">
            <a:extLst>
              <a:ext uri="{FF2B5EF4-FFF2-40B4-BE49-F238E27FC236}">
                <a16:creationId xmlns:a16="http://schemas.microsoft.com/office/drawing/2014/main" id="{C8DCB6A4-AE7D-4C05-A297-875EFE3223E9}"/>
              </a:ext>
            </a:extLst>
          </p:cNvPr>
          <p:cNvPicPr>
            <a:picLocks noChangeAspect="1"/>
          </p:cNvPicPr>
          <p:nvPr/>
        </p:nvPicPr>
        <p:blipFill>
          <a:blip r:embed="rId7"/>
          <a:stretch>
            <a:fillRect/>
          </a:stretch>
        </p:blipFill>
        <p:spPr>
          <a:xfrm>
            <a:off x="9811981" y="5492361"/>
            <a:ext cx="681188" cy="553772"/>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92801</DocId>
    <ImageCreateDate xmlns="4880E4F8-4B7D-4BDD-91E3-E10D47036ECA" xsi:nil="true"/>
    <wic_System_Copyright xmlns="http://schemas.microsoft.com/sharepoint/v3/fields" xsi:nil="true"/>
    <SharedWithUsers xmlns="9d51eac6-a7d5-47f5-a119-63d146adb134">
      <UserInfo>
        <DisplayName>Hassan, Shahbaz UIB14XQ</DisplayName>
        <AccountId>7483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B1FA1B-45C6-4281-B7A1-C93F271AC1FF}">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 ds:uri="9d51eac6-a7d5-47f5-a119-63d146adb134"/>
  </ds:schemaRefs>
</ds:datastoreItem>
</file>

<file path=customXml/itemProps2.xml><?xml version="1.0" encoding="utf-8"?>
<ds:datastoreItem xmlns:ds="http://schemas.openxmlformats.org/officeDocument/2006/customXml" ds:itemID="{3A3EE7F0-6ABC-4749-8AB0-2DFA7963091A}"/>
</file>

<file path=customXml/itemProps3.xml><?xml version="1.0" encoding="utf-8"?>
<ds:datastoreItem xmlns:ds="http://schemas.openxmlformats.org/officeDocument/2006/customXml" ds:itemID="{4CCE5A6B-BFE5-46D1-A5C5-DD712D3E83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TotalTime>
  <Words>397</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LTI#21- PDO Insourcing -Hand injury during draw work cluch maintenance</dc:title>
  <dc:creator>Balushi, Sumaiya MSE36</dc:creator>
  <cp:lastModifiedBy>Konduru, Raju IDI63X</cp:lastModifiedBy>
  <cp:revision>30</cp:revision>
  <dcterms:created xsi:type="dcterms:W3CDTF">2023-01-18T05:52:34Z</dcterms:created>
  <dcterms:modified xsi:type="dcterms:W3CDTF">2024-03-27T04:59:58Z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