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00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78" autoAdjust="0"/>
  </p:normalViewPr>
  <p:slideViewPr>
    <p:cSldViewPr snapToGrid="0" snapToObjects="1">
      <p:cViewPr varScale="1">
        <p:scale>
          <a:sx n="91" d="100"/>
          <a:sy n="91" d="100"/>
        </p:scale>
        <p:origin x="9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6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10/08/2022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62" y="1528709"/>
            <a:ext cx="8212632" cy="53091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algn="just"/>
            <a:endParaRPr lang="en-US" sz="1200" dirty="0"/>
          </a:p>
          <a:p>
            <a:pPr algn="just"/>
            <a:r>
              <a:rPr lang="en-US" sz="1300" dirty="0"/>
              <a:t>An Electrician suffered injury while engaged in VFD (Variable Frequency Drive) panel replacement activity at MM-576 location as the lifted VFD panel toppled over him.  The panel brought from the supplier yard to site was unloaded to the ground from the canter using a crane and was again lifted a feet above ground to remove the wooden base (shipping skid).  The Electrician was hammering the wooden base to dislodge it when the panel lost balance and toppled over. </a:t>
            </a:r>
          </a:p>
          <a:p>
            <a:pPr algn="just"/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noProof="0" dirty="0">
                <a:latin typeface="Calibri" panose="020F0502020204030204" pitchFamily="34" charset="0"/>
              </a:rPr>
              <a:t>Work executed in an urgency without sufficient planning and preparation.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noProof="0" dirty="0">
                <a:latin typeface="Calibri" panose="020F0502020204030204" pitchFamily="34" charset="0"/>
              </a:rPr>
              <a:t>Inappropriate design provision of lifting eye bolts below its center of gravity.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noProof="0" dirty="0">
                <a:latin typeface="Calibri" panose="020F0502020204030204" pitchFamily="34" charset="0"/>
              </a:rPr>
              <a:t>Lifting of inadequately secured load (using 2 lifting points instead of 4)</a:t>
            </a:r>
            <a:endParaRPr lang="en-US" sz="13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</a:rPr>
              <a:t>Allowing personnel in close proximity of the lifted load.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</a:rPr>
              <a:t>Hammering to dislodge the wooden skid of the lifted load (panel). </a:t>
            </a:r>
          </a:p>
          <a:p>
            <a:pPr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chemeClr val="accent1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100" dirty="0">
              <a:latin typeface="Calibri" panose="020F0502020204030204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</a:rPr>
              <a:t>Always ensure the lifting points are above the center of gravity of the load being lifted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</a:rPr>
              <a:t>Do not resort to short cuts; ask when in doubt.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</a:rPr>
              <a:t>Do not allow personnel within the lift radius and close to lifted load.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</a:rPr>
              <a:t>Any work such as skid removal should be carried out on firm surface.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</a:rPr>
              <a:t>Use your empowerment to stop unsafe work.</a:t>
            </a:r>
          </a:p>
          <a:p>
            <a:pPr>
              <a:defRPr/>
            </a:pPr>
            <a:endParaRPr 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57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Date: </a:t>
            </a:r>
            <a:r>
              <a:rPr lang="en-GB" sz="1200" b="1" dirty="0">
                <a:solidFill>
                  <a:schemeClr val="accent1"/>
                </a:solidFill>
                <a:latin typeface="Tahoma" pitchFamily="34" charset="0"/>
              </a:rPr>
              <a:t>22</a:t>
            </a:r>
            <a:r>
              <a:rPr lang="en-GB" sz="1200" b="1" baseline="30000" dirty="0">
                <a:solidFill>
                  <a:schemeClr val="accent1"/>
                </a:solidFill>
                <a:latin typeface="Tahoma" pitchFamily="34" charset="0"/>
              </a:rPr>
              <a:t>nd</a:t>
            </a:r>
            <a:r>
              <a:rPr lang="en-GB" sz="1200" b="1" dirty="0">
                <a:solidFill>
                  <a:schemeClr val="accent1"/>
                </a:solidFill>
                <a:latin typeface="Tahoma" pitchFamily="34" charset="0"/>
              </a:rPr>
              <a:t> September 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Incident title: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LTI # 21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Drop </a:t>
            </a:r>
            <a:r>
              <a:rPr lang="en-US" sz="1200" dirty="0">
                <a:latin typeface="Tahoma" pitchFamily="34" charset="0"/>
              </a:rPr>
              <a:t>                      </a:t>
            </a:r>
            <a:r>
              <a:rPr lang="en-US" sz="1400" b="1" dirty="0">
                <a:latin typeface="Tahoma" pitchFamily="34" charset="0"/>
              </a:rPr>
              <a:t>Potential severity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C3P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1048787"/>
            <a:ext cx="648893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629476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4472C4"/>
                </a:solidFill>
                <a:latin typeface="Tahoma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1026" name="Picture 2" descr="C:\Users\hse1imc\Desktop\IMG-20211004-WA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023" y="2548452"/>
            <a:ext cx="2792989" cy="301373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56662" y="5289931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 txBox="1">
            <a:spLocks/>
          </p:cNvSpPr>
          <p:nvPr/>
        </p:nvSpPr>
        <p:spPr>
          <a:xfrm>
            <a:off x="180870" y="0"/>
            <a:ext cx="12011130" cy="462126"/>
          </a:xfrm>
          <a:prstGeom prst="rect">
            <a:avLst/>
          </a:prstGeom>
          <a:solidFill>
            <a:srgbClr val="FFC91D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br>
              <a:rPr lang="en-GB" sz="24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sz="2400" b="1" dirty="0">
              <a:solidFill>
                <a:srgbClr val="00B050"/>
              </a:solidFill>
              <a:ea typeface="MS PGothic" pitchFamily="34" charset="-128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9"/>
            <a:ext cx="10515600" cy="453582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778450"/>
            <a:ext cx="10928195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manufacturer instruction is available and it includes safe way of lifting?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correct lift plan is established with reference to manufacturer instructions for the load to be lifted?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lift area is barricaded and personnel are kept away from the lifted load?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personnel are aware of the safe method of executing a task and are not taking shortcuts?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your ensure personnel are aware of their empower to stop unsafe work?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2DD7315-966C-483A-9622-C34A2D58C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5" y="583266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Date: </a:t>
            </a:r>
            <a:r>
              <a:rPr lang="en-GB" sz="1200" b="1" dirty="0">
                <a:solidFill>
                  <a:schemeClr val="accent1"/>
                </a:solidFill>
                <a:latin typeface="Tahoma" pitchFamily="34" charset="0"/>
              </a:rPr>
              <a:t>22nd September 2021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Incident title: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LTI # 21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Drop </a:t>
            </a:r>
            <a:r>
              <a:rPr lang="en-US" sz="1200" dirty="0">
                <a:latin typeface="Tahoma" pitchFamily="34" charset="0"/>
              </a:rPr>
              <a:t>                      </a:t>
            </a:r>
            <a:r>
              <a:rPr lang="en-US" sz="1400" b="1" dirty="0">
                <a:latin typeface="Tahoma" pitchFamily="34" charset="0"/>
              </a:rPr>
              <a:t>Potential severity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C3P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92657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5DC617-662E-4DE7-A3D3-85E504C03C14}"/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ad483c2-a27c-44cd-acb6-8713d8ff80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13762</TotalTime>
  <Words>650</Words>
  <Application>Microsoft Office PowerPoint</Application>
  <PresentationFormat>Widescreen</PresentationFormat>
  <Paragraphs>66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LTI#21_AIP_QAQC</dc:title>
  <dc:creator>nazar@umsoman.com</dc:creator>
  <cp:lastModifiedBy>Balushi, Sumaiya MSE36</cp:lastModifiedBy>
  <cp:revision>655</cp:revision>
  <dcterms:created xsi:type="dcterms:W3CDTF">2018-09-24T07:27:56Z</dcterms:created>
  <dcterms:modified xsi:type="dcterms:W3CDTF">2022-08-10T04:20:02Z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