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C3717B-910A-F626-AB34-56D7E411A28A}"/>
              </a:ext>
            </a:extLst>
          </p:cNvPr>
          <p:cNvSpPr/>
          <p:nvPr/>
        </p:nvSpPr>
        <p:spPr>
          <a:xfrm>
            <a:off x="9151883" y="4144715"/>
            <a:ext cx="2819819" cy="1813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9" y="124760"/>
            <a:ext cx="8908622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55543" y="1727506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76686"/>
              </p:ext>
            </p:extLst>
          </p:nvPr>
        </p:nvGraphicFramePr>
        <p:xfrm>
          <a:off x="1678100" y="652650"/>
          <a:ext cx="890862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91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91178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198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081963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31677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1171897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28.10.2024, 11:45 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Yibal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Manual Handling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fabrication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9" y="1275791"/>
            <a:ext cx="8908622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76467" y="6559333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43" y="3303971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726727" y="6036073"/>
            <a:ext cx="7685923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be alert to potential hazards involved in manual handling tasks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68" y="415319"/>
            <a:ext cx="1388930" cy="1084262"/>
          </a:xfrm>
          <a:prstGeom prst="rect">
            <a:avLst/>
          </a:prstGeom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99" y="4501044"/>
            <a:ext cx="3924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B9BD5"/>
                </a:solidFill>
                <a:cs typeface="Arial" panose="020B0604020202020204" pitchFamily="34" charset="0"/>
              </a:rPr>
              <a:t>Reflective Engagement Questions: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D41AA2-5B8E-12B2-CA75-281F6AB11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43" y="2280445"/>
            <a:ext cx="8228293" cy="89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/>
              <a:t>While a </a:t>
            </a:r>
            <a:r>
              <a:rPr lang="en-US" sz="1200" b="0" dirty="0">
                <a:solidFill>
                  <a:schemeClr val="tx1"/>
                </a:solidFill>
              </a:rPr>
              <a:t>Mechanical crew was engaged in structural fabrication work at the Yibal Industrial Yard</a:t>
            </a:r>
            <a:r>
              <a:rPr lang="en-US" sz="1200" dirty="0"/>
              <a:t>, t</a:t>
            </a:r>
            <a:r>
              <a:rPr lang="en-US" sz="1200" b="0" dirty="0">
                <a:solidFill>
                  <a:schemeClr val="tx1"/>
                </a:solidFill>
              </a:rPr>
              <a:t>he crew’s Chargehand decided to rotate an H-shaped structural beam, for marking and cutting purposes with the support of a Rigger. While rotating the beam using a lever clamp, the Rigger experienced an unexpected jolt, causing dislocation  in his left shoulder joint.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7C0EF-0912-B129-E0BB-F673977979C1}"/>
              </a:ext>
            </a:extLst>
          </p:cNvPr>
          <p:cNvSpPr txBox="1"/>
          <p:nvPr/>
        </p:nvSpPr>
        <p:spPr>
          <a:xfrm>
            <a:off x="435829" y="3707692"/>
            <a:ext cx="8228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210" indent="-285750" algn="just">
              <a:buFont typeface="Arial" panose="020B0604020202020204" pitchFamily="34" charset="0"/>
              <a:buChar char="•"/>
            </a:pPr>
            <a:r>
              <a:rPr lang="en-US" sz="1200" i="0" dirty="0"/>
              <a:t>The weight of beam was </a:t>
            </a:r>
            <a:r>
              <a:rPr lang="en-US" sz="1200" dirty="0"/>
              <a:t>a</a:t>
            </a:r>
            <a:r>
              <a:rPr lang="en-US" sz="1200" i="0" dirty="0"/>
              <a:t>pprox. 720 Kg which was rotated manually using one lever clamp at one end of the beam.</a:t>
            </a:r>
          </a:p>
          <a:p>
            <a:pPr marR="521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While rotating, the beam moved from initial pipe support to the adjacent beam support with height difference of 9.8 cm. </a:t>
            </a:r>
          </a:p>
          <a:p>
            <a:pPr marR="521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The risk of rotating the beam from one end and elevation difference of the supports were not anticipated.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C2EE8-5648-6A03-AA41-07228CE9A265}"/>
              </a:ext>
            </a:extLst>
          </p:cNvPr>
          <p:cNvSpPr txBox="1"/>
          <p:nvPr/>
        </p:nvSpPr>
        <p:spPr>
          <a:xfrm>
            <a:off x="472896" y="4837214"/>
            <a:ext cx="6771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How do you </a:t>
            </a:r>
            <a:r>
              <a:rPr lang="en-US" sz="1200" dirty="0"/>
              <a:t>evaluate the hazards involved in the task 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Are you aware of the manual handling risks associated with the task?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Have you normalized the risk involved in pushing, pulling &amp; rotating activities 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How do you comply with right method of handling heavy material ?</a:t>
            </a:r>
          </a:p>
        </p:txBody>
      </p:sp>
      <p:pic>
        <p:nvPicPr>
          <p:cNvPr id="14" name="Picture 13" descr="A cartoon character wearing a safety vest and helmet&#10;&#10;Description automatically generated">
            <a:extLst>
              <a:ext uri="{FF2B5EF4-FFF2-40B4-BE49-F238E27FC236}">
                <a16:creationId xmlns:a16="http://schemas.microsoft.com/office/drawing/2014/main" id="{67A6C0A3-F314-372D-E96D-CF0C955E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900" y="124760"/>
            <a:ext cx="1626326" cy="1626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9533A-E093-7119-039B-AD11AD3BA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4168" r="11396" b="2257"/>
          <a:stretch/>
        </p:blipFill>
        <p:spPr>
          <a:xfrm>
            <a:off x="8869888" y="1904555"/>
            <a:ext cx="3136236" cy="1948607"/>
          </a:xfrm>
          <a:prstGeom prst="rect">
            <a:avLst/>
          </a:prstGeom>
        </p:spPr>
      </p:pic>
      <p:grpSp>
        <p:nvGrpSpPr>
          <p:cNvPr id="16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714097" y="3216700"/>
            <a:ext cx="396439" cy="470953"/>
            <a:chOff x="3504" y="544"/>
            <a:chExt cx="2287" cy="1855"/>
          </a:xfrm>
        </p:grpSpPr>
        <p:sp>
          <p:nvSpPr>
            <p:cNvPr id="17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2342471-83EC-86B0-F17E-2583F31F3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88" y="3980291"/>
            <a:ext cx="3136236" cy="2014641"/>
          </a:xfrm>
          <a:prstGeom prst="rect">
            <a:avLst/>
          </a:prstGeom>
        </p:spPr>
      </p:pic>
      <p:sp>
        <p:nvSpPr>
          <p:cNvPr id="26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584559" y="5561309"/>
            <a:ext cx="575282" cy="464859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A1F1B-6549-8B66-6F79-60CFCC9CCBCE}"/>
              </a:ext>
            </a:extLst>
          </p:cNvPr>
          <p:cNvSpPr txBox="1"/>
          <p:nvPr/>
        </p:nvSpPr>
        <p:spPr>
          <a:xfrm>
            <a:off x="8858084" y="3937779"/>
            <a:ext cx="309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Three personnel spread across the length of the beam</a:t>
            </a:r>
            <a:endParaRPr lang="en-US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8C015D-6B10-E604-B5CC-063C8AE33171}"/>
              </a:ext>
            </a:extLst>
          </p:cNvPr>
          <p:cNvSpPr txBox="1"/>
          <p:nvPr/>
        </p:nvSpPr>
        <p:spPr>
          <a:xfrm>
            <a:off x="10141256" y="1889465"/>
            <a:ext cx="1833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Beam lifted from one end</a:t>
            </a:r>
            <a:endParaRPr lang="en-US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09A703F-1313-40E0-BD88-8F5316217E24}"/>
</file>

<file path=customXml/itemProps2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8EBC0-8F94-47F8-BCC7-453F16FE13F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435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LTI-22 - PIM#1171897_ Manual Handling_Leg Injury - 1st Alert</dc:title>
  <dc:creator>Balushi, Sumaiya MSE36</dc:creator>
  <cp:lastModifiedBy>Agomuoh, Jane MSE33</cp:lastModifiedBy>
  <cp:revision>130</cp:revision>
  <dcterms:created xsi:type="dcterms:W3CDTF">2023-01-18T05:52:34Z</dcterms:created>
  <dcterms:modified xsi:type="dcterms:W3CDTF">2024-11-10T10:01:17Z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