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38F8810C-16A7-444F-89D8-43AAE2775958}"/>
    <pc:docChg chg="modSld">
      <pc:chgData name="Konduru, Raju IDI63X" userId="d8c4c54e-792b-4728-ba18-36787d9218e6" providerId="ADAL" clId="{38F8810C-16A7-444F-89D8-43AAE2775958}" dt="2024-03-27T05:28:29.881" v="1" actId="6549"/>
      <pc:docMkLst>
        <pc:docMk/>
      </pc:docMkLst>
      <pc:sldChg chg="modSp mod">
        <pc:chgData name="Konduru, Raju IDI63X" userId="d8c4c54e-792b-4728-ba18-36787d9218e6" providerId="ADAL" clId="{38F8810C-16A7-444F-89D8-43AAE2775958}" dt="2024-03-27T05:28:29.881" v="1" actId="6549"/>
        <pc:sldMkLst>
          <pc:docMk/>
          <pc:sldMk cId="3725890572" sldId="258"/>
        </pc:sldMkLst>
        <pc:graphicFrameChg chg="modGraphic">
          <ac:chgData name="Konduru, Raju IDI63X" userId="d8c4c54e-792b-4728-ba18-36787d9218e6" providerId="ADAL" clId="{38F8810C-16A7-444F-89D8-43AAE2775958}" dt="2024-03-27T05:28:29.881"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503532" y="4507006"/>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t>
            </a:r>
            <a:r>
              <a:rPr lang="en-GB" b="1">
                <a:solidFill>
                  <a:schemeClr val="tx1">
                    <a:lumMod val="85000"/>
                    <a:lumOff val="15000"/>
                  </a:schemeClr>
                </a:solidFill>
                <a:latin typeface="Calibri" pitchFamily="34" charset="0"/>
                <a:cs typeface="Calibri" pitchFamily="34" charset="0"/>
              </a:rPr>
              <a:t>Alert  </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429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98384" y="2733518"/>
            <a:ext cx="810266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During troubleshooting in distribution board, Electrician noticed the fuse was not seated properly on the holder, he tried with both hands to push the fuse back to its holder causing the tool held in his hand to contact live part resulted in flash over causing </a:t>
            </a:r>
            <a:r>
              <a:rPr lang="en-US" sz="1400" dirty="0">
                <a:effectLst/>
              </a:rPr>
              <a:t>2</a:t>
            </a:r>
            <a:r>
              <a:rPr lang="en-US" sz="1400" baseline="30000" dirty="0">
                <a:effectLst/>
              </a:rPr>
              <a:t>nd</a:t>
            </a:r>
            <a:r>
              <a:rPr lang="en-US" sz="1400" dirty="0">
                <a:effectLst/>
              </a:rPr>
              <a:t> degree burn on the right palm.</a:t>
            </a:r>
            <a:endParaRPr lang="en-US" sz="1400" dirty="0"/>
          </a:p>
        </p:txBody>
      </p:sp>
      <p:sp>
        <p:nvSpPr>
          <p:cNvPr id="9" name="Rectangle 4"/>
          <p:cNvSpPr>
            <a:spLocks noChangeArrowheads="1"/>
          </p:cNvSpPr>
          <p:nvPr/>
        </p:nvSpPr>
        <p:spPr bwMode="auto">
          <a:xfrm>
            <a:off x="868635" y="3682699"/>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1886" y="4076734"/>
            <a:ext cx="5961468" cy="1429898"/>
          </a:xfrm>
          <a:prstGeom prst="wedgeRoundRectCallout">
            <a:avLst>
              <a:gd name="adj1" fmla="val 77404"/>
              <a:gd name="adj2" fmla="val 21926"/>
              <a:gd name="adj3" fmla="val 16667"/>
            </a:avLst>
          </a:prstGeom>
          <a:solidFill>
            <a:srgbClr val="FFCC00">
              <a:alpha val="59999"/>
            </a:srgbClr>
          </a:solidFill>
          <a:ln w="9525" algn="ctr">
            <a:solidFill>
              <a:schemeClr val="tx1"/>
            </a:solidFill>
            <a:round/>
            <a:headEnd/>
            <a:tailEnd/>
          </a:ln>
        </p:spPr>
        <p:txBody>
          <a:bodyPr/>
          <a:lstStyle/>
          <a:p>
            <a:pPr marL="342900" indent="-342900">
              <a:buFont typeface="Arial" charset="0"/>
              <a:buAutoNum type="arabicPeriod"/>
            </a:pPr>
            <a:r>
              <a:rPr lang="en-GB" sz="1200" dirty="0">
                <a:solidFill>
                  <a:srgbClr val="000000"/>
                </a:solidFill>
                <a:latin typeface="Calibri" pitchFamily="34" charset="0"/>
                <a:cs typeface="Calibri" pitchFamily="34" charset="0"/>
              </a:rPr>
              <a:t>Have you obtained all safety documents prior to commencing the work? </a:t>
            </a:r>
          </a:p>
          <a:p>
            <a:pPr marL="342900" indent="-342900">
              <a:buFont typeface="Arial" charset="0"/>
              <a:buAutoNum type="arabicPeriod"/>
            </a:pPr>
            <a:r>
              <a:rPr lang="en-GB" sz="1200" dirty="0">
                <a:solidFill>
                  <a:srgbClr val="000000"/>
                </a:solidFill>
                <a:latin typeface="Calibri" pitchFamily="34" charset="0"/>
                <a:cs typeface="Calibri" pitchFamily="34" charset="0"/>
              </a:rPr>
              <a:t>Do you have right authorization to work in electrical? </a:t>
            </a:r>
          </a:p>
          <a:p>
            <a:pPr marL="342900" indent="-342900">
              <a:buFont typeface="Arial" charset="0"/>
              <a:buAutoNum type="arabicPeriod"/>
            </a:pPr>
            <a:r>
              <a:rPr lang="en-GB" sz="1200" dirty="0">
                <a:solidFill>
                  <a:srgbClr val="000000"/>
                </a:solidFill>
                <a:latin typeface="Calibri" pitchFamily="34" charset="0"/>
                <a:cs typeface="Calibri" pitchFamily="34" charset="0"/>
              </a:rPr>
              <a:t>Do you ensure the power is isolated before working on electrical distribution panel?</a:t>
            </a:r>
          </a:p>
          <a:p>
            <a:pPr marL="342900" indent="-342900">
              <a:buFont typeface="Arial" charset="0"/>
              <a:buAutoNum type="arabicPeriod"/>
            </a:pPr>
            <a:r>
              <a:rPr lang="en-US" sz="1200" dirty="0">
                <a:latin typeface="Calibri" pitchFamily="34" charset="0"/>
                <a:cs typeface="Calibri" pitchFamily="34" charset="0"/>
              </a:rPr>
              <a:t>How do you ensure you identified all hazards before starting a task? </a:t>
            </a:r>
          </a:p>
          <a:p>
            <a:pPr marL="342900" indent="-342900">
              <a:buFont typeface="Arial" charset="0"/>
              <a:buAutoNum type="arabicPeriod"/>
            </a:pPr>
            <a:r>
              <a:rPr lang="en-US" sz="1200" dirty="0">
                <a:latin typeface="Calibri" pitchFamily="34" charset="0"/>
                <a:cs typeface="Calibri" pitchFamily="34" charset="0"/>
              </a:rPr>
              <a:t>How do you ensure that every member of the team is fully aware about the hazards? </a:t>
            </a:r>
          </a:p>
          <a:p>
            <a:pPr marL="342900" indent="-342900">
              <a:buFont typeface="Arial" charset="0"/>
              <a:buAutoNum type="arabicPeriod"/>
            </a:pPr>
            <a:r>
              <a:rPr lang="en-US" sz="1200" dirty="0">
                <a:latin typeface="Calibri" pitchFamily="34" charset="0"/>
                <a:cs typeface="Calibri" pitchFamily="34" charset="0"/>
              </a:rPr>
              <a:t>Are you using the right tools to carry out the job? </a:t>
            </a:r>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93153377"/>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265680">
                  <a:extLst>
                    <a:ext uri="{9D8B030D-6E8A-4147-A177-3AD203B41FA5}">
                      <a16:colId xmlns:a16="http://schemas.microsoft.com/office/drawing/2014/main" val="425046032"/>
                    </a:ext>
                  </a:extLst>
                </a:gridCol>
                <a:gridCol w="1503680">
                  <a:extLst>
                    <a:ext uri="{9D8B030D-6E8A-4147-A177-3AD203B41FA5}">
                      <a16:colId xmlns:a16="http://schemas.microsoft.com/office/drawing/2014/main" val="4255786960"/>
                    </a:ext>
                  </a:extLst>
                </a:gridCol>
                <a:gridCol w="2367280">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Released energy</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14.06.2022@</a:t>
                      </a:r>
                      <a:r>
                        <a:rPr lang="en-GB" sz="1400" b="0" kern="1200" baseline="0" dirty="0"/>
                        <a:t>09:30hrs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dirty="0">
                          <a:latin typeface="+mj-lt"/>
                        </a:rPr>
                        <a:t>Lekhwair </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730844"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6" name="Picture 5" descr="A picture containing text, toy, vector graphics&#10;&#10;Description automatically generated">
            <a:extLst>
              <a:ext uri="{FF2B5EF4-FFF2-40B4-BE49-F238E27FC236}">
                <a16:creationId xmlns:a16="http://schemas.microsoft.com/office/drawing/2014/main" id="{EDC47706-0EF8-40F7-8357-B622796C696E}"/>
              </a:ext>
            </a:extLst>
          </p:cNvPr>
          <p:cNvPicPr>
            <a:picLocks noChangeAspect="1"/>
          </p:cNvPicPr>
          <p:nvPr/>
        </p:nvPicPr>
        <p:blipFill>
          <a:blip r:embed="rId5"/>
          <a:stretch>
            <a:fillRect/>
          </a:stretch>
        </p:blipFill>
        <p:spPr>
          <a:xfrm>
            <a:off x="196585" y="0"/>
            <a:ext cx="1344099" cy="2014806"/>
          </a:xfrm>
          <a:prstGeom prst="rect">
            <a:avLst/>
          </a:prstGeom>
        </p:spPr>
      </p:pic>
      <p:pic>
        <p:nvPicPr>
          <p:cNvPr id="22" name="Picture 21" descr="A picture containing text, toy, vector graphics&#10;&#10;Description automatically generated">
            <a:extLst>
              <a:ext uri="{FF2B5EF4-FFF2-40B4-BE49-F238E27FC236}">
                <a16:creationId xmlns:a16="http://schemas.microsoft.com/office/drawing/2014/main" id="{329CBFE6-390B-4BB3-8182-EC3445DF82A0}"/>
              </a:ext>
            </a:extLst>
          </p:cNvPr>
          <p:cNvPicPr>
            <a:picLocks noChangeAspect="1"/>
          </p:cNvPicPr>
          <p:nvPr/>
        </p:nvPicPr>
        <p:blipFill>
          <a:blip r:embed="rId5"/>
          <a:stretch>
            <a:fillRect/>
          </a:stretch>
        </p:blipFill>
        <p:spPr>
          <a:xfrm>
            <a:off x="9515061" y="2438272"/>
            <a:ext cx="2186072" cy="3276924"/>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92607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7E7D9C81-D44A-4D5B-B458-16253DFBA3BA}"/>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4880E4F8-4B7D-4BDD-91E3-E10D47036ECA"/>
    <ds:schemaRef ds:uri="http://purl.org/dc/dcmitype/"/>
    <ds:schemaRef ds:uri="http://purl.org/dc/terms/"/>
    <ds:schemaRef ds:uri="9d51eac6-a7d5-47f5-a119-63d146adb134"/>
    <ds:schemaRef ds:uri="http://schemas.microsoft.com/office/infopath/2007/PartnerControls"/>
    <ds:schemaRef ds:uri="http://www.w3.org/XML/1998/namespace"/>
    <ds:schemaRef ds:uri="http://schemas.microsoft.com/sharepoint/v3"/>
    <ds:schemaRef ds:uri="http://schemas.openxmlformats.org/package/2006/metadata/core-properties"/>
    <ds:schemaRef ds:uri="http://purl.org/dc/elements/1.1/"/>
    <ds:schemaRef ds:uri="4880e4f8-4b7d-4bdd-91e3-e10d47036eca"/>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333</TotalTime>
  <Words>229</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LTI#22 1st Alert - Burn Injury - SAS</dc:title>
  <dc:creator>nazar@umsoman.com</dc:creator>
  <cp:lastModifiedBy>Konduru, Raju IDI63X</cp:lastModifiedBy>
  <cp:revision>57</cp:revision>
  <dcterms:created xsi:type="dcterms:W3CDTF">2018-09-24T07:27:56Z</dcterms:created>
  <dcterms:modified xsi:type="dcterms:W3CDTF">2024-04-25T04:09:50Z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