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7DD72A-44CA-84AB-93A7-537304B6C8C4}" name="OMC-PM-Antony Paul" initials="OPAP" userId="S::antonypaul@SEEHSARYA.COM::5913dd3f-b29f-4249-a76b-241e96239c1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2F3D7"/>
    <a:srgbClr val="FFC91D"/>
    <a:srgbClr val="FFFC00"/>
    <a:srgbClr val="0000FF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4249" autoAdjust="0"/>
  </p:normalViewPr>
  <p:slideViewPr>
    <p:cSldViewPr snapToGrid="0" snapToObjects="1">
      <p:cViewPr varScale="1">
        <p:scale>
          <a:sx n="98" d="100"/>
          <a:sy n="98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26/10/2022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4"/>
            <a:ext cx="4797454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17" y="1537127"/>
            <a:ext cx="8479264" cy="43242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algn="just"/>
            <a:r>
              <a:rPr lang="en-US" sz="1400" dirty="0"/>
              <a:t>On June 14, 2022, at approximately 09:30 hrs. an electrical flashover occurred in a distribution board fuse unit at the site office. The incident occurred  while the electrician (Office maintenance) was fixing a fuse unit on a live panel. The electrician was immediately taken to the PAC motel clinic for first aid administration, then transported to the hospital. The electrician suffered 2</a:t>
            </a:r>
            <a:r>
              <a:rPr lang="en-US" sz="1400" baseline="30000" dirty="0"/>
              <a:t>nd</a:t>
            </a:r>
            <a:r>
              <a:rPr lang="en-US" sz="1400" dirty="0"/>
              <a:t> Degree Burn on his right hand.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The electrician while fixing the fuse had screwdriver in his hand, which slipped and came into contact with live bus bar.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Electrician didn’t wear insulated electrical gloves.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The electrician was holding a metal screwdriver while fixing the fuse unit.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The electrical panel door was  left open by CEP.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Comply with electrical equipment maintenance procedures PR 1947 &amp; PR 1948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use Appropriate PPE while working on live electrical systems.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de energize, lock and tag out electrical systems prior to carrying out any work on Panel.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only authorized persons are allowed to work on electrical systems.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appropriate permits are in place prior to working any electrical systems.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chemeClr val="accent1"/>
                </a:solidFill>
                <a:latin typeface="Tahoma" pitchFamily="34" charset="0"/>
              </a:rPr>
              <a:t>14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/06/2022</a:t>
            </a:r>
            <a:r>
              <a:rPr lang="en-US" sz="1200" b="1" dirty="0">
                <a:latin typeface="Tahoma" pitchFamily="34" charset="0"/>
              </a:rPr>
              <a:t>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LTI#22     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Released Energy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C4P</a:t>
            </a:r>
            <a:r>
              <a:rPr lang="en-US" sz="1200" b="1" dirty="0">
                <a:latin typeface="Tahoma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1" y="968975"/>
            <a:ext cx="849895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03A58-44F4-214D-976B-BC63719C2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00" y="3269371"/>
            <a:ext cx="3029415" cy="1981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F6B09-C52F-8876-77C1-7B9C775857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17283" y="648022"/>
            <a:ext cx="1920416" cy="2998701"/>
          </a:xfrm>
          <a:prstGeom prst="rect">
            <a:avLst/>
          </a:prstGeom>
        </p:spPr>
      </p:pic>
      <p:grpSp>
        <p:nvGrpSpPr>
          <p:cNvPr id="21" name="Group 131">
            <a:extLst>
              <a:ext uri="{FF2B5EF4-FFF2-40B4-BE49-F238E27FC236}">
                <a16:creationId xmlns:a16="http://schemas.microsoft.com/office/drawing/2014/main" id="{DC27EAB3-970A-4C73-7EAE-B4A825541887}"/>
              </a:ext>
            </a:extLst>
          </p:cNvPr>
          <p:cNvGrpSpPr>
            <a:grpSpLocks/>
          </p:cNvGrpSpPr>
          <p:nvPr/>
        </p:nvGrpSpPr>
        <p:grpSpPr bwMode="auto">
          <a:xfrm>
            <a:off x="11509049" y="2076706"/>
            <a:ext cx="351266" cy="537468"/>
            <a:chOff x="3404" y="568"/>
            <a:chExt cx="2387" cy="1831"/>
          </a:xfrm>
        </p:grpSpPr>
        <p:sp>
          <p:nvSpPr>
            <p:cNvPr id="22" name="Line 129">
              <a:extLst>
                <a:ext uri="{FF2B5EF4-FFF2-40B4-BE49-F238E27FC236}">
                  <a16:creationId xmlns:a16="http://schemas.microsoft.com/office/drawing/2014/main" id="{30FE6813-416E-A6F7-665A-ECA9F1803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Line 130">
              <a:extLst>
                <a:ext uri="{FF2B5EF4-FFF2-40B4-BE49-F238E27FC236}">
                  <a16:creationId xmlns:a16="http://schemas.microsoft.com/office/drawing/2014/main" id="{46923DC9-29CC-EC8F-01CC-C2F551145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4" y="580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40F3FAE-5F27-2EAA-5B84-9EE28F6C9A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6" y="4548710"/>
            <a:ext cx="1152067" cy="648038"/>
          </a:xfrm>
          <a:prstGeom prst="rect">
            <a:avLst/>
          </a:prstGeom>
        </p:spPr>
      </p:pic>
      <p:sp>
        <p:nvSpPr>
          <p:cNvPr id="20" name="Freeform 132">
            <a:extLst>
              <a:ext uri="{FF2B5EF4-FFF2-40B4-BE49-F238E27FC236}">
                <a16:creationId xmlns:a16="http://schemas.microsoft.com/office/drawing/2014/main" id="{B1E9007C-6EFB-B66E-88FF-A2F41D55DD89}"/>
              </a:ext>
            </a:extLst>
          </p:cNvPr>
          <p:cNvSpPr>
            <a:spLocks/>
          </p:cNvSpPr>
          <p:nvPr/>
        </p:nvSpPr>
        <p:spPr bwMode="auto">
          <a:xfrm>
            <a:off x="10062548" y="454871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D6125-2F5B-65E3-E2D3-00BE40930017}"/>
              </a:ext>
            </a:extLst>
          </p:cNvPr>
          <p:cNvSpPr txBox="1"/>
          <p:nvPr/>
        </p:nvSpPr>
        <p:spPr>
          <a:xfrm>
            <a:off x="1413929" y="6067898"/>
            <a:ext cx="65038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Tahoma" pitchFamily="34" charset="0"/>
              </a:rPr>
              <a:t>Always use appropriate PPE whilst working with electrical systems</a:t>
            </a:r>
            <a:endParaRPr lang="en-US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905849"/>
            <a:ext cx="1092819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compliance to electrical safety system and procedures?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isolation, LOTO system prior to start work in electrical systems?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adequate supervision while working in electrical systems?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appropriate PPE is used prior to working in electrical panels and fuse boards?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learning from incidents implemented and sustained? 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9CC604D-D161-4CAE-8A30-5B831AA2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0703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chemeClr val="accent1"/>
                </a:solidFill>
                <a:latin typeface="Tahoma" pitchFamily="34" charset="0"/>
              </a:rPr>
              <a:t>14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/06/2022</a:t>
            </a:r>
            <a:r>
              <a:rPr lang="en-US" sz="1200" b="1" dirty="0">
                <a:latin typeface="Tahoma" pitchFamily="34" charset="0"/>
              </a:rPr>
              <a:t>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LTI#22     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Released Energy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C4P</a:t>
            </a:r>
            <a:r>
              <a:rPr lang="en-US" sz="1200" b="1" dirty="0"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92797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BD8A6EE-E9D3-48A8-B5A8-0408BFF9B5F0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118e1dc-6ec3-4d31-b975-40eebeb2c0d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260</TotalTime>
  <Words>622</Words>
  <Application>Microsoft Office PowerPoint</Application>
  <PresentationFormat>Widescreen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LTI#22 Final Post DPIRC</dc:title>
  <dc:creator>nazar@umsoman.com</dc:creator>
  <cp:lastModifiedBy>Balushi, Sumaiya MSE36</cp:lastModifiedBy>
  <cp:revision>461</cp:revision>
  <cp:lastPrinted>2022-07-03T07:43:39Z</cp:lastPrinted>
  <dcterms:created xsi:type="dcterms:W3CDTF">2018-09-24T07:27:56Z</dcterms:created>
  <dcterms:modified xsi:type="dcterms:W3CDTF">2022-10-26T06:52:01Z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