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09/11/2024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09/11/2024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09/11/2024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09/11/2024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09/11/2024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09/11/2024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09/11/2024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09/11/2024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09/11/2024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8BCC3C-B259-90D6-F7D6-CCB587432826}"/>
              </a:ext>
            </a:extLst>
          </p:cNvPr>
          <p:cNvPicPr>
            <a:picLocks noChangeAspect="1"/>
          </p:cNvPicPr>
          <p:nvPr/>
        </p:nvPicPr>
        <p:blipFill>
          <a:blip r:embed="rId3"/>
          <a:stretch>
            <a:fillRect/>
          </a:stretch>
        </p:blipFill>
        <p:spPr>
          <a:xfrm>
            <a:off x="9609250" y="4122610"/>
            <a:ext cx="2062146" cy="1828497"/>
          </a:xfrm>
          <a:prstGeom prst="rect">
            <a:avLst/>
          </a:prstGeom>
        </p:spPr>
      </p:pic>
      <p:pic>
        <p:nvPicPr>
          <p:cNvPr id="9" name="Picture 8">
            <a:extLst>
              <a:ext uri="{FF2B5EF4-FFF2-40B4-BE49-F238E27FC236}">
                <a16:creationId xmlns:a16="http://schemas.microsoft.com/office/drawing/2014/main" id="{A74A3836-362F-2890-3870-EEF3A2C07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016" y="2146092"/>
            <a:ext cx="2062146" cy="1800838"/>
          </a:xfrm>
          <a:prstGeom prst="rect">
            <a:avLst/>
          </a:prstGeom>
        </p:spPr>
      </p:pic>
      <p:sp>
        <p:nvSpPr>
          <p:cNvPr id="4" name="Rectangle 15"/>
          <p:cNvSpPr>
            <a:spLocks noGrp="1" noChangeArrowheads="1"/>
          </p:cNvSpPr>
          <p:nvPr>
            <p:ph type="title"/>
          </p:nvPr>
        </p:nvSpPr>
        <p:spPr bwMode="auto">
          <a:xfrm>
            <a:off x="1678099" y="124760"/>
            <a:ext cx="8908622"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93676" y="1894170"/>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433455182"/>
              </p:ext>
            </p:extLst>
          </p:nvPr>
        </p:nvGraphicFramePr>
        <p:xfrm>
          <a:off x="1678100" y="652650"/>
          <a:ext cx="8908621" cy="822960"/>
        </p:xfrm>
        <a:graphic>
          <a:graphicData uri="http://schemas.openxmlformats.org/drawingml/2006/table">
            <a:tbl>
              <a:tblPr firstRow="1" bandRow="1">
                <a:tableStyleId>{5C22544A-7EE6-4342-B048-85BDC9FD1C3A}</a:tableStyleId>
              </a:tblPr>
              <a:tblGrid>
                <a:gridCol w="1143915">
                  <a:extLst>
                    <a:ext uri="{9D8B030D-6E8A-4147-A177-3AD203B41FA5}">
                      <a16:colId xmlns:a16="http://schemas.microsoft.com/office/drawing/2014/main" val="4136576419"/>
                    </a:ext>
                  </a:extLst>
                </a:gridCol>
                <a:gridCol w="1018465">
                  <a:extLst>
                    <a:ext uri="{9D8B030D-6E8A-4147-A177-3AD203B41FA5}">
                      <a16:colId xmlns:a16="http://schemas.microsoft.com/office/drawing/2014/main" val="425046032"/>
                    </a:ext>
                  </a:extLst>
                </a:gridCol>
                <a:gridCol w="1254034">
                  <a:extLst>
                    <a:ext uri="{9D8B030D-6E8A-4147-A177-3AD203B41FA5}">
                      <a16:colId xmlns:a16="http://schemas.microsoft.com/office/drawing/2014/main" val="4255786960"/>
                    </a:ext>
                  </a:extLst>
                </a:gridCol>
                <a:gridCol w="2220686">
                  <a:extLst>
                    <a:ext uri="{9D8B030D-6E8A-4147-A177-3AD203B41FA5}">
                      <a16:colId xmlns:a16="http://schemas.microsoft.com/office/drawing/2014/main" val="2009492886"/>
                    </a:ext>
                  </a:extLst>
                </a:gridCol>
                <a:gridCol w="954748">
                  <a:extLst>
                    <a:ext uri="{9D8B030D-6E8A-4147-A177-3AD203B41FA5}">
                      <a16:colId xmlns:a16="http://schemas.microsoft.com/office/drawing/2014/main" val="1090560065"/>
                    </a:ext>
                  </a:extLst>
                </a:gridCol>
                <a:gridCol w="231677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n-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1171904</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29.10.2024, 12:10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n-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Lekhwair</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n-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LTI#23</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n-lt"/>
                          <a:ea typeface="+mn-ea"/>
                          <a:cs typeface="+mn-cs"/>
                        </a:rPr>
                        <a:t>Category</a:t>
                      </a:r>
                    </a:p>
                  </a:txBody>
                  <a:tcPr/>
                </a:tc>
                <a:tc>
                  <a:txBody>
                    <a:bodyPr/>
                    <a:lstStyle/>
                    <a:p>
                      <a:pPr marL="0" algn="l" defTabSz="914377" rtl="0" eaLnBrk="1" latinLnBrk="0" hangingPunct="1"/>
                      <a:r>
                        <a:rPr lang="en-GB" sz="1300" b="0" kern="1200" dirty="0">
                          <a:solidFill>
                            <a:schemeClr val="dk1"/>
                          </a:solidFill>
                          <a:latin typeface="+mn-lt"/>
                          <a:ea typeface="+mn-ea"/>
                          <a:cs typeface="+mn-cs"/>
                        </a:rPr>
                        <a:t>Released Energy</a:t>
                      </a:r>
                      <a:endParaRPr lang="en-US" sz="1300" b="0" kern="1200" dirty="0">
                        <a:solidFill>
                          <a:schemeClr val="dk1"/>
                        </a:solidFill>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n-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rPr>
                        <a:t>Pulling HV Cable</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678099" y="1275791"/>
            <a:ext cx="8908622"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2098805" y="6488957"/>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593676" y="3390117"/>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831557" y="6150403"/>
            <a:ext cx="7685923" cy="338554"/>
          </a:xfrm>
          <a:prstGeom prst="rect">
            <a:avLst/>
          </a:prstGeom>
          <a:solidFill>
            <a:schemeClr val="accent5"/>
          </a:solidFill>
        </p:spPr>
        <p:txBody>
          <a:bodyPr wrap="square" rtlCol="0">
            <a:spAutoFit/>
          </a:bodyPr>
          <a:lstStyle/>
          <a:p>
            <a:pPr marR="29360" algn="ctr"/>
            <a:r>
              <a:rPr lang="en-US" sz="1600" b="1" dirty="0">
                <a:solidFill>
                  <a:srgbClr val="FFFF00"/>
                </a:solidFill>
                <a:latin typeface="Tahoma" pitchFamily="34" charset="0"/>
                <a:ea typeface="MS PGothic" pitchFamily="34" charset="-128"/>
              </a:rPr>
              <a:t>Be careful, avoid standing in the line of fire….!</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168" y="415319"/>
            <a:ext cx="1388930" cy="1084262"/>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48124" y="3789371"/>
            <a:ext cx="7179287" cy="646331"/>
          </a:xfrm>
          <a:prstGeom prst="rect">
            <a:avLst/>
          </a:prstGeom>
          <a:noFill/>
        </p:spPr>
        <p:txBody>
          <a:bodyPr wrap="square">
            <a:spAutoFit/>
          </a:bodyPr>
          <a:lstStyle>
            <a:defPPr>
              <a:defRPr lang="en-US"/>
            </a:defPPr>
            <a:lvl1pPr marL="171450" marR="5210" indent="-171450" algn="just">
              <a:buFont typeface="Arial" panose="020B0604020202020204" pitchFamily="34" charset="0"/>
              <a:buChar char="•"/>
              <a:defRPr sz="1200"/>
            </a:lvl1pPr>
          </a:lstStyle>
          <a:p>
            <a:r>
              <a:rPr lang="en-US" dirty="0"/>
              <a:t>Employee went into the trench while a the HV cable was tensioned with stored energy.</a:t>
            </a:r>
          </a:p>
          <a:p>
            <a:r>
              <a:rPr lang="en-US" dirty="0"/>
              <a:t>Employee was standing in the line of fire. </a:t>
            </a:r>
          </a:p>
          <a:p>
            <a:r>
              <a:rPr lang="en-US" dirty="0"/>
              <a:t>The risk of the cable sock detaching was not anticipated.</a:t>
            </a:r>
          </a:p>
        </p:txBody>
      </p:sp>
      <p:sp>
        <p:nvSpPr>
          <p:cNvPr id="19" name="TextBox 18">
            <a:extLst>
              <a:ext uri="{FF2B5EF4-FFF2-40B4-BE49-F238E27FC236}">
                <a16:creationId xmlns:a16="http://schemas.microsoft.com/office/drawing/2014/main" id="{DC694FA2-FD8D-08C8-4637-D9737BFCF521}"/>
              </a:ext>
            </a:extLst>
          </p:cNvPr>
          <p:cNvSpPr txBox="1"/>
          <p:nvPr/>
        </p:nvSpPr>
        <p:spPr>
          <a:xfrm>
            <a:off x="675195" y="4935444"/>
            <a:ext cx="7685923"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you are always </a:t>
            </a:r>
            <a:r>
              <a:rPr lang="en-US" sz="1200" dirty="0">
                <a:solidFill>
                  <a:schemeClr val="dk1"/>
                </a:solidFill>
              </a:rPr>
              <a:t>aware of</a:t>
            </a:r>
            <a:r>
              <a:rPr lang="en-US" sz="1200" kern="1200" noProof="0" dirty="0">
                <a:solidFill>
                  <a:schemeClr val="dk1"/>
                </a:solidFill>
                <a:latin typeface="+mn-lt"/>
                <a:ea typeface="+mn-ea"/>
                <a:cs typeface="+mn-cs"/>
              </a:rPr>
              <a:t> line of fire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dk1"/>
                </a:solidFill>
              </a:rPr>
              <a:t>How do you ensure employees are aware of the hazards and risks before commencing any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dk1"/>
                </a:solidFill>
              </a:rPr>
              <a:t>Do you ensure you know how to conduct dynamic risk assessment?</a:t>
            </a:r>
            <a:endParaRPr lang="en-US" sz="1200" kern="1200" noProof="0" dirty="0">
              <a:solidFill>
                <a:schemeClr val="dk1"/>
              </a:solidFill>
              <a:latin typeface="+mn-lt"/>
              <a:ea typeface="+mn-ea"/>
              <a:cs typeface="+mn-cs"/>
            </a:endParaRP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675195" y="4582291"/>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473177" y="5443275"/>
            <a:ext cx="575282" cy="46485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21" name="Group 131">
            <a:extLst>
              <a:ext uri="{FF2B5EF4-FFF2-40B4-BE49-F238E27FC236}">
                <a16:creationId xmlns:a16="http://schemas.microsoft.com/office/drawing/2014/main" id="{BD905AFC-C97B-019D-1180-FC06815D41CB}"/>
              </a:ext>
            </a:extLst>
          </p:cNvPr>
          <p:cNvGrpSpPr>
            <a:grpSpLocks/>
          </p:cNvGrpSpPr>
          <p:nvPr/>
        </p:nvGrpSpPr>
        <p:grpSpPr bwMode="auto">
          <a:xfrm>
            <a:off x="11473177" y="3458393"/>
            <a:ext cx="396439" cy="470953"/>
            <a:chOff x="3504" y="544"/>
            <a:chExt cx="2287" cy="1855"/>
          </a:xfrm>
        </p:grpSpPr>
        <p:sp>
          <p:nvSpPr>
            <p:cNvPr id="24" name="Line 129">
              <a:extLst>
                <a:ext uri="{FF2B5EF4-FFF2-40B4-BE49-F238E27FC236}">
                  <a16:creationId xmlns:a16="http://schemas.microsoft.com/office/drawing/2014/main" id="{5881B850-4B90-1A83-C213-D812CB0B07E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Line 130">
              <a:extLst>
                <a:ext uri="{FF2B5EF4-FFF2-40B4-BE49-F238E27FC236}">
                  <a16:creationId xmlns:a16="http://schemas.microsoft.com/office/drawing/2014/main" id="{83391804-EFC9-E036-0AA1-A7875CC1F4C2}"/>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8" name="Rectangle 7">
            <a:extLst>
              <a:ext uri="{FF2B5EF4-FFF2-40B4-BE49-F238E27FC236}">
                <a16:creationId xmlns:a16="http://schemas.microsoft.com/office/drawing/2014/main" id="{3CA74E5B-81B6-1ECB-B1FD-85FCFCE3EFF0}"/>
              </a:ext>
            </a:extLst>
          </p:cNvPr>
          <p:cNvSpPr>
            <a:spLocks noChangeArrowheads="1"/>
          </p:cNvSpPr>
          <p:nvPr/>
        </p:nvSpPr>
        <p:spPr bwMode="auto">
          <a:xfrm>
            <a:off x="648124" y="2239531"/>
            <a:ext cx="8052791" cy="8947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1200" dirty="0">
                <a:latin typeface="Calibri" panose="020F0502020204030204" pitchFamily="34" charset="0"/>
                <a:ea typeface="Calibri" panose="020F0502020204030204" pitchFamily="34" charset="0"/>
              </a:rPr>
              <a:t>On 29th October 2024 around 12:10pm, the crew were carrying out a HV cable pulling activity. During the activity, the roller suddenly flipped, and the Lineman went inside the cable trench to fix it. Suddenly the HV cable socks got detached from the cable and hit the Lineman’s right leg. This resulted in a fracture of his right thigh bone.</a:t>
            </a:r>
            <a:endParaRPr lang="en-US" sz="1200" i="0" dirty="0"/>
          </a:p>
        </p:txBody>
      </p:sp>
      <p:pic>
        <p:nvPicPr>
          <p:cNvPr id="10" name="Picture 9" descr="A cartoon of a person wearing a hard hat and safety vest&#10;&#10;Description automatically generated">
            <a:extLst>
              <a:ext uri="{FF2B5EF4-FFF2-40B4-BE49-F238E27FC236}">
                <a16:creationId xmlns:a16="http://schemas.microsoft.com/office/drawing/2014/main" id="{EB21B704-7773-8C98-2C42-B9DAF76863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6720" y="123626"/>
            <a:ext cx="1491933" cy="1491933"/>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92890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F8EBC0-8F94-47F8-BCC7-453F16FE13FB}">
  <ds:schemaRefs>
    <ds:schemaRef ds:uri="http://schemas.microsoft.com/office/2006/documentManagement/types"/>
    <ds:schemaRef ds:uri="http://purl.org/dc/dcmitype/"/>
    <ds:schemaRef ds:uri="4880e4f8-4b7d-4bdd-91e3-e10d47036eca"/>
    <ds:schemaRef ds:uri="4880E4F8-4B7D-4BDD-91E3-E10D47036ECA"/>
    <ds:schemaRef ds:uri="http://purl.org/dc/elements/1.1/"/>
    <ds:schemaRef ds:uri="http://schemas.microsoft.com/office/infopath/2007/PartnerControls"/>
    <ds:schemaRef ds:uri="http://purl.org/dc/terms/"/>
    <ds:schemaRef ds:uri="http://schemas.microsoft.com/sharepoint/v3/fields"/>
    <ds:schemaRef ds:uri="http://schemas.microsoft.com/office/2006/metadata/properties"/>
    <ds:schemaRef ds:uri="http://schemas.microsoft.com/sharepoint/v3"/>
    <ds:schemaRef ds:uri="http://schemas.openxmlformats.org/package/2006/metadata/core-properties"/>
    <ds:schemaRef ds:uri="9d51eac6-a7d5-47f5-a119-63d146adb134"/>
    <ds:schemaRef ds:uri="http://www.w3.org/XML/1998/namespace"/>
  </ds:schemaRefs>
</ds:datastoreItem>
</file>

<file path=customXml/itemProps2.xml><?xml version="1.0" encoding="utf-8"?>
<ds:datastoreItem xmlns:ds="http://schemas.openxmlformats.org/officeDocument/2006/customXml" ds:itemID="{638D93B3-5A6E-4733-8535-22FC77DAD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067E25-7DA8-4919-88CE-AC8DB4D05B41}">
  <ds:schemaRefs>
    <ds:schemaRef ds:uri="http://schemas.microsoft.com/sharepoint/v3/contenttype/forms"/>
  </ds:schemaRefs>
</ds:datastoreItem>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otalTime>2537</TotalTime>
  <Words>388</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LTI-23 - PIM#1171904_ HV Cable Pulling_ Leg Injury - 1st Alert</dc:title>
  <dc:creator>Balushi, Sumaiya MSE36</dc:creator>
  <cp:lastModifiedBy>Masroori, Ahmed MSE31</cp:lastModifiedBy>
  <cp:revision>127</cp:revision>
  <dcterms:created xsi:type="dcterms:W3CDTF">2023-01-18T05:52:34Z</dcterms:created>
  <dcterms:modified xsi:type="dcterms:W3CDTF">2024-11-09T18:42:46Z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