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1D"/>
    <a:srgbClr val="FFFC00"/>
    <a:srgbClr val="EAEAEA"/>
    <a:srgbClr val="F2F3D7"/>
    <a:srgbClr val="0000FF"/>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17" autoAdjust="0"/>
    <p:restoredTop sz="95226" autoAdjust="0"/>
  </p:normalViewPr>
  <p:slideViewPr>
    <p:cSldViewPr snapToGrid="0" snapToObjects="1">
      <p:cViewPr varScale="1">
        <p:scale>
          <a:sx n="89" d="100"/>
          <a:sy n="89" d="100"/>
        </p:scale>
        <p:origin x="264" y="150"/>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25/07/2022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25/07/2022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542429"/>
            <a:ext cx="8179847" cy="473975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342900" lvl="0" indent="-342900">
              <a:defRPr/>
            </a:pPr>
            <a:r>
              <a:rPr lang="en-US" sz="1400" dirty="0">
                <a:solidFill>
                  <a:srgbClr val="000000"/>
                </a:solidFill>
                <a:latin typeface="Calibri" panose="020F0502020204030204" pitchFamily="34" charset="0"/>
              </a:rPr>
              <a:t>On October, 16 at around 23:51 Hrs after completing 7” liner job, 2 singles and 7 stands of 5” drill pipe were laid down on to the catwalk pipe racks. While forklift was trying to remove the two 5” singles of drill pipe they fell from the tilted-out riggers of the catwalk pipe rack. The NTP came to stop the forklift and assess the next operation During this intervention the loader reversed unit away from </a:t>
            </a:r>
            <a:r>
              <a:rPr lang="en-US" sz="1400" dirty="0" err="1">
                <a:solidFill>
                  <a:srgbClr val="000000"/>
                </a:solidFill>
                <a:latin typeface="Calibri" panose="020F0502020204030204" pitchFamily="34" charset="0"/>
              </a:rPr>
              <a:t>piperacks</a:t>
            </a:r>
            <a:r>
              <a:rPr lang="en-US" sz="1400" dirty="0">
                <a:solidFill>
                  <a:srgbClr val="000000"/>
                </a:solidFill>
                <a:latin typeface="Calibri" panose="020F0502020204030204" pitchFamily="34" charset="0"/>
              </a:rPr>
              <a:t>. One Drill pipe rolled across second dill pipe hitting the IP on his left leg.</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endParaRPr kumimoji="0" lang="en-US" sz="16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171450" lvl="0" indent="-171450">
              <a:buFont typeface="Arial" panose="020B0604020202020204" pitchFamily="34" charset="0"/>
              <a:buChar char="•"/>
              <a:defRPr/>
            </a:pPr>
            <a:r>
              <a:rPr lang="en-US" sz="1400" dirty="0">
                <a:latin typeface="Calibri" panose="020F0502020204030204" pitchFamily="34" charset="0"/>
                <a:cs typeface="Tahoma" pitchFamily="34" charset="0"/>
              </a:rPr>
              <a:t>Poor planning on removing Singles of Drill Pipe</a:t>
            </a:r>
            <a:endParaRPr lang="en-US" sz="1400" dirty="0">
              <a:solidFill>
                <a:schemeClr val="accent1"/>
              </a:solidFill>
              <a:latin typeface="Calibri" panose="020F0502020204030204" pitchFamily="34" charset="0"/>
              <a:cs typeface="Tahoma" pitchFamily="34" charset="0"/>
            </a:endParaRPr>
          </a:p>
          <a:p>
            <a:pPr marL="171450" lvl="0" indent="-171450">
              <a:buFont typeface="Arial" panose="020B0604020202020204" pitchFamily="34" charset="0"/>
              <a:buChar char="•"/>
              <a:defRPr/>
            </a:pPr>
            <a:r>
              <a:rPr lang="en-US" sz="1400" dirty="0">
                <a:latin typeface="Calibri" panose="020F0502020204030204" pitchFamily="34" charset="0"/>
                <a:cs typeface="Tahoma" pitchFamily="34" charset="0"/>
              </a:rPr>
              <a:t>Pipe racks were in laydown mode contributed to make the task difficult.  </a:t>
            </a:r>
          </a:p>
          <a:p>
            <a:pPr marL="171450" lvl="0" indent="-171450">
              <a:buFont typeface="Arial" panose="020B0604020202020204" pitchFamily="34" charset="0"/>
              <a:buChar char="•"/>
              <a:defRPr/>
            </a:pPr>
            <a:r>
              <a:rPr lang="en-US" sz="1400" dirty="0">
                <a:latin typeface="Calibri" panose="020F0502020204030204" pitchFamily="34" charset="0"/>
                <a:cs typeface="Tahoma" pitchFamily="34" charset="0"/>
              </a:rPr>
              <a:t>Could have stopped the job and elevated the racks to horizontal and removed the two singles</a:t>
            </a:r>
          </a:p>
          <a:p>
            <a:pPr marL="171450" lvl="0" indent="-171450">
              <a:buFont typeface="Arial" panose="020B0604020202020204" pitchFamily="34" charset="0"/>
              <a:buChar char="•"/>
              <a:defRPr/>
            </a:pPr>
            <a:r>
              <a:rPr lang="en-US" sz="1400" dirty="0">
                <a:latin typeface="Calibri" panose="020F0502020204030204" pitchFamily="34" charset="0"/>
                <a:cs typeface="Tahoma" pitchFamily="34" charset="0"/>
              </a:rPr>
              <a:t>SWA was partially enacted -</a:t>
            </a:r>
          </a:p>
          <a:p>
            <a:pPr marL="171450" lvl="0" indent="-171450">
              <a:buFont typeface="Arial" panose="020B0604020202020204" pitchFamily="34" charset="0"/>
              <a:buChar char="•"/>
              <a:defRPr/>
            </a:pPr>
            <a:r>
              <a:rPr lang="en-US" sz="1400" dirty="0">
                <a:latin typeface="Calibri" panose="020F0502020204030204" pitchFamily="34" charset="0"/>
                <a:cs typeface="Tahoma" pitchFamily="34" charset="0"/>
              </a:rPr>
              <a:t>Line of fire was not identified and poorly recognized </a:t>
            </a:r>
          </a:p>
          <a:p>
            <a:pPr marL="171450" lvl="0" indent="-171450">
              <a:buFont typeface="Arial" panose="020B0604020202020204" pitchFamily="34" charset="0"/>
              <a:buChar char="•"/>
              <a:defRPr/>
            </a:pPr>
            <a:r>
              <a:rPr lang="en-US" sz="1400" dirty="0">
                <a:latin typeface="Calibri" panose="020F0502020204030204" pitchFamily="34" charset="0"/>
                <a:cs typeface="Tahoma" pitchFamily="34" charset="0"/>
              </a:rPr>
              <a:t>No JSA /TBT were not held prior removing the two singles.</a:t>
            </a: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500" dirty="0">
              <a:solidFill>
                <a:srgbClr val="000000"/>
              </a:solidFill>
              <a:latin typeface="Calibri" panose="020F0502020204030204" pitchFamily="34" charset="0"/>
            </a:endParaRP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Ensure all the crew members respect the No Go zone management available at location.</a:t>
            </a: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Ensure review of POOH JSA while laying tubulars adding:</a:t>
            </a:r>
          </a:p>
          <a:p>
            <a:pPr marL="800100" lvl="1" indent="-342900">
              <a:buFont typeface="+mj-lt"/>
              <a:buAutoNum type="arabicPeriod"/>
              <a:defRPr/>
            </a:pPr>
            <a:r>
              <a:rPr lang="en-US" sz="1400" dirty="0">
                <a:latin typeface="Calibri" panose="020F0502020204030204" pitchFamily="34" charset="0"/>
                <a:cs typeface="Tahoma" pitchFamily="34" charset="0"/>
              </a:rPr>
              <a:t>Recovery of tubular if miss handled (falls from racks)</a:t>
            </a:r>
          </a:p>
          <a:p>
            <a:pPr marL="800100" lvl="1" indent="-342900">
              <a:buFont typeface="+mj-lt"/>
              <a:buAutoNum type="arabicPeriod"/>
              <a:defRPr/>
            </a:pPr>
            <a:r>
              <a:rPr lang="en-US" sz="1400" dirty="0">
                <a:latin typeface="Calibri" panose="020F0502020204030204" pitchFamily="34" charset="0"/>
                <a:cs typeface="Tahoma" pitchFamily="34" charset="0"/>
              </a:rPr>
              <a:t>Line of fire in the above event</a:t>
            </a: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Ensure when the task changes apply  SWA , assess the risk associated to the task.</a:t>
            </a: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Ensure proper Job Planning is key to a successful for safe operation</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16</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/10/2021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23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Drops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C3P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1066800"/>
            <a:ext cx="6533079"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Drilling, Operations</a:t>
            </a:r>
            <a:endParaRPr kumimoji="0" lang="en-US"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2" name="Picture 1"/>
          <p:cNvPicPr>
            <a:picLocks noChangeAspect="1"/>
          </p:cNvPicPr>
          <p:nvPr/>
        </p:nvPicPr>
        <p:blipFill>
          <a:blip r:embed="rId3"/>
          <a:stretch>
            <a:fillRect/>
          </a:stretch>
        </p:blipFill>
        <p:spPr>
          <a:xfrm>
            <a:off x="8864301" y="1301177"/>
            <a:ext cx="3179014" cy="2428014"/>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07899" y="310783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6666" r="5000" b="18000"/>
          <a:stretch/>
        </p:blipFill>
        <p:spPr>
          <a:xfrm>
            <a:off x="8864301" y="3912309"/>
            <a:ext cx="3208748" cy="2143258"/>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07899" y="541005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73769"/>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013968"/>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chemeClr val="accent1"/>
                </a:solidFill>
                <a:latin typeface="Calibri" panose="020F0502020204030204" pitchFamily="34" charset="0"/>
                <a:sym typeface="Wingdings" pitchFamily="2" charset="2"/>
              </a:rPr>
              <a:t>- Do you ensure that line of fire are a part of TBT and identify. </a:t>
            </a:r>
          </a:p>
          <a:p>
            <a:pPr marL="342900" indent="-342900">
              <a:buFont typeface="+mj-lt"/>
              <a:buAutoNum type="arabicPeriod"/>
              <a:defRPr/>
            </a:pPr>
            <a:r>
              <a:rPr lang="en-US" sz="1600" dirty="0">
                <a:solidFill>
                  <a:schemeClr val="accent1"/>
                </a:solidFill>
                <a:latin typeface="Calibri" panose="020F0502020204030204" pitchFamily="34" charset="0"/>
                <a:sym typeface="Wingdings" pitchFamily="2" charset="2"/>
              </a:rPr>
              <a:t>- Do you ensure that banks man is in place during TBT.</a:t>
            </a:r>
          </a:p>
          <a:p>
            <a:pPr marL="342900" indent="-342900">
              <a:buFont typeface="+mj-lt"/>
              <a:buAutoNum type="arabicPeriod"/>
              <a:defRPr/>
            </a:pPr>
            <a:r>
              <a:rPr lang="en-US" sz="1600" dirty="0">
                <a:solidFill>
                  <a:schemeClr val="accent1"/>
                </a:solidFill>
                <a:latin typeface="Calibri" panose="020F0502020204030204" pitchFamily="34" charset="0"/>
                <a:sym typeface="Wingdings" pitchFamily="2" charset="2"/>
              </a:rPr>
              <a:t>- Do you ensure that when the task changes you require to re-assess the hazard</a:t>
            </a:r>
          </a:p>
          <a:p>
            <a:pPr marL="342900" indent="-342900">
              <a:buFont typeface="+mj-lt"/>
              <a:buAutoNum type="arabicPeriod"/>
              <a:defRPr/>
            </a:pPr>
            <a:r>
              <a:rPr lang="en-US" sz="1600" dirty="0">
                <a:solidFill>
                  <a:schemeClr val="accent1"/>
                </a:solidFill>
                <a:latin typeface="Calibri" panose="020F0502020204030204" pitchFamily="34" charset="0"/>
                <a:sym typeface="Wingdings" pitchFamily="2" charset="2"/>
              </a:rPr>
              <a:t>- Do you ensure that engagement of applying stop authority is practiced</a:t>
            </a:r>
          </a:p>
          <a:p>
            <a:pPr marL="342900" indent="-342900">
              <a:buFont typeface="+mj-lt"/>
              <a:buAutoNum type="arabicPeriod"/>
              <a:defRPr/>
            </a:pPr>
            <a:r>
              <a:rPr lang="en-US" sz="1600" dirty="0">
                <a:solidFill>
                  <a:schemeClr val="accent1"/>
                </a:solidFill>
                <a:latin typeface="Calibri" panose="020F0502020204030204" pitchFamily="34" charset="0"/>
                <a:sym typeface="Wingdings" pitchFamily="2" charset="2"/>
              </a:rPr>
              <a:t>- Do you ensure that supervisor controls the work Place</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23AF3DBD-0206-4F5A-AA23-0BBB378223A8}"/>
              </a:ext>
            </a:extLst>
          </p:cNvPr>
          <p:cNvSpPr>
            <a:spLocks noChangeArrowheads="1"/>
          </p:cNvSpPr>
          <p:nvPr/>
        </p:nvSpPr>
        <p:spPr bwMode="auto">
          <a:xfrm>
            <a:off x="56504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16</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/10/2021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23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Drops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C3P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92659</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d51eac6-a7d5-47f5-a119-63d146adb134"/>
    <ds:schemaRef ds:uri="http://www.w3.org/XML/1998/namespace"/>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1D079499-4EE8-46E9-A6CD-416C59252422}"/>
</file>

<file path=docProps/app.xml><?xml version="1.0" encoding="utf-8"?>
<Properties xmlns="http://schemas.openxmlformats.org/officeDocument/2006/extended-properties" xmlns:vt="http://schemas.openxmlformats.org/officeDocument/2006/docPropsVTypes">
  <Template>TM02892315[[fn=Wisp]]</Template>
  <TotalTime>6892</TotalTime>
  <Words>647</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LTI#23 Halliburton Final POst UWD pipe rolled off strike NTP</dc:title>
  <dc:creator>nazar@umsoman.com</dc:creator>
  <cp:lastModifiedBy>Balushi, Sumaiya MSE36</cp:lastModifiedBy>
  <cp:revision>366</cp:revision>
  <dcterms:created xsi:type="dcterms:W3CDTF">2018-09-24T07:27:56Z</dcterms:created>
  <dcterms:modified xsi:type="dcterms:W3CDTF">2022-07-25T10:40:39Z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SIP_Label_bad6f6f2-a951-4904-b531-92e1207fc7a5_Enabled">
    <vt:lpwstr>true</vt:lpwstr>
  </property>
  <property fmtid="{D5CDD505-2E9C-101B-9397-08002B2CF9AE}" pid="4" name="MSIP_Label_bad6f6f2-a951-4904-b531-92e1207fc7a5_SetDate">
    <vt:lpwstr>2021-10-18T11:20:09Z</vt:lpwstr>
  </property>
  <property fmtid="{D5CDD505-2E9C-101B-9397-08002B2CF9AE}" pid="5" name="MSIP_Label_bad6f6f2-a951-4904-b531-92e1207fc7a5_Method">
    <vt:lpwstr>Standard</vt:lpwstr>
  </property>
  <property fmtid="{D5CDD505-2E9C-101B-9397-08002B2CF9AE}" pid="6" name="MSIP_Label_bad6f6f2-a951-4904-b531-92e1207fc7a5_Name">
    <vt:lpwstr>No Restrictions - Internal</vt:lpwstr>
  </property>
  <property fmtid="{D5CDD505-2E9C-101B-9397-08002B2CF9AE}" pid="7" name="MSIP_Label_bad6f6f2-a951-4904-b531-92e1207fc7a5_SiteId">
    <vt:lpwstr>b7be7686-6f97-4db7-9081-a23cf09a96b5</vt:lpwstr>
  </property>
  <property fmtid="{D5CDD505-2E9C-101B-9397-08002B2CF9AE}" pid="8" name="MSIP_Label_bad6f6f2-a951-4904-b531-92e1207fc7a5_ActionId">
    <vt:lpwstr>d6c61c98-cb51-478d-8f91-4ae2f91d6dab</vt:lpwstr>
  </property>
  <property fmtid="{D5CDD505-2E9C-101B-9397-08002B2CF9AE}" pid="9" name="MSIP_Label_bad6f6f2-a951-4904-b531-92e1207fc7a5_ContentBits">
    <vt:lpwstr>0</vt:lpwstr>
  </property>
</Properties>
</file>