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sldIdLst>
    <p:sldId id="27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792" autoAdjust="0"/>
  </p:normalViewPr>
  <p:slideViewPr>
    <p:cSldViewPr snapToGrid="0">
      <p:cViewPr varScale="1">
        <p:scale>
          <a:sx n="110" d="100"/>
          <a:sy n="110" d="100"/>
        </p:scale>
        <p:origin x="552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D13B64-52E4-419C-B1B8-E8E557278CC4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EE756A-71C4-4EF9-8F7C-B1FF48E66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342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Musleh image on the top right will change according to incident pattern, MSE3 will provide you with the image as per the pattern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What happened: A short description should be provided without mentioning names of contractors or individuals.  You should include, what happened, to who (by job title) and what injuries this resulted in.  Nothing more!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Initial Finding: Four to five bullet points highlighting the initial main findings from the investigation.  Remember the target audience is the front-line staff so this should be written in simple terms in a way that everyone can understand.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Learnings: Four to five learning message in the form of questionnaires linked with initial findings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strap line should be the main learning point you want to get across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images should be self explanatory, what went wrong (if you create a reconstruction please ensure you do not put people at risk) and below how it should be done.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EE756A-71C4-4EF9-8F7C-B1FF48E6612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742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474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77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903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693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658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695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116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063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219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89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2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6AEF2-20D4-7547-BF78-1F3F36FB60DC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" y="0"/>
            <a:ext cx="386367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6" y="6117536"/>
            <a:ext cx="2340723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01072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ill Sans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Gill Sans Ligh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Gill Sans Ligh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Gill Sans Ligh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678099" y="124760"/>
            <a:ext cx="8908622" cy="53553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Learning From Incident - </a:t>
            </a:r>
            <a:r>
              <a:rPr lang="en-GB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First Alert</a:t>
            </a:r>
            <a:endParaRPr lang="en-GB" sz="28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593676" y="1894170"/>
            <a:ext cx="19179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What happened: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999936"/>
              </p:ext>
            </p:extLst>
          </p:nvPr>
        </p:nvGraphicFramePr>
        <p:xfrm>
          <a:off x="1678100" y="652650"/>
          <a:ext cx="8908621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915">
                  <a:extLst>
                    <a:ext uri="{9D8B030D-6E8A-4147-A177-3AD203B41FA5}">
                      <a16:colId xmlns:a16="http://schemas.microsoft.com/office/drawing/2014/main" val="4136576419"/>
                    </a:ext>
                  </a:extLst>
                </a:gridCol>
                <a:gridCol w="1018465">
                  <a:extLst>
                    <a:ext uri="{9D8B030D-6E8A-4147-A177-3AD203B41FA5}">
                      <a16:colId xmlns:a16="http://schemas.microsoft.com/office/drawing/2014/main" val="425046032"/>
                    </a:ext>
                  </a:extLst>
                </a:gridCol>
                <a:gridCol w="1254034">
                  <a:extLst>
                    <a:ext uri="{9D8B030D-6E8A-4147-A177-3AD203B41FA5}">
                      <a16:colId xmlns:a16="http://schemas.microsoft.com/office/drawing/2014/main" val="4255786960"/>
                    </a:ext>
                  </a:extLst>
                </a:gridCol>
                <a:gridCol w="2220686">
                  <a:extLst>
                    <a:ext uri="{9D8B030D-6E8A-4147-A177-3AD203B41FA5}">
                      <a16:colId xmlns:a16="http://schemas.microsoft.com/office/drawing/2014/main" val="2009492886"/>
                    </a:ext>
                  </a:extLst>
                </a:gridCol>
                <a:gridCol w="954748">
                  <a:extLst>
                    <a:ext uri="{9D8B030D-6E8A-4147-A177-3AD203B41FA5}">
                      <a16:colId xmlns:a16="http://schemas.microsoft.com/office/drawing/2014/main" val="1090560065"/>
                    </a:ext>
                  </a:extLst>
                </a:gridCol>
                <a:gridCol w="2316773">
                  <a:extLst>
                    <a:ext uri="{9D8B030D-6E8A-4147-A177-3AD203B41FA5}">
                      <a16:colId xmlns:a16="http://schemas.microsoft.com/office/drawing/2014/main" val="4048325790"/>
                    </a:ext>
                  </a:extLst>
                </a:gridCol>
              </a:tblGrid>
              <a:tr h="285766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PIM #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itchFamily="34" charset="0"/>
                        </a:rPr>
                        <a:t>1171576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Date &amp; Time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itchFamily="34" charset="0"/>
                        </a:rPr>
                        <a:t>17.10.2024, 15:04 PM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Location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itchFamily="34" charset="0"/>
                        </a:rPr>
                        <a:t>Wadi Musallam </a:t>
                      </a:r>
                      <a:endParaRPr lang="en-US" sz="13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748105"/>
                  </a:ext>
                </a:extLst>
              </a:tr>
              <a:tr h="285766">
                <a:tc>
                  <a:txBody>
                    <a:bodyPr/>
                    <a:lstStyle/>
                    <a:p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Incident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itchFamily="34" charset="0"/>
                        </a:rPr>
                        <a:t>LTI</a:t>
                      </a:r>
                      <a:r>
                        <a:rPr lang="en-US" sz="13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itchFamily="34" charset="0"/>
                        </a:rPr>
                        <a:t>#25</a:t>
                      </a:r>
                      <a:endParaRPr lang="en-US" sz="13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377" rtl="0" eaLnBrk="1" latinLnBrk="0" hangingPunct="1"/>
                      <a:r>
                        <a:rPr lang="en-GB" sz="13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MVI </a:t>
                      </a:r>
                      <a:endParaRPr lang="en-US" sz="13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Driving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305567"/>
                  </a:ext>
                </a:extLst>
              </a:tr>
            </a:tbl>
          </a:graphicData>
        </a:graphic>
      </p:graphicFrame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678099" y="1275791"/>
            <a:ext cx="8908622" cy="338554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D38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Target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D38B3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D38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Audience:   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All</a:t>
            </a:r>
            <a:endParaRPr kumimoji="0" lang="en-US" sz="1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947B715-5C32-4379-84C8-46A5B939CA2A}"/>
              </a:ext>
            </a:extLst>
          </p:cNvPr>
          <p:cNvSpPr txBox="1"/>
          <p:nvPr/>
        </p:nvSpPr>
        <p:spPr>
          <a:xfrm>
            <a:off x="2098805" y="6488957"/>
            <a:ext cx="53656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b="1" dirty="0">
                <a:solidFill>
                  <a:schemeClr val="tx1"/>
                </a:solidFill>
                <a:latin typeface="Calibri Light" panose="020F0302020204030204"/>
              </a:rPr>
              <a:t>In case of an emergency please call PDO Emergency Number (Toll Free): </a:t>
            </a:r>
            <a:r>
              <a:rPr lang="en-US" alt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2467-5555</a:t>
            </a:r>
            <a:endParaRPr lang="en-US" sz="1400" b="1" dirty="0">
              <a:solidFill>
                <a:srgbClr val="58595B"/>
              </a:solidFill>
              <a:latin typeface="Calibri Light" panose="020F0302020204030204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0A5CFB7-AB08-402F-A488-07B19E9AD9F7}"/>
              </a:ext>
            </a:extLst>
          </p:cNvPr>
          <p:cNvSpPr txBox="1"/>
          <p:nvPr/>
        </p:nvSpPr>
        <p:spPr>
          <a:xfrm rot="16200000">
            <a:off x="-145372" y="763334"/>
            <a:ext cx="1333077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no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</a:rPr>
              <a:t>Prevent</a:t>
            </a:r>
          </a:p>
        </p:txBody>
      </p:sp>
      <p:sp>
        <p:nvSpPr>
          <p:cNvPr id="36" name="Rectangle 17">
            <a:extLst>
              <a:ext uri="{FF2B5EF4-FFF2-40B4-BE49-F238E27FC236}">
                <a16:creationId xmlns:a16="http://schemas.microsoft.com/office/drawing/2014/main" id="{6EF339D8-4E46-422C-8BFC-03E46E35F8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594" y="3120386"/>
            <a:ext cx="19179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Initial Findings: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6D21A8C-30CC-4548-8EF8-499FFD5D7726}"/>
              </a:ext>
            </a:extLst>
          </p:cNvPr>
          <p:cNvSpPr txBox="1"/>
          <p:nvPr/>
        </p:nvSpPr>
        <p:spPr>
          <a:xfrm>
            <a:off x="831557" y="6150403"/>
            <a:ext cx="7685923" cy="338554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marR="29360" algn="ctr"/>
            <a:r>
              <a:rPr lang="en-US" sz="1600" b="1" dirty="0">
                <a:solidFill>
                  <a:srgbClr val="FFFF00"/>
                </a:solidFill>
                <a:latin typeface="Tahoma" pitchFamily="34" charset="0"/>
                <a:ea typeface="MS PGothic" pitchFamily="34" charset="-128"/>
              </a:rPr>
              <a:t>Adjust your speed according to the road condition  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9B097645-209D-4B2F-B121-5A6FFC203DA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168" y="415319"/>
            <a:ext cx="1388930" cy="108426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FB0979E-4BE4-B968-DB5D-14DFE1BF7DD5}"/>
              </a:ext>
            </a:extLst>
          </p:cNvPr>
          <p:cNvSpPr txBox="1"/>
          <p:nvPr/>
        </p:nvSpPr>
        <p:spPr>
          <a:xfrm>
            <a:off x="622331" y="3519705"/>
            <a:ext cx="84499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0" marR="5210" indent="-171450" algn="just">
              <a:buFont typeface="Arial" panose="020B0604020202020204" pitchFamily="34" charset="0"/>
              <a:buChar char="•"/>
              <a:defRPr sz="1200"/>
            </a:lvl1pPr>
          </a:lstStyle>
          <a:p>
            <a:pPr>
              <a:defRPr/>
            </a:pPr>
            <a:r>
              <a:rPr lang="en-GB" dirty="0"/>
              <a:t>The road was wet, contributing to the vehicle skidding. </a:t>
            </a:r>
          </a:p>
          <a:p>
            <a:pPr>
              <a:defRPr/>
            </a:pPr>
            <a:r>
              <a:rPr lang="en-GB" dirty="0"/>
              <a:t>The driver attempted to </a:t>
            </a:r>
            <a:r>
              <a:rPr lang="en-GB" dirty="0" err="1"/>
              <a:t>maneuver</a:t>
            </a:r>
            <a:r>
              <a:rPr lang="en-GB" dirty="0"/>
              <a:t> the vehicle both anti-clockwise and clockwise to avoid the wet road but he loss his control causing the roll over.</a:t>
            </a:r>
          </a:p>
          <a:p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C694FA2-FD8D-08C8-4637-D9737BFCF521}"/>
              </a:ext>
            </a:extLst>
          </p:cNvPr>
          <p:cNvSpPr txBox="1"/>
          <p:nvPr/>
        </p:nvSpPr>
        <p:spPr>
          <a:xfrm>
            <a:off x="675195" y="4935444"/>
            <a:ext cx="76859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noProof="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How we should driver</a:t>
            </a:r>
            <a:r>
              <a:rPr lang="en-US" sz="1200" dirty="0">
                <a:solidFill>
                  <a:schemeClr val="dk1"/>
                </a:solidFill>
              </a:rPr>
              <a:t> in wet and muddy road condition ?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solidFill>
                  <a:schemeClr val="dk1"/>
                </a:solidFill>
              </a:rPr>
              <a:t>What defensive driving techniques we should apply ?</a:t>
            </a:r>
            <a:endParaRPr lang="en-US" sz="1200" kern="1200" noProof="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Rectangle 17">
            <a:extLst>
              <a:ext uri="{FF2B5EF4-FFF2-40B4-BE49-F238E27FC236}">
                <a16:creationId xmlns:a16="http://schemas.microsoft.com/office/drawing/2014/main" id="{5642A6FF-645F-80EC-3C98-0652257955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195" y="4582291"/>
            <a:ext cx="30562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1"/>
                </a:solidFill>
                <a:cs typeface="Arial" panose="020B0604020202020204" pitchFamily="34" charset="0"/>
              </a:rPr>
              <a:t>Engagement Questions: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0007BB-F4B5-8688-47EA-F00F13EE81A5}"/>
              </a:ext>
            </a:extLst>
          </p:cNvPr>
          <p:cNvSpPr txBox="1"/>
          <p:nvPr/>
        </p:nvSpPr>
        <p:spPr>
          <a:xfrm>
            <a:off x="622331" y="2017664"/>
            <a:ext cx="84242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1200" dirty="0"/>
          </a:p>
          <a:p>
            <a:pPr algn="just"/>
            <a:r>
              <a:rPr lang="en-GB" sz="1200"/>
              <a:t>While </a:t>
            </a:r>
            <a:r>
              <a:rPr lang="en-GB" sz="1200" dirty="0"/>
              <a:t>the </a:t>
            </a:r>
            <a:r>
              <a:rPr lang="en-GB" sz="1200"/>
              <a:t>crew were returning </a:t>
            </a:r>
            <a:r>
              <a:rPr lang="en-GB" sz="1200" dirty="0"/>
              <a:t>from the site to the Wadi Musallam camp, the vehicle skidded on a muddy road. The driver attempted corrective </a:t>
            </a:r>
            <a:r>
              <a:rPr lang="en-GB" sz="1200" dirty="0" err="1"/>
              <a:t>maneuvers</a:t>
            </a:r>
            <a:r>
              <a:rPr lang="en-GB" sz="1200" dirty="0"/>
              <a:t> unfortunately driver lost control, resulting in the canter rollover, which led to a low back injury for the driver. Fortunately, the four passengers were uninjured</a:t>
            </a:r>
            <a:r>
              <a:rPr lang="en-US" sz="1200" dirty="0"/>
              <a:t>.</a:t>
            </a:r>
          </a:p>
          <a:p>
            <a:pPr algn="just"/>
            <a:endParaRPr lang="en-US" sz="1200" dirty="0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A02398F7-B020-1409-46D0-4A112DC56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6261" y="1653676"/>
            <a:ext cx="2292068" cy="21590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up 131">
            <a:extLst>
              <a:ext uri="{FF2B5EF4-FFF2-40B4-BE49-F238E27FC236}">
                <a16:creationId xmlns:a16="http://schemas.microsoft.com/office/drawing/2014/main" id="{BD905AFC-C97B-019D-1180-FC06815D41CB}"/>
              </a:ext>
            </a:extLst>
          </p:cNvPr>
          <p:cNvGrpSpPr>
            <a:grpSpLocks/>
          </p:cNvGrpSpPr>
          <p:nvPr/>
        </p:nvGrpSpPr>
        <p:grpSpPr bwMode="auto">
          <a:xfrm>
            <a:off x="11389239" y="3422907"/>
            <a:ext cx="419667" cy="477046"/>
            <a:chOff x="3370" y="520"/>
            <a:chExt cx="2421" cy="1879"/>
          </a:xfrm>
        </p:grpSpPr>
        <p:sp>
          <p:nvSpPr>
            <p:cNvPr id="24" name="Line 129">
              <a:extLst>
                <a:ext uri="{FF2B5EF4-FFF2-40B4-BE49-F238E27FC236}">
                  <a16:creationId xmlns:a16="http://schemas.microsoft.com/office/drawing/2014/main" id="{5881B850-4B90-1A83-C213-D812CB0B07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568"/>
              <a:ext cx="2287" cy="1831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5" name="Line 130">
              <a:extLst>
                <a:ext uri="{FF2B5EF4-FFF2-40B4-BE49-F238E27FC236}">
                  <a16:creationId xmlns:a16="http://schemas.microsoft.com/office/drawing/2014/main" id="{83391804-EFC9-E036-0AA1-A7875CC1F4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70" y="520"/>
              <a:ext cx="2144" cy="1807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561F30A0-0E8B-DE54-A176-76C671F470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13537" y="3868560"/>
            <a:ext cx="2410450" cy="2270537"/>
          </a:xfrm>
          <a:prstGeom prst="rect">
            <a:avLst/>
          </a:prstGeom>
        </p:spPr>
      </p:pic>
      <p:sp>
        <p:nvSpPr>
          <p:cNvPr id="64" name="Freeform 132">
            <a:extLst>
              <a:ext uri="{FF2B5EF4-FFF2-40B4-BE49-F238E27FC236}">
                <a16:creationId xmlns:a16="http://schemas.microsoft.com/office/drawing/2014/main" id="{54EEFF28-5A0A-E4EB-56C3-5B689A4DBEA9}"/>
              </a:ext>
            </a:extLst>
          </p:cNvPr>
          <p:cNvSpPr/>
          <p:nvPr/>
        </p:nvSpPr>
        <p:spPr bwMode="auto">
          <a:xfrm>
            <a:off x="11575064" y="5680210"/>
            <a:ext cx="575282" cy="464859"/>
          </a:xfrm>
          <a:custGeom>
            <a:avLst/>
            <a:gdLst>
              <a:gd name="T0" fmla="*/ 0 w 1336"/>
              <a:gd name="T1" fmla="*/ 2147483647 h 888"/>
              <a:gd name="T2" fmla="*/ 2147483647 w 1336"/>
              <a:gd name="T3" fmla="*/ 2147483647 h 888"/>
              <a:gd name="T4" fmla="*/ 2147483647 w 1336"/>
              <a:gd name="T5" fmla="*/ 0 h 888"/>
              <a:gd name="T6" fmla="*/ 0 60000 65536"/>
              <a:gd name="T7" fmla="*/ 0 60000 65536"/>
              <a:gd name="T8" fmla="*/ 0 60000 65536"/>
              <a:gd name="T9" fmla="*/ 0 w 1336"/>
              <a:gd name="T10" fmla="*/ 0 h 888"/>
              <a:gd name="T11" fmla="*/ 1336 w 1336"/>
              <a:gd name="T12" fmla="*/ 888 h 8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36" h="888">
                <a:moveTo>
                  <a:pt x="0" y="600"/>
                </a:moveTo>
                <a:lnTo>
                  <a:pt x="312" y="888"/>
                </a:lnTo>
                <a:lnTo>
                  <a:pt x="1336" y="0"/>
                </a:lnTo>
              </a:path>
            </a:pathLst>
          </a:custGeom>
          <a:noFill/>
          <a:ln w="133350">
            <a:solidFill>
              <a:srgbClr val="00FF00"/>
            </a:solidFill>
            <a:rou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4227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5568808217e8896a20d35b78a187a54b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95b9b289a8e8f4d106e4c69b136198e4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"/>
          <xsd:enumeration value="Arabic"/>
          <xsd:enumeration value="Hindi"/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</Language>
    <DocId xmlns="4880e4f8-4b7d-4bdd-91e3-e10d47036eca">92899</DocId>
    <ImageCreateDate xmlns="4880E4F8-4B7D-4BDD-91E3-E10D47036ECA" xsi:nil="true"/>
    <wic_System_Copyright xmlns="http://schemas.microsoft.com/sharepoint/v3/fields" xsi:nil="true"/>
    <SharedWithUsers xmlns="9d51eac6-a7d5-47f5-a119-63d146adb134">
      <UserInfo>
        <DisplayName>Khan, Abdullah AIPS56</DisplayName>
        <AccountId>17374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ED38634-8C71-47E2-B1B1-579524DCDB82}"/>
</file>

<file path=customXml/itemProps2.xml><?xml version="1.0" encoding="utf-8"?>
<ds:datastoreItem xmlns:ds="http://schemas.openxmlformats.org/officeDocument/2006/customXml" ds:itemID="{42F8EBC0-8F94-47F8-BCC7-453F16FE13FB}">
  <ds:schemaRefs>
    <ds:schemaRef ds:uri="http://schemas.microsoft.com/office/2006/metadata/properties"/>
    <ds:schemaRef ds:uri="http://schemas.microsoft.com/office/infopath/2007/PartnerControls"/>
    <ds:schemaRef ds:uri="4880e4f8-4b7d-4bdd-91e3-e10d47036eca"/>
    <ds:schemaRef ds:uri="4880E4F8-4B7D-4BDD-91E3-E10D47036ECA"/>
    <ds:schemaRef ds:uri="http://schemas.microsoft.com/sharepoint/v3/fields"/>
  </ds:schemaRefs>
</ds:datastoreItem>
</file>

<file path=customXml/itemProps3.xml><?xml version="1.0" encoding="utf-8"?>
<ds:datastoreItem xmlns:ds="http://schemas.openxmlformats.org/officeDocument/2006/customXml" ds:itemID="{EF067E25-7DA8-4919-88CE-AC8DB4D05B41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bad6f6f2-a951-4904-b531-92e1207fc7a5}" enabled="1" method="Standard" siteId="{b7be7686-6f97-4db7-9081-a23cf09a96b5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2732</TotalTime>
  <Words>350</Words>
  <Application>Microsoft Office PowerPoint</Application>
  <PresentationFormat>Widescreen</PresentationFormat>
  <Paragraphs>34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Arial</vt:lpstr>
      <vt:lpstr>Calibri</vt:lpstr>
      <vt:lpstr>Calibri Light</vt:lpstr>
      <vt:lpstr>Gill Sans</vt:lpstr>
      <vt:lpstr>Gill Sans Light</vt:lpstr>
      <vt:lpstr>Tahoma</vt:lpstr>
      <vt:lpstr>Times New Roman</vt:lpstr>
      <vt:lpstr>Wingdings</vt:lpstr>
      <vt:lpstr>1_Office Theme</vt:lpstr>
      <vt:lpstr>Learning From Incident - First Alert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LTI-25 - PIM#1171576_ MVI_ low back Injury - 1st Alert</dc:title>
  <dc:creator>Balushi, Sumaiya MSE36</dc:creator>
  <cp:lastModifiedBy>Rawahi, Ahmed MSE34</cp:lastModifiedBy>
  <cp:revision>134</cp:revision>
  <dcterms:created xsi:type="dcterms:W3CDTF">2023-01-18T05:52:34Z</dcterms:created>
  <dcterms:modified xsi:type="dcterms:W3CDTF">2024-12-11T10:14:09Z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