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4" autoAdjust="0"/>
    <p:restoredTop sz="93450" autoAdjust="0"/>
  </p:normalViewPr>
  <p:slideViewPr>
    <p:cSldViewPr snapToGrid="0" snapToObjects="1">
      <p:cViewPr varScale="1">
        <p:scale>
          <a:sx n="87" d="100"/>
          <a:sy n="87" d="100"/>
        </p:scale>
        <p:origin x="276"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E8341AC-BC74-4FAA-A2BA-136D509060EF}" type="datetimeFigureOut">
              <a:rPr lang="en-US" smtClean="0">
                <a:latin typeface="Calibri" panose="020F0502020204030204" pitchFamily="34" charset="0"/>
              </a:rPr>
              <a:t>25/07/2022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Calibri" panose="020F0502020204030204" pitchFamily="34" charset="0"/>
              </a:defRPr>
            </a:lvl1pPr>
          </a:lstStyle>
          <a:p>
            <a:fld id="{EF51F27E-834E-4F26-A38E-D9AD78458120}" type="datetimeFigureOut">
              <a:rPr lang="en-US" smtClean="0"/>
              <a:pPr/>
              <a:t>25/07/2022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5002106" cy="467071"/>
          </a:xfrm>
          <a:prstGeom prst="rect">
            <a:avLst/>
          </a:prstGeom>
        </p:spPr>
        <p:txBody>
          <a:bodyPr vert="horz" lIns="93324" tIns="46662" rIns="93324" bIns="46662"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3237">
              <a:defRPr/>
            </a:pPr>
            <a:r>
              <a:rPr lang="en-US" dirty="0">
                <a:solidFill>
                  <a:srgbClr val="000000"/>
                </a:solidFill>
              </a:rPr>
              <a:t>Confidential - Not to be shared outside of PDO/PDO contractors </a:t>
            </a:r>
          </a:p>
          <a:p>
            <a:pPr defTabSz="933237">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3237">
              <a:defRPr/>
            </a:pPr>
            <a:fld id="{F88714CE-FB4E-4316-BED5-DE0DF6B1D8E5}" type="slidenum">
              <a:rPr lang="en-US">
                <a:solidFill>
                  <a:prstClr val="black"/>
                </a:solidFill>
              </a:rPr>
              <a:pPr defTabSz="933237">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46509" y="1446419"/>
            <a:ext cx="8403617" cy="4909036"/>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spcBef>
                <a:spcPts val="600"/>
              </a:spcBef>
              <a:spcAft>
                <a:spcPts val="600"/>
              </a:spcAft>
              <a:defRPr/>
            </a:pPr>
            <a:r>
              <a:rPr lang="en-US" sz="1300" dirty="0">
                <a:latin typeface="+mj-lt"/>
              </a:rPr>
              <a:t>A hired backhoe loader operator and a banksman were involved in  replacement of backhoe bucket at Contractor's temporary Industrial yard. They identified that the bucket releasing lever was jammed due to mud residues and decided to clean by keeping the bucket face down position for better access for cleaning. After cleaning, while the operator was checking the lever, the banksman pulled the lever as he thought that the operator is trying to release the bucket by pulling the lever. The bucket released and skid over operator’s left leg and rest on foot causing</a:t>
            </a:r>
            <a:r>
              <a:rPr lang="en-GB" sz="1300" dirty="0">
                <a:solidFill>
                  <a:srgbClr val="000000"/>
                </a:solidFill>
                <a:ea typeface="MS PGothic" pitchFamily="34" charset="-128"/>
              </a:rPr>
              <a:t> displaced fracture of 5</a:t>
            </a:r>
            <a:r>
              <a:rPr lang="en-GB" sz="1300" baseline="30000" dirty="0">
                <a:solidFill>
                  <a:srgbClr val="000000"/>
                </a:solidFill>
                <a:ea typeface="MS PGothic" pitchFamily="34" charset="-128"/>
              </a:rPr>
              <a:t>th</a:t>
            </a:r>
            <a:r>
              <a:rPr lang="en-GB" sz="1300" dirty="0">
                <a:solidFill>
                  <a:srgbClr val="000000"/>
                </a:solidFill>
                <a:ea typeface="MS PGothic" pitchFamily="34" charset="-128"/>
              </a:rPr>
              <a:t> metatarsal bone.</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 </a:t>
            </a:r>
            <a:r>
              <a:rPr lang="en-US" sz="1300" dirty="0">
                <a:latin typeface="Calibri" panose="020F0502020204030204" pitchFamily="34" charset="0"/>
                <a:cs typeface="Tahoma" pitchFamily="34" charset="0"/>
              </a:rPr>
              <a:t>The backhoe bucket kept one side raised from ground, created line of fire hazard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a:ln>
                  <a:noFill/>
                </a:ln>
                <a:effectLst/>
                <a:uLnTx/>
                <a:uFillTx/>
                <a:latin typeface="Calibri" panose="020F0502020204030204" pitchFamily="34" charset="0"/>
                <a:ea typeface="+mn-ea"/>
                <a:cs typeface="Tahoma" pitchFamily="34" charset="0"/>
              </a:rPr>
              <a:t> The operator kept his foot in a line of fire.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latin typeface="Calibri" panose="020F0502020204030204" pitchFamily="34" charset="0"/>
                <a:cs typeface="Tahoma" pitchFamily="34" charset="0"/>
              </a:rPr>
              <a:t> Inadequate communication and coordination between the operator and banksman.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latin typeface="Calibri" panose="020F0502020204030204" pitchFamily="34" charset="0"/>
                <a:cs typeface="Tahoma" pitchFamily="34" charset="0"/>
              </a:rPr>
              <a:t> Risk assessment and TBT for the specified activity was not conducted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latin typeface="Calibri" panose="020F0502020204030204" pitchFamily="34" charset="0"/>
                <a:cs typeface="Tahoma" pitchFamily="34" charset="0"/>
              </a:rPr>
              <a:t> Learnings from similar past incident with the other contractor was not implemented</a:t>
            </a:r>
          </a:p>
          <a:p>
            <a:pPr marL="0" marR="0" lvl="0" indent="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500" dirty="0">
              <a:solidFill>
                <a:srgbClr val="000000"/>
              </a:solidFill>
              <a:latin typeface="Calibri" panose="020F0502020204030204" pitchFamily="34" charset="0"/>
            </a:endParaRPr>
          </a:p>
          <a:p>
            <a:pPr>
              <a:buFont typeface="Arial" pitchFamily="34" charset="0"/>
              <a:buChar char="•"/>
              <a:defRPr/>
            </a:pPr>
            <a:r>
              <a:rPr lang="en-US" sz="1400" dirty="0">
                <a:latin typeface="Calibri" panose="020F0502020204030204" pitchFamily="34" charset="0"/>
                <a:cs typeface="Tahoma" pitchFamily="34" charset="0"/>
              </a:rPr>
              <a:t>Confirm all the hazards are identified and discussed before starting the job.</a:t>
            </a:r>
          </a:p>
          <a:p>
            <a:pPr>
              <a:buFont typeface="Arial" pitchFamily="34" charset="0"/>
              <a:buChar char="•"/>
              <a:defRPr/>
            </a:pPr>
            <a:r>
              <a:rPr lang="en-US" sz="1400" dirty="0">
                <a:solidFill>
                  <a:prstClr val="black"/>
                </a:solidFill>
                <a:latin typeface="+mj-lt"/>
                <a:cs typeface="Calibri" pitchFamily="34" charset="0"/>
              </a:rPr>
              <a:t>Always ensure your legs and body parts are away from line of fire.</a:t>
            </a:r>
          </a:p>
          <a:p>
            <a:pPr>
              <a:buFont typeface="Arial" pitchFamily="34" charset="0"/>
              <a:buChar char="•"/>
              <a:defRPr/>
            </a:pPr>
            <a:r>
              <a:rPr lang="en-US" sz="1400" dirty="0">
                <a:solidFill>
                  <a:prstClr val="black"/>
                </a:solidFill>
                <a:latin typeface="+mj-lt"/>
                <a:cs typeface="Calibri" pitchFamily="34" charset="0"/>
              </a:rPr>
              <a:t>Always ensure communication and coordination while working in a group</a:t>
            </a:r>
          </a:p>
          <a:p>
            <a:pPr>
              <a:buFont typeface="Arial" pitchFamily="34" charset="0"/>
              <a:buChar char="•"/>
              <a:defRPr/>
            </a:pPr>
            <a:r>
              <a:rPr lang="en-US" sz="1400" dirty="0">
                <a:solidFill>
                  <a:prstClr val="black"/>
                </a:solidFill>
                <a:latin typeface="+mj-lt"/>
                <a:cs typeface="Calibri" pitchFamily="34" charset="0"/>
              </a:rPr>
              <a:t>Ensure employees are made aware of the learnings from </a:t>
            </a:r>
            <a:r>
              <a:rPr lang="en-US" sz="1400" dirty="0">
                <a:latin typeface="+mj-lt"/>
                <a:cs typeface="Calibri" pitchFamily="34" charset="0"/>
              </a:rPr>
              <a:t>similar</a:t>
            </a:r>
            <a:r>
              <a:rPr lang="en-US" sz="1400" dirty="0">
                <a:solidFill>
                  <a:prstClr val="black"/>
                </a:solidFill>
                <a:latin typeface="+mj-lt"/>
                <a:cs typeface="Calibri" pitchFamily="34" charset="0"/>
              </a:rPr>
              <a:t> incidents and protected from pertaining hazards</a:t>
            </a:r>
          </a:p>
          <a:p>
            <a:pPr>
              <a:defRPr/>
            </a:pPr>
            <a:endParaRPr lang="en-US" sz="1100" dirty="0">
              <a:solidFill>
                <a:prstClr val="black"/>
              </a:solidFill>
              <a:latin typeface="+mj-lt"/>
              <a:cs typeface="Calibri"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655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Tahoma" pitchFamily="34" charset="0"/>
                <a:ea typeface="+mn-ea"/>
                <a:cs typeface="+mn-cs"/>
              </a:rPr>
              <a:t>Date: </a:t>
            </a:r>
            <a:r>
              <a:rPr lang="en-GB" sz="1200" b="1" dirty="0">
                <a:solidFill>
                  <a:schemeClr val="accent1"/>
                </a:solidFill>
                <a:latin typeface="Tahoma" pitchFamily="34" charset="0"/>
              </a:rPr>
              <a:t>04</a:t>
            </a:r>
            <a:r>
              <a:rPr kumimoji="0" lang="en-GB" sz="1200" b="1" i="0" u="none" strike="noStrike" kern="1200" cap="none" spc="0" normalizeH="0" baseline="0" noProof="0" dirty="0">
                <a:ln>
                  <a:noFill/>
                </a:ln>
                <a:solidFill>
                  <a:schemeClr val="accent1"/>
                </a:solidFill>
                <a:effectLst/>
                <a:uLnTx/>
                <a:uFillTx/>
                <a:latin typeface="Tahoma" pitchFamily="34" charset="0"/>
                <a:ea typeface="+mn-ea"/>
                <a:cs typeface="+mn-cs"/>
              </a:rPr>
              <a:t>/11/2021</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   </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LTI#25                                    </a:t>
            </a:r>
            <a:r>
              <a:rPr kumimoji="0" lang="en-US" sz="1400" b="1" i="0" u="none" strike="noStrike" kern="1200" cap="none" spc="0" normalizeH="0" baseline="0" noProof="0" dirty="0">
                <a:ln>
                  <a:noFill/>
                </a:ln>
                <a:effectLst/>
                <a:uLnTx/>
                <a:uFillTx/>
                <a:latin typeface="Tahoma" pitchFamily="34" charset="0"/>
                <a:ea typeface="+mn-ea"/>
                <a:cs typeface="+mn-cs"/>
              </a:rPr>
              <a:t>Pattern:</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Drops </a:t>
            </a:r>
            <a:r>
              <a:rPr kumimoji="0" lang="en-US" sz="16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C3P</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435"/>
            <a:ext cx="6975957"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pic>
        <p:nvPicPr>
          <p:cNvPr id="3" name="Picture 2">
            <a:extLst>
              <a:ext uri="{FF2B5EF4-FFF2-40B4-BE49-F238E27FC236}">
                <a16:creationId xmlns:a16="http://schemas.microsoft.com/office/drawing/2014/main" id="{E5F666AF-829D-4827-B072-0AE18936A58B}"/>
              </a:ext>
            </a:extLst>
          </p:cNvPr>
          <p:cNvPicPr>
            <a:picLocks noChangeAspect="1"/>
          </p:cNvPicPr>
          <p:nvPr/>
        </p:nvPicPr>
        <p:blipFill>
          <a:blip r:embed="rId3"/>
          <a:stretch>
            <a:fillRect/>
          </a:stretch>
        </p:blipFill>
        <p:spPr>
          <a:xfrm>
            <a:off x="9166034" y="1400006"/>
            <a:ext cx="2877282" cy="2168905"/>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61486" y="3296654"/>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a:extLst>
              <a:ext uri="{FF2B5EF4-FFF2-40B4-BE49-F238E27FC236}">
                <a16:creationId xmlns:a16="http://schemas.microsoft.com/office/drawing/2014/main" id="{0D51E3A2-5837-4C0B-835D-90E738882AC1}"/>
              </a:ext>
            </a:extLst>
          </p:cNvPr>
          <p:cNvPicPr>
            <a:picLocks noChangeAspect="1"/>
          </p:cNvPicPr>
          <p:nvPr/>
        </p:nvPicPr>
        <p:blipFill>
          <a:blip r:embed="rId4"/>
          <a:stretch>
            <a:fillRect/>
          </a:stretch>
        </p:blipFill>
        <p:spPr>
          <a:xfrm>
            <a:off x="9166034" y="3900937"/>
            <a:ext cx="2877282" cy="2177622"/>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40836" y="574486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 name="Text Box 2">
            <a:extLst>
              <a:ext uri="{FF2B5EF4-FFF2-40B4-BE49-F238E27FC236}">
                <a16:creationId xmlns:a16="http://schemas.microsoft.com/office/drawing/2014/main" id="{28F28D9D-0E7F-4B0B-9DD1-13977999E564}"/>
              </a:ext>
            </a:extLst>
          </p:cNvPr>
          <p:cNvSpPr txBox="1">
            <a:spLocks noChangeArrowheads="1"/>
          </p:cNvSpPr>
          <p:nvPr/>
        </p:nvSpPr>
        <p:spPr bwMode="auto">
          <a:xfrm>
            <a:off x="1532188" y="6097245"/>
            <a:ext cx="6032257" cy="338554"/>
          </a:xfrm>
          <a:prstGeom prst="rect">
            <a:avLst/>
          </a:prstGeom>
          <a:solidFill>
            <a:srgbClr val="0070C0"/>
          </a:solidFill>
          <a:ln w="19050">
            <a:noFill/>
            <a:miter lim="800000"/>
            <a:headEnd/>
            <a:tailEnd/>
          </a:ln>
        </p:spPr>
        <p:txBody>
          <a:bodyPr wrap="square">
            <a:spAutoFit/>
          </a:bodyPr>
          <a:lstStyle/>
          <a:p>
            <a:pPr marL="114300" marR="0" lvl="0" indent="-11430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n-ea"/>
                <a:cs typeface="+mn-cs"/>
              </a:rPr>
              <a:t>Keep your body parts away from Line of Fire </a:t>
            </a:r>
            <a:endParaRPr kumimoji="0" lang="en-US" sz="1050" b="0" i="0" u="none" strike="noStrike" kern="1200" cap="none" spc="0" normalizeH="0" baseline="0" noProof="0" dirty="0">
              <a:ln>
                <a:noFill/>
              </a:ln>
              <a:solidFill>
                <a:srgbClr val="FFFF00"/>
              </a:solidFill>
              <a:effectLst/>
              <a:uLnTx/>
              <a:uFillTx/>
              <a:latin typeface="Calibri" panose="020F0502020204030204" pitchFamily="34" charset="0"/>
              <a:ea typeface="+mn-ea"/>
              <a:cs typeface="Tahoma" pitchFamily="34" charset="0"/>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944820"/>
            <a:ext cx="10928195" cy="3000821"/>
          </a:xfrm>
          <a:prstGeom prst="rect">
            <a:avLst/>
          </a:prstGeom>
        </p:spPr>
        <p:txBody>
          <a:bodyPr wrap="square">
            <a:spAutoFit/>
          </a:bodyPr>
          <a:lstStyle/>
          <a:p>
            <a:pPr marL="342900" indent="-342900">
              <a:defRPr/>
            </a:pPr>
            <a:r>
              <a:rPr lang="en-US" b="1" dirty="0">
                <a:latin typeface="Tahoma" pitchFamily="34" charset="0"/>
              </a:rPr>
              <a:t>Confirm the following:</a:t>
            </a: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all the activities in Industrial area are supervised effectively?</a:t>
            </a:r>
          </a:p>
          <a:p>
            <a:pPr marL="342900" indent="-342900">
              <a:buFont typeface="+mj-lt"/>
              <a:buAutoNum type="arabicPeriod"/>
              <a:defRPr/>
            </a:pPr>
            <a:r>
              <a:rPr lang="en-US" sz="1600" dirty="0">
                <a:latin typeface="Calibri" panose="020F0502020204030204" pitchFamily="34" charset="0"/>
                <a:sym typeface="Wingdings" pitchFamily="2" charset="2"/>
              </a:rPr>
              <a:t>Do you ensure that LFI learnings are effectively implemented at site? </a:t>
            </a:r>
          </a:p>
          <a:p>
            <a:pPr marL="342900" indent="-342900">
              <a:buFont typeface="+mj-lt"/>
              <a:buAutoNum type="arabicPeriod"/>
              <a:defRPr/>
            </a:pPr>
            <a:r>
              <a:rPr lang="en-US" sz="1600" dirty="0">
                <a:latin typeface="Calibri" panose="020F0502020204030204" pitchFamily="34" charset="0"/>
                <a:sym typeface="Wingdings" pitchFamily="2" charset="2"/>
              </a:rPr>
              <a:t>Do you ensure that equipment control devices are part of your P&amp;E inspection program/checklist?</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employees are aware of the dangers of “Line of Fire”, </a:t>
            </a:r>
          </a:p>
          <a:p>
            <a:pPr marL="342900" indent="-342900">
              <a:buFont typeface="+mj-lt"/>
              <a:buAutoNum type="arabicPeriod"/>
              <a:defRPr/>
            </a:pPr>
            <a:r>
              <a:rPr lang="en-US" sz="1600" b="0" kern="1200" baseline="0" dirty="0">
                <a:effectLst/>
                <a:latin typeface="Calibri" panose="020F0502020204030204" pitchFamily="34" charset="0"/>
                <a:ea typeface="+mn-ea"/>
                <a:cs typeface="+mn-cs"/>
                <a:sym typeface="Wingdings" pitchFamily="2" charset="2"/>
              </a:rPr>
              <a:t>Do you ensure that your employees are </a:t>
            </a:r>
            <a:r>
              <a:rPr lang="en-US" sz="1600" dirty="0">
                <a:latin typeface="Calibri" panose="020F0502020204030204" pitchFamily="34" charset="0"/>
                <a:sym typeface="Wingdings" pitchFamily="2" charset="2"/>
              </a:rPr>
              <a:t>aware</a:t>
            </a:r>
            <a:r>
              <a:rPr lang="en-US" sz="1600" b="0" kern="1200" baseline="0" dirty="0">
                <a:effectLst/>
                <a:latin typeface="Calibri" panose="020F0502020204030204" pitchFamily="34" charset="0"/>
                <a:ea typeface="+mn-ea"/>
                <a:cs typeface="+mn-cs"/>
                <a:sym typeface="Wingdings" pitchFamily="2" charset="2"/>
              </a:rPr>
              <a:t> of the </a:t>
            </a:r>
            <a:r>
              <a:rPr lang="en-US" sz="1600" dirty="0">
                <a:latin typeface="Calibri" panose="020F0502020204030204" pitchFamily="34" charset="0"/>
                <a:sym typeface="Wingdings" pitchFamily="2" charset="2"/>
              </a:rPr>
              <a:t>i</a:t>
            </a:r>
            <a:r>
              <a:rPr lang="en-US" sz="1600" dirty="0">
                <a:latin typeface="Calibri" panose="020F0502020204030204" pitchFamily="34" charset="0"/>
              </a:rPr>
              <a:t>mportance of communication and coordination while working in group?</a:t>
            </a:r>
          </a:p>
          <a:p>
            <a:pPr marL="342900" indent="-342900">
              <a:buFont typeface="+mj-lt"/>
              <a:buAutoNum type="arabicPeriod"/>
              <a:defRPr/>
            </a:pPr>
            <a:r>
              <a:rPr lang="en-US" sz="1600" dirty="0">
                <a:latin typeface="Calibri" panose="020F0502020204030204" pitchFamily="34" charset="0"/>
              </a:rPr>
              <a:t>Do you ensure that your Equipment operators follow OEM operations manual and consult with P&amp;E department for cleaning and maintenance of equipment? </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1D47118A-6782-4C62-97F5-7EBE71ED1B2B}"/>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Tahoma" pitchFamily="34" charset="0"/>
                <a:ea typeface="+mn-ea"/>
                <a:cs typeface="+mn-cs"/>
              </a:rPr>
              <a:t>Date: </a:t>
            </a:r>
            <a:r>
              <a:rPr lang="en-GB" sz="1200" b="1" dirty="0">
                <a:solidFill>
                  <a:schemeClr val="accent1"/>
                </a:solidFill>
                <a:latin typeface="Tahoma" pitchFamily="34" charset="0"/>
              </a:rPr>
              <a:t>04</a:t>
            </a:r>
            <a:r>
              <a:rPr kumimoji="0" lang="en-GB" sz="1200" b="1" i="0" u="none" strike="noStrike" kern="1200" cap="none" spc="0" normalizeH="0" baseline="0" noProof="0" dirty="0">
                <a:ln>
                  <a:noFill/>
                </a:ln>
                <a:solidFill>
                  <a:schemeClr val="accent1"/>
                </a:solidFill>
                <a:effectLst/>
                <a:uLnTx/>
                <a:uFillTx/>
                <a:latin typeface="Tahoma" pitchFamily="34" charset="0"/>
                <a:ea typeface="+mn-ea"/>
                <a:cs typeface="+mn-cs"/>
              </a:rPr>
              <a:t>/11/2021</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   </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LTI#25                                    </a:t>
            </a:r>
            <a:r>
              <a:rPr kumimoji="0" lang="en-US" sz="1400" b="1" i="0" u="none" strike="noStrike" kern="1200" cap="none" spc="0" normalizeH="0" baseline="0" noProof="0" dirty="0">
                <a:ln>
                  <a:noFill/>
                </a:ln>
                <a:effectLst/>
                <a:uLnTx/>
                <a:uFillTx/>
                <a:latin typeface="Tahoma" pitchFamily="34" charset="0"/>
                <a:ea typeface="+mn-ea"/>
                <a:cs typeface="+mn-cs"/>
              </a:rPr>
              <a:t>Pattern:</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Drops </a:t>
            </a:r>
            <a:r>
              <a:rPr kumimoji="0" lang="en-US" sz="16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C3P</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92661</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9d51eac6-a7d5-47f5-a119-63d146adb134"/>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elements/1.1/"/>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E189AA9C-8183-4A04-AE13-BF8AE684315E}"/>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8146</TotalTime>
  <Words>685</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LTI#25 STS Post DP-IRC</dc:title>
  <dc:creator>nazar@umsoman.com</dc:creator>
  <cp:lastModifiedBy>Balushi, Sumaiya MSE36</cp:lastModifiedBy>
  <cp:revision>459</cp:revision>
  <cp:lastPrinted>2021-11-18T09:13:01Z</cp:lastPrinted>
  <dcterms:created xsi:type="dcterms:W3CDTF">2018-09-24T07:27:56Z</dcterms:created>
  <dcterms:modified xsi:type="dcterms:W3CDTF">2022-07-25T11:05:21Z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