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6"/>
  </p:notesMasterIdLst>
  <p:sldIdLst>
    <p:sldId id="270"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3792" autoAdjust="0"/>
  </p:normalViewPr>
  <p:slideViewPr>
    <p:cSldViewPr snapToGrid="0">
      <p:cViewPr varScale="1">
        <p:scale>
          <a:sx n="114" d="100"/>
          <a:sy n="114" d="100"/>
        </p:scale>
        <p:origin x="474" y="10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D13B64-52E4-419C-B1B8-E8E557278CC4}" type="datetimeFigureOut">
              <a:rPr lang="en-US" smtClean="0"/>
              <a:t>30/12/2024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EE756A-71C4-4EF9-8F7C-B1FF48E66120}" type="slidenum">
              <a:rPr lang="en-US" smtClean="0"/>
              <a:t>‹#›</a:t>
            </a:fld>
            <a:endParaRPr lang="en-US"/>
          </a:p>
        </p:txBody>
      </p:sp>
    </p:spTree>
    <p:extLst>
      <p:ext uri="{BB962C8B-B14F-4D97-AF65-F5344CB8AC3E}">
        <p14:creationId xmlns:p14="http://schemas.microsoft.com/office/powerpoint/2010/main" val="17413424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0" fontAlgn="base" latinLnBrk="0" hangingPunct="0">
              <a:lnSpc>
                <a:spcPct val="100000"/>
              </a:lnSpc>
              <a:spcBef>
                <a:spcPct val="30000"/>
              </a:spcBef>
              <a:spcAft>
                <a:spcPct val="0"/>
              </a:spcAft>
              <a:buClrTx/>
              <a:buSzTx/>
              <a:buFont typeface="Wingdings" panose="05000000000000000000" pitchFamily="2" charset="2"/>
              <a:buChar char="§"/>
              <a:tabLst/>
              <a:defRPr/>
            </a:pPr>
            <a:r>
              <a:rPr kumimoji="0" lang="en-US" sz="1200" b="0" i="0" u="none" strike="noStrike" kern="1200" cap="none" spc="0" normalizeH="0" baseline="0" noProof="0" dirty="0" err="1">
                <a:ln>
                  <a:noFill/>
                </a:ln>
                <a:solidFill>
                  <a:srgbClr val="000000"/>
                </a:solidFill>
                <a:effectLst/>
                <a:uLnTx/>
                <a:uFillTx/>
                <a:latin typeface="Times New Roman" pitchFamily="18" charset="0"/>
                <a:ea typeface="+mn-ea"/>
                <a:cs typeface="+mn-cs"/>
              </a:rPr>
              <a:t>Mr</a:t>
            </a: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Musleh image on the top right will change according to incident pattern, MSE3 will provide you with the image as per the pattern</a:t>
            </a:r>
          </a:p>
          <a:p>
            <a:pPr marL="171450" marR="0" lvl="0" indent="-171450" algn="l" defTabSz="914400" rtl="0" eaLnBrk="0" fontAlgn="base" latinLnBrk="0" hangingPunct="0">
              <a:lnSpc>
                <a:spcPct val="100000"/>
              </a:lnSpc>
              <a:spcBef>
                <a:spcPct val="30000"/>
              </a:spcBef>
              <a:spcAft>
                <a:spcPct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What happened: A short description should be provided without mentioning names of contractors or individuals.  You should include, what happened, to who (by job title) and what injuries this resulted in.  Nothing more!</a:t>
            </a:r>
          </a:p>
          <a:p>
            <a:pPr marL="171450" marR="0" lvl="0" indent="-171450" algn="l" defTabSz="914400" rtl="0" eaLnBrk="0" fontAlgn="base" latinLnBrk="0" hangingPunct="0">
              <a:lnSpc>
                <a:spcPct val="100000"/>
              </a:lnSpc>
              <a:spcBef>
                <a:spcPct val="30000"/>
              </a:spcBef>
              <a:spcAft>
                <a:spcPct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Initial Finding: Four to five bullet points highlighting the initial main findings from the investigation.  Remember the target audience is the front-line staff so this should be written in simple terms in a way that everyone can understand.</a:t>
            </a:r>
          </a:p>
          <a:p>
            <a:pPr marL="171450" marR="0" lvl="0" indent="-171450" algn="l" defTabSz="914400" rtl="0" eaLnBrk="0" fontAlgn="base" latinLnBrk="0" hangingPunct="0">
              <a:lnSpc>
                <a:spcPct val="100000"/>
              </a:lnSpc>
              <a:spcBef>
                <a:spcPct val="30000"/>
              </a:spcBef>
              <a:spcAft>
                <a:spcPct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Learnings: Four to five learning message in the form of questionnaires linked with initial findings</a:t>
            </a:r>
          </a:p>
          <a:p>
            <a:pPr marL="171450" marR="0" lvl="0" indent="-171450" algn="l" defTabSz="914400" rtl="0" eaLnBrk="0" fontAlgn="base" latinLnBrk="0" hangingPunct="0">
              <a:lnSpc>
                <a:spcPct val="100000"/>
              </a:lnSpc>
              <a:spcBef>
                <a:spcPct val="30000"/>
              </a:spcBef>
              <a:spcAft>
                <a:spcPct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The strap line should be the main learning point you want to get across</a:t>
            </a:r>
          </a:p>
          <a:p>
            <a:pPr marL="171450" marR="0" lvl="0" indent="-171450" algn="l" defTabSz="914400" rtl="0" eaLnBrk="0" fontAlgn="base" latinLnBrk="0" hangingPunct="0">
              <a:lnSpc>
                <a:spcPct val="100000"/>
              </a:lnSpc>
              <a:spcBef>
                <a:spcPct val="30000"/>
              </a:spcBef>
              <a:spcAft>
                <a:spcPct val="0"/>
              </a:spcAft>
              <a:buClrTx/>
              <a:buSzTx/>
              <a:buFont typeface="Wingdings" panose="05000000000000000000" pitchFamily="2" charset="2"/>
              <a:buChar char="§"/>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171450" marR="0" lvl="0" indent="-171450" algn="l" defTabSz="914400" rtl="0" eaLnBrk="0" fontAlgn="base" latinLnBrk="0" hangingPunct="0">
              <a:lnSpc>
                <a:spcPct val="100000"/>
              </a:lnSpc>
              <a:spcBef>
                <a:spcPct val="30000"/>
              </a:spcBef>
              <a:spcAft>
                <a:spcPct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The images should be self explanatory, what went wrong (if you create a reconstruction please ensure you do not put people at risk) and below how it should be done.   </a:t>
            </a:r>
          </a:p>
        </p:txBody>
      </p:sp>
      <p:sp>
        <p:nvSpPr>
          <p:cNvPr id="4" name="Slide Number Placeholder 3"/>
          <p:cNvSpPr>
            <a:spLocks noGrp="1"/>
          </p:cNvSpPr>
          <p:nvPr>
            <p:ph type="sldNum" sz="quarter" idx="5"/>
          </p:nvPr>
        </p:nvSpPr>
        <p:spPr/>
        <p:txBody>
          <a:bodyPr/>
          <a:lstStyle/>
          <a:p>
            <a:fld id="{8BEE756A-71C4-4EF9-8F7C-B1FF48E66120}" type="slidenum">
              <a:rPr lang="en-US" smtClean="0"/>
              <a:t>1</a:t>
            </a:fld>
            <a:endParaRPr lang="en-US"/>
          </a:p>
        </p:txBody>
      </p:sp>
    </p:spTree>
    <p:extLst>
      <p:ext uri="{BB962C8B-B14F-4D97-AF65-F5344CB8AC3E}">
        <p14:creationId xmlns:p14="http://schemas.microsoft.com/office/powerpoint/2010/main" val="8027420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4F6AEF2-20D4-7547-BF78-1F3F36FB60DC}" type="datetimeFigureOut">
              <a:rPr lang="en-US" smtClean="0"/>
              <a:t>30/12/2024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40874740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4F6AEF2-20D4-7547-BF78-1F3F36FB60DC}" type="datetimeFigureOut">
              <a:rPr lang="en-US" smtClean="0"/>
              <a:t>30/12/2024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4004771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2"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4F6AEF2-20D4-7547-BF78-1F3F36FB60DC}" type="datetimeFigureOut">
              <a:rPr lang="en-US" smtClean="0"/>
              <a:t>30/12/2024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1069031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4F6AEF2-20D4-7547-BF78-1F3F36FB60DC}" type="datetimeFigureOut">
              <a:rPr lang="en-US" smtClean="0"/>
              <a:t>30/12/2024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0586932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2"/>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7"/>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4F6AEF2-20D4-7547-BF78-1F3F36FB60DC}" type="datetimeFigureOut">
              <a:rPr lang="en-US" smtClean="0"/>
              <a:t>30/12/2024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4786580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4F6AEF2-20D4-7547-BF78-1F3F36FB60DC}" type="datetimeFigureOut">
              <a:rPr lang="en-US" smtClean="0"/>
              <a:t>30/12/2024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1126958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2"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4F6AEF2-20D4-7547-BF78-1F3F36FB60DC}" type="datetimeFigureOut">
              <a:rPr lang="en-US" smtClean="0"/>
              <a:t>30/12/2024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35081162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4F6AEF2-20D4-7547-BF78-1F3F36FB60DC}" type="datetimeFigureOut">
              <a:rPr lang="en-US" smtClean="0"/>
              <a:t>30/12/2024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9030633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F6AEF2-20D4-7547-BF78-1F3F36FB60DC}" type="datetimeFigureOut">
              <a:rPr lang="en-US" smtClean="0"/>
              <a:t>30/12/2024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4952198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4F6AEF2-20D4-7547-BF78-1F3F36FB60DC}" type="datetimeFigureOut">
              <a:rPr lang="en-US" smtClean="0"/>
              <a:t>30/12/2024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4168891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9"/>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4F6AEF2-20D4-7547-BF78-1F3F36FB60DC}" type="datetimeFigureOut">
              <a:rPr lang="en-US" smtClean="0"/>
              <a:t>30/12/2024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92629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F6AEF2-20D4-7547-BF78-1F3F36FB60DC}" type="datetimeFigureOut">
              <a:rPr lang="en-US" smtClean="0"/>
              <a:t>30/12/2024</a:t>
            </a:fld>
            <a:endParaRPr lang="en-US"/>
          </a:p>
        </p:txBody>
      </p:sp>
      <p:sp>
        <p:nvSpPr>
          <p:cNvPr id="5" name="Footer Placeholder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6F64E4-CF39-E842-A871-400C57C21E39}" type="slidenum">
              <a:rPr lang="en-US" smtClean="0"/>
              <a:t>‹#›</a:t>
            </a:fld>
            <a:endParaRPr lang="en-US"/>
          </a:p>
        </p:txBody>
      </p:sp>
      <p:pic>
        <p:nvPicPr>
          <p:cNvPr id="7" name="Picture 6">
            <a:extLst>
              <a:ext uri="{FF2B5EF4-FFF2-40B4-BE49-F238E27FC236}">
                <a16:creationId xmlns:a16="http://schemas.microsoft.com/office/drawing/2014/main" id="{2F5837F4-0EF0-4EB8-A16D-265E78EE0C93}"/>
              </a:ext>
            </a:extLst>
          </p:cNvPr>
          <p:cNvPicPr>
            <a:picLocks noChangeAspect="1"/>
          </p:cNvPicPr>
          <p:nvPr userDrawn="1"/>
        </p:nvPicPr>
        <p:blipFill>
          <a:blip r:embed="rId13"/>
          <a:stretch>
            <a:fillRect/>
          </a:stretch>
        </p:blipFill>
        <p:spPr>
          <a:xfrm>
            <a:off x="2" y="0"/>
            <a:ext cx="386367" cy="6858000"/>
          </a:xfrm>
          <a:prstGeom prst="rect">
            <a:avLst/>
          </a:prstGeom>
        </p:spPr>
      </p:pic>
      <p:grpSp>
        <p:nvGrpSpPr>
          <p:cNvPr id="8" name="Group 7">
            <a:extLst>
              <a:ext uri="{FF2B5EF4-FFF2-40B4-BE49-F238E27FC236}">
                <a16:creationId xmlns:a16="http://schemas.microsoft.com/office/drawing/2014/main" id="{E9B523F6-A9A3-46FE-B2B7-E53C7D2853E4}"/>
              </a:ext>
            </a:extLst>
          </p:cNvPr>
          <p:cNvGrpSpPr/>
          <p:nvPr userDrawn="1"/>
        </p:nvGrpSpPr>
        <p:grpSpPr>
          <a:xfrm>
            <a:off x="9289916" y="6117536"/>
            <a:ext cx="2340723" cy="740868"/>
            <a:chOff x="9289915" y="6117536"/>
            <a:chExt cx="2340722" cy="740868"/>
          </a:xfrm>
        </p:grpSpPr>
        <p:pic>
          <p:nvPicPr>
            <p:cNvPr id="9" name="Picture 8">
              <a:extLst>
                <a:ext uri="{FF2B5EF4-FFF2-40B4-BE49-F238E27FC236}">
                  <a16:creationId xmlns:a16="http://schemas.microsoft.com/office/drawing/2014/main" id="{95D186BF-73E8-40E9-BF74-18F83D802152}"/>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89915" y="6117536"/>
              <a:ext cx="2340722" cy="381553"/>
            </a:xfrm>
            <a:prstGeom prst="rect">
              <a:avLst/>
            </a:prstGeom>
          </p:spPr>
        </p:pic>
        <p:pic>
          <p:nvPicPr>
            <p:cNvPr id="10" name="Picture 9">
              <a:extLst>
                <a:ext uri="{FF2B5EF4-FFF2-40B4-BE49-F238E27FC236}">
                  <a16:creationId xmlns:a16="http://schemas.microsoft.com/office/drawing/2014/main" id="{A68DA85E-4B77-46C1-A974-11D1BE5A68EF}"/>
                </a:ext>
              </a:extLst>
            </p:cNvPr>
            <p:cNvPicPr>
              <a:picLocks noChangeAspect="1"/>
            </p:cNvPicPr>
            <p:nvPr/>
          </p:nvPicPr>
          <p:blipFill>
            <a:blip r:embed="rId15"/>
            <a:stretch>
              <a:fillRect/>
            </a:stretch>
          </p:blipFill>
          <p:spPr>
            <a:xfrm>
              <a:off x="9289915" y="6671146"/>
              <a:ext cx="2340722" cy="187258"/>
            </a:xfrm>
            <a:prstGeom prst="rect">
              <a:avLst/>
            </a:prstGeom>
          </p:spPr>
        </p:pic>
      </p:grpSp>
    </p:spTree>
    <p:extLst>
      <p:ext uri="{BB962C8B-B14F-4D97-AF65-F5344CB8AC3E}">
        <p14:creationId xmlns:p14="http://schemas.microsoft.com/office/powerpoint/2010/main" val="13010728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377" rtl="0" eaLnBrk="1" latinLnBrk="0" hangingPunct="1">
        <a:lnSpc>
          <a:spcPct val="90000"/>
        </a:lnSpc>
        <a:spcBef>
          <a:spcPct val="0"/>
        </a:spcBef>
        <a:buNone/>
        <a:defRPr sz="4400" kern="1200">
          <a:solidFill>
            <a:schemeClr val="tx1"/>
          </a:solidFill>
          <a:latin typeface="Gill Sans"/>
          <a:ea typeface="+mj-ea"/>
          <a:cs typeface="+mj-cs"/>
        </a:defRPr>
      </a:lvl1pPr>
    </p:titleStyle>
    <p:bodyStyle>
      <a:lvl1pPr marL="228594" indent="-228594" algn="l" defTabSz="914377" rtl="0" eaLnBrk="1" latinLnBrk="0" hangingPunct="1">
        <a:lnSpc>
          <a:spcPct val="90000"/>
        </a:lnSpc>
        <a:spcBef>
          <a:spcPts val="1000"/>
        </a:spcBef>
        <a:buFont typeface="Arial"/>
        <a:buChar char="•"/>
        <a:defRPr sz="2800" kern="1200">
          <a:solidFill>
            <a:schemeClr val="tx1"/>
          </a:solidFill>
          <a:latin typeface="Gill Sans Light"/>
          <a:ea typeface="+mn-ea"/>
          <a:cs typeface="+mn-cs"/>
        </a:defRPr>
      </a:lvl1pPr>
      <a:lvl2pPr marL="685783" indent="-228594" algn="l" defTabSz="914377" rtl="0" eaLnBrk="1" latinLnBrk="0" hangingPunct="1">
        <a:lnSpc>
          <a:spcPct val="90000"/>
        </a:lnSpc>
        <a:spcBef>
          <a:spcPts val="500"/>
        </a:spcBef>
        <a:buFont typeface="Arial"/>
        <a:buChar char="•"/>
        <a:defRPr sz="2400" kern="1200">
          <a:solidFill>
            <a:schemeClr val="tx1"/>
          </a:solidFill>
          <a:latin typeface="Gill Sans Light"/>
          <a:ea typeface="+mn-ea"/>
          <a:cs typeface="+mn-cs"/>
        </a:defRPr>
      </a:lvl2pPr>
      <a:lvl3pPr marL="1142971" indent="-228594" algn="l" defTabSz="914377" rtl="0" eaLnBrk="1" latinLnBrk="0" hangingPunct="1">
        <a:lnSpc>
          <a:spcPct val="90000"/>
        </a:lnSpc>
        <a:spcBef>
          <a:spcPts val="500"/>
        </a:spcBef>
        <a:buFont typeface="Arial"/>
        <a:buChar char="•"/>
        <a:defRPr sz="2000" kern="1200">
          <a:solidFill>
            <a:schemeClr val="tx1"/>
          </a:solidFill>
          <a:latin typeface="Gill Sans Light"/>
          <a:ea typeface="+mn-ea"/>
          <a:cs typeface="+mn-cs"/>
        </a:defRPr>
      </a:lvl3pPr>
      <a:lvl4pPr marL="1600160" indent="-228594" algn="l" defTabSz="914377" rtl="0" eaLnBrk="1" latinLnBrk="0" hangingPunct="1">
        <a:lnSpc>
          <a:spcPct val="90000"/>
        </a:lnSpc>
        <a:spcBef>
          <a:spcPts val="500"/>
        </a:spcBef>
        <a:buFont typeface="Arial"/>
        <a:buChar char="•"/>
        <a:defRPr sz="1800" kern="1200">
          <a:solidFill>
            <a:schemeClr val="tx1"/>
          </a:solidFill>
          <a:latin typeface="Gill Sans Light"/>
          <a:ea typeface="+mn-ea"/>
          <a:cs typeface="+mn-cs"/>
        </a:defRPr>
      </a:lvl4pPr>
      <a:lvl5pPr marL="2057349" indent="-228594" algn="l" defTabSz="914377" rtl="0" eaLnBrk="1" latinLnBrk="0" hangingPunct="1">
        <a:lnSpc>
          <a:spcPct val="90000"/>
        </a:lnSpc>
        <a:spcBef>
          <a:spcPts val="500"/>
        </a:spcBef>
        <a:buFont typeface="Arial"/>
        <a:buChar char="•"/>
        <a:defRPr sz="1800" kern="1200">
          <a:solidFill>
            <a:schemeClr val="tx1"/>
          </a:solidFill>
          <a:latin typeface="Gill Sans Light"/>
          <a:ea typeface="+mn-ea"/>
          <a:cs typeface="+mn-cs"/>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emf"/><Relationship Id="rId4" Type="http://schemas.openxmlformats.org/officeDocument/2006/relationships/image" Target="../media/image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a:stretch>
            <a:fillRect/>
          </a:stretch>
        </p:blipFill>
        <p:spPr>
          <a:xfrm>
            <a:off x="9072327" y="3722507"/>
            <a:ext cx="2887725" cy="1829552"/>
          </a:xfrm>
          <a:prstGeom prst="rect">
            <a:avLst/>
          </a:prstGeom>
        </p:spPr>
      </p:pic>
      <p:pic>
        <p:nvPicPr>
          <p:cNvPr id="6" name="Picture 5">
            <a:extLst>
              <a:ext uri="{FF2B5EF4-FFF2-40B4-BE49-F238E27FC236}">
                <a16:creationId xmlns:a16="http://schemas.microsoft.com/office/drawing/2014/main" id="{795D9C6B-888D-6103-CB02-9EA24A516E00}"/>
              </a:ext>
            </a:extLst>
          </p:cNvPr>
          <p:cNvPicPr>
            <a:picLocks noChangeAspect="1"/>
          </p:cNvPicPr>
          <p:nvPr/>
        </p:nvPicPr>
        <p:blipFill>
          <a:blip r:embed="rId4"/>
          <a:stretch>
            <a:fillRect/>
          </a:stretch>
        </p:blipFill>
        <p:spPr>
          <a:xfrm>
            <a:off x="9116827" y="1879582"/>
            <a:ext cx="1531779" cy="1547104"/>
          </a:xfrm>
          <a:prstGeom prst="rect">
            <a:avLst/>
          </a:prstGeom>
        </p:spPr>
      </p:pic>
      <p:pic>
        <p:nvPicPr>
          <p:cNvPr id="9" name="Picture 8">
            <a:extLst>
              <a:ext uri="{FF2B5EF4-FFF2-40B4-BE49-F238E27FC236}">
                <a16:creationId xmlns:a16="http://schemas.microsoft.com/office/drawing/2014/main" id="{B24C4C68-077A-E6A8-072E-6299B1995E4E}"/>
              </a:ext>
            </a:extLst>
          </p:cNvPr>
          <p:cNvPicPr>
            <a:picLocks noChangeAspect="1"/>
          </p:cNvPicPr>
          <p:nvPr/>
        </p:nvPicPr>
        <p:blipFill>
          <a:blip r:embed="rId5"/>
          <a:stretch>
            <a:fillRect/>
          </a:stretch>
        </p:blipFill>
        <p:spPr>
          <a:xfrm>
            <a:off x="10660220" y="1876444"/>
            <a:ext cx="1531779" cy="1546463"/>
          </a:xfrm>
          <a:prstGeom prst="rect">
            <a:avLst/>
          </a:prstGeom>
        </p:spPr>
      </p:pic>
      <p:sp>
        <p:nvSpPr>
          <p:cNvPr id="4" name="Rectangle 15"/>
          <p:cNvSpPr>
            <a:spLocks noGrp="1" noChangeArrowheads="1"/>
          </p:cNvSpPr>
          <p:nvPr>
            <p:ph type="title"/>
          </p:nvPr>
        </p:nvSpPr>
        <p:spPr bwMode="auto">
          <a:xfrm>
            <a:off x="1678099" y="124760"/>
            <a:ext cx="8908622" cy="535531"/>
          </a:xfrm>
          <a:prstGeom prst="rect">
            <a:avLst/>
          </a:prstGeom>
          <a:solidFill>
            <a:srgbClr val="FFC000"/>
          </a:solidFill>
          <a:ln w="9525">
            <a:noFill/>
            <a:miter lim="800000"/>
            <a:headEnd/>
            <a:tailEnd/>
          </a:ln>
        </p:spPr>
        <p:txBody>
          <a:bodyPr wrap="square">
            <a:spAutoFit/>
          </a:bodyPr>
          <a:lstStyle/>
          <a:p>
            <a:pPr algn="ctr"/>
            <a:r>
              <a:rPr lang="en-GB" sz="3200" b="1" dirty="0">
                <a:solidFill>
                  <a:schemeClr val="tx1">
                    <a:lumMod val="85000"/>
                    <a:lumOff val="15000"/>
                  </a:schemeClr>
                </a:solidFill>
                <a:latin typeface="Calibri" pitchFamily="34" charset="0"/>
                <a:cs typeface="Calibri" pitchFamily="34" charset="0"/>
              </a:rPr>
              <a:t>Learning From Incident - </a:t>
            </a:r>
            <a:r>
              <a:rPr lang="en-GB" sz="3200" b="1" dirty="0">
                <a:solidFill>
                  <a:srgbClr val="FF0000"/>
                </a:solidFill>
                <a:latin typeface="Calibri" pitchFamily="34" charset="0"/>
                <a:cs typeface="Calibri" pitchFamily="34" charset="0"/>
              </a:rPr>
              <a:t>First Alert</a:t>
            </a:r>
            <a:endParaRPr lang="en-GB" sz="2800" b="1" dirty="0">
              <a:solidFill>
                <a:srgbClr val="FF0000"/>
              </a:solidFill>
              <a:latin typeface="Calibri" pitchFamily="34" charset="0"/>
              <a:cs typeface="Calibri" pitchFamily="34" charset="0"/>
            </a:endParaRPr>
          </a:p>
        </p:txBody>
      </p:sp>
      <p:sp>
        <p:nvSpPr>
          <p:cNvPr id="7" name="Rectangle 17"/>
          <p:cNvSpPr>
            <a:spLocks noChangeArrowheads="1"/>
          </p:cNvSpPr>
          <p:nvPr/>
        </p:nvSpPr>
        <p:spPr bwMode="auto">
          <a:xfrm>
            <a:off x="593676" y="1894170"/>
            <a:ext cx="1917958" cy="369332"/>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rgbClr val="FF0000"/>
                </a:solidFill>
                <a:effectLst/>
                <a:uLnTx/>
                <a:uFillTx/>
                <a:ea typeface="+mn-ea"/>
                <a:cs typeface="Arial" panose="020B0604020202020204" pitchFamily="34" charset="0"/>
              </a:rPr>
              <a:t>What happened:</a:t>
            </a:r>
          </a:p>
        </p:txBody>
      </p:sp>
      <p:graphicFrame>
        <p:nvGraphicFramePr>
          <p:cNvPr id="13" name="Table 12"/>
          <p:cNvGraphicFramePr>
            <a:graphicFrameLocks noGrp="1"/>
          </p:cNvGraphicFramePr>
          <p:nvPr>
            <p:extLst>
              <p:ext uri="{D42A27DB-BD31-4B8C-83A1-F6EECF244321}">
                <p14:modId xmlns:p14="http://schemas.microsoft.com/office/powerpoint/2010/main" val="3485471787"/>
              </p:ext>
            </p:extLst>
          </p:nvPr>
        </p:nvGraphicFramePr>
        <p:xfrm>
          <a:off x="1678100" y="652650"/>
          <a:ext cx="8908621" cy="609600"/>
        </p:xfrm>
        <a:graphic>
          <a:graphicData uri="http://schemas.openxmlformats.org/drawingml/2006/table">
            <a:tbl>
              <a:tblPr firstRow="1" bandRow="1">
                <a:tableStyleId>{5C22544A-7EE6-4342-B048-85BDC9FD1C3A}</a:tableStyleId>
              </a:tblPr>
              <a:tblGrid>
                <a:gridCol w="1205143">
                  <a:extLst>
                    <a:ext uri="{9D8B030D-6E8A-4147-A177-3AD203B41FA5}">
                      <a16:colId xmlns:a16="http://schemas.microsoft.com/office/drawing/2014/main" val="4136576419"/>
                    </a:ext>
                  </a:extLst>
                </a:gridCol>
                <a:gridCol w="957237">
                  <a:extLst>
                    <a:ext uri="{9D8B030D-6E8A-4147-A177-3AD203B41FA5}">
                      <a16:colId xmlns:a16="http://schemas.microsoft.com/office/drawing/2014/main" val="425046032"/>
                    </a:ext>
                  </a:extLst>
                </a:gridCol>
                <a:gridCol w="1254034">
                  <a:extLst>
                    <a:ext uri="{9D8B030D-6E8A-4147-A177-3AD203B41FA5}">
                      <a16:colId xmlns:a16="http://schemas.microsoft.com/office/drawing/2014/main" val="4255786960"/>
                    </a:ext>
                  </a:extLst>
                </a:gridCol>
                <a:gridCol w="2220686">
                  <a:extLst>
                    <a:ext uri="{9D8B030D-6E8A-4147-A177-3AD203B41FA5}">
                      <a16:colId xmlns:a16="http://schemas.microsoft.com/office/drawing/2014/main" val="2009492886"/>
                    </a:ext>
                  </a:extLst>
                </a:gridCol>
                <a:gridCol w="954748">
                  <a:extLst>
                    <a:ext uri="{9D8B030D-6E8A-4147-A177-3AD203B41FA5}">
                      <a16:colId xmlns:a16="http://schemas.microsoft.com/office/drawing/2014/main" val="1090560065"/>
                    </a:ext>
                  </a:extLst>
                </a:gridCol>
                <a:gridCol w="2316773">
                  <a:extLst>
                    <a:ext uri="{9D8B030D-6E8A-4147-A177-3AD203B41FA5}">
                      <a16:colId xmlns:a16="http://schemas.microsoft.com/office/drawing/2014/main" val="4048325790"/>
                    </a:ext>
                  </a:extLst>
                </a:gridCol>
              </a:tblGrid>
              <a:tr h="285766">
                <a:tc>
                  <a:txBody>
                    <a:bodyPr/>
                    <a:lstStyle/>
                    <a:p>
                      <a:r>
                        <a:rPr lang="en-US" sz="1400" dirty="0">
                          <a:solidFill>
                            <a:schemeClr val="tx1"/>
                          </a:solidFill>
                          <a:latin typeface="+mn-lt"/>
                        </a:rPr>
                        <a:t>PIM #</a:t>
                      </a:r>
                    </a:p>
                  </a:txBody>
                  <a:tcP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0" kern="1200" dirty="0">
                          <a:solidFill>
                            <a:schemeClr val="tx1"/>
                          </a:solidFill>
                          <a:latin typeface="+mn-lt"/>
                          <a:ea typeface="+mn-ea"/>
                          <a:cs typeface="Calibri" pitchFamily="34" charset="0"/>
                        </a:rPr>
                        <a:t>1173445</a:t>
                      </a:r>
                    </a:p>
                  </a:txBody>
                  <a:tcPr>
                    <a:solidFill>
                      <a:schemeClr val="accent1">
                        <a:lumMod val="20000"/>
                        <a:lumOff val="80000"/>
                      </a:schemeClr>
                    </a:solid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400" b="1" kern="1200" dirty="0">
                          <a:solidFill>
                            <a:schemeClr val="tx1"/>
                          </a:solidFill>
                          <a:latin typeface="+mn-lt"/>
                          <a:ea typeface="+mn-ea"/>
                          <a:cs typeface="+mn-cs"/>
                        </a:rPr>
                        <a:t>Date &amp; Time</a:t>
                      </a:r>
                    </a:p>
                  </a:txBody>
                  <a:tcP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0" kern="1200" dirty="0">
                          <a:solidFill>
                            <a:schemeClr val="tx1"/>
                          </a:solidFill>
                          <a:latin typeface="+mn-lt"/>
                          <a:ea typeface="+mn-ea"/>
                          <a:cs typeface="Calibri" pitchFamily="34" charset="0"/>
                        </a:rPr>
                        <a:t>27.12.2024, 03:30am</a:t>
                      </a:r>
                    </a:p>
                  </a:txBody>
                  <a:tcPr>
                    <a:solidFill>
                      <a:schemeClr val="accent1">
                        <a:lumMod val="20000"/>
                        <a:lumOff val="80000"/>
                      </a:schemeClr>
                    </a:solid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400" b="1" kern="1200" noProof="0" dirty="0">
                          <a:solidFill>
                            <a:schemeClr val="tx1"/>
                          </a:solidFill>
                          <a:latin typeface="+mn-lt"/>
                          <a:ea typeface="+mn-ea"/>
                          <a:cs typeface="+mn-cs"/>
                        </a:rPr>
                        <a:t>Location</a:t>
                      </a:r>
                    </a:p>
                  </a:txBody>
                  <a:tcP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300" b="0" kern="1200" dirty="0">
                          <a:solidFill>
                            <a:schemeClr val="tx1"/>
                          </a:solidFill>
                          <a:latin typeface="+mn-lt"/>
                          <a:ea typeface="+mn-ea"/>
                          <a:cs typeface="Calibri" pitchFamily="34" charset="0"/>
                        </a:rPr>
                        <a:t>Hoist 54 Marmul</a:t>
                      </a:r>
                      <a:endParaRPr lang="en-US" sz="1300" b="0" kern="1200" dirty="0">
                        <a:solidFill>
                          <a:schemeClr val="tx1"/>
                        </a:solidFill>
                        <a:latin typeface="+mn-lt"/>
                        <a:ea typeface="+mn-ea"/>
                        <a:cs typeface="Calibri" pitchFamily="34" charset="0"/>
                      </a:endParaRPr>
                    </a:p>
                  </a:txBody>
                  <a:tcPr>
                    <a:solidFill>
                      <a:schemeClr val="accent1">
                        <a:lumMod val="20000"/>
                        <a:lumOff val="80000"/>
                      </a:schemeClr>
                    </a:solidFill>
                  </a:tcPr>
                </a:tc>
                <a:extLst>
                  <a:ext uri="{0D108BD9-81ED-4DB2-BD59-A6C34878D82A}">
                    <a16:rowId xmlns:a16="http://schemas.microsoft.com/office/drawing/2014/main" val="3806748105"/>
                  </a:ext>
                </a:extLst>
              </a:tr>
              <a:tr h="285766">
                <a:tc>
                  <a:txBody>
                    <a:bodyPr/>
                    <a:lstStyle/>
                    <a:p>
                      <a:r>
                        <a:rPr lang="en-US" sz="1400" b="1" kern="1200" dirty="0">
                          <a:solidFill>
                            <a:schemeClr val="tx1"/>
                          </a:solidFill>
                          <a:latin typeface="+mn-lt"/>
                          <a:ea typeface="+mn-ea"/>
                          <a:cs typeface="+mn-cs"/>
                        </a:rPr>
                        <a:t>Incident Type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0" kern="1200" dirty="0">
                          <a:solidFill>
                            <a:schemeClr val="tx1"/>
                          </a:solidFill>
                          <a:latin typeface="+mn-lt"/>
                          <a:ea typeface="+mn-ea"/>
                          <a:cs typeface="Calibri" pitchFamily="34" charset="0"/>
                        </a:rPr>
                        <a:t>LTI#26</a:t>
                      </a:r>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400" b="1" kern="1200" noProof="0" dirty="0">
                          <a:solidFill>
                            <a:schemeClr val="tx1"/>
                          </a:solidFill>
                          <a:latin typeface="+mn-lt"/>
                          <a:ea typeface="+mn-ea"/>
                          <a:cs typeface="+mn-cs"/>
                        </a:rPr>
                        <a:t>Category</a:t>
                      </a:r>
                    </a:p>
                  </a:txBody>
                  <a:tcPr/>
                </a:tc>
                <a:tc>
                  <a:txBody>
                    <a:bodyPr/>
                    <a:lstStyle/>
                    <a:p>
                      <a:pPr marL="0" algn="l" defTabSz="914377" rtl="0" eaLnBrk="1" latinLnBrk="0" hangingPunct="1"/>
                      <a:r>
                        <a:rPr lang="en-GB" sz="1300" b="0" kern="1200" dirty="0">
                          <a:solidFill>
                            <a:schemeClr val="dk1"/>
                          </a:solidFill>
                          <a:latin typeface="+mn-lt"/>
                          <a:ea typeface="+mn-ea"/>
                          <a:cs typeface="+mn-cs"/>
                        </a:rPr>
                        <a:t>DROPs</a:t>
                      </a:r>
                      <a:endParaRPr lang="en-US" sz="1300" b="0" kern="1200" dirty="0">
                        <a:solidFill>
                          <a:schemeClr val="dk1"/>
                        </a:solidFill>
                        <a:latin typeface="+mn-lt"/>
                        <a:ea typeface="+mn-ea"/>
                        <a:cs typeface="+mn-cs"/>
                      </a:endParaRPr>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400" b="1" kern="1200" noProof="0" dirty="0">
                          <a:solidFill>
                            <a:schemeClr val="tx1"/>
                          </a:solidFill>
                          <a:latin typeface="+mn-lt"/>
                          <a:ea typeface="+mn-ea"/>
                          <a:cs typeface="+mn-cs"/>
                        </a:rPr>
                        <a:t>Activity</a:t>
                      </a:r>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300" b="0" kern="1200" dirty="0">
                          <a:solidFill>
                            <a:schemeClr val="dk1"/>
                          </a:solidFill>
                          <a:latin typeface="+mn-lt"/>
                          <a:ea typeface="+mn-ea"/>
                          <a:cs typeface="+mn-cs"/>
                        </a:rPr>
                        <a:t>Rig down Rig Floor</a:t>
                      </a:r>
                    </a:p>
                  </a:txBody>
                  <a:tcPr/>
                </a:tc>
                <a:extLst>
                  <a:ext uri="{0D108BD9-81ED-4DB2-BD59-A6C34878D82A}">
                    <a16:rowId xmlns:a16="http://schemas.microsoft.com/office/drawing/2014/main" val="2836305567"/>
                  </a:ext>
                </a:extLst>
              </a:tr>
            </a:tbl>
          </a:graphicData>
        </a:graphic>
      </p:graphicFrame>
      <p:sp>
        <p:nvSpPr>
          <p:cNvPr id="18" name="Rectangle 17"/>
          <p:cNvSpPr>
            <a:spLocks noChangeArrowheads="1"/>
          </p:cNvSpPr>
          <p:nvPr/>
        </p:nvSpPr>
        <p:spPr bwMode="auto">
          <a:xfrm>
            <a:off x="1678099" y="1275791"/>
            <a:ext cx="8908622" cy="338554"/>
          </a:xfrm>
          <a:prstGeom prst="rect">
            <a:avLst/>
          </a:prstGeom>
          <a:solidFill>
            <a:srgbClr val="FFCC00"/>
          </a:solid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D38B3"/>
                </a:solidFill>
                <a:effectLst/>
                <a:uLnTx/>
                <a:uFillTx/>
                <a:latin typeface="Arial" panose="020B0604020202020204" pitchFamily="34" charset="0"/>
                <a:ea typeface="+mn-ea"/>
                <a:cs typeface="Arial" panose="020B0604020202020204" pitchFamily="34" charset="0"/>
              </a:rPr>
              <a:t>Target</a:t>
            </a:r>
            <a:r>
              <a:rPr kumimoji="0" lang="en-US" sz="1600" b="1" i="0" u="none" strike="noStrike" kern="1200" cap="none" spc="0" normalizeH="0" baseline="0" noProof="0" dirty="0">
                <a:ln>
                  <a:noFill/>
                </a:ln>
                <a:solidFill>
                  <a:srgbClr val="0D38B3"/>
                </a:solidFill>
                <a:effectLst/>
                <a:uLnTx/>
                <a:uFillTx/>
                <a:latin typeface="Calibri Light" panose="020F0302020204030204"/>
                <a:ea typeface="+mn-ea"/>
                <a:cs typeface="Calibri" pitchFamily="34" charset="0"/>
              </a:rPr>
              <a:t> </a:t>
            </a:r>
            <a:r>
              <a:rPr kumimoji="0" lang="en-US" sz="1600" b="1" i="0" u="none" strike="noStrike" kern="1200" cap="none" spc="0" normalizeH="0" baseline="0" noProof="0" dirty="0">
                <a:ln>
                  <a:noFill/>
                </a:ln>
                <a:solidFill>
                  <a:srgbClr val="0D38B3"/>
                </a:solidFill>
                <a:effectLst/>
                <a:uLnTx/>
                <a:uFillTx/>
                <a:latin typeface="Arial" panose="020B0604020202020204" pitchFamily="34" charset="0"/>
                <a:ea typeface="+mn-ea"/>
                <a:cs typeface="Arial" panose="020B0604020202020204" pitchFamily="34" charset="0"/>
              </a:rPr>
              <a:t>Audience: Rig Manager, Night </a:t>
            </a:r>
            <a:r>
              <a:rPr kumimoji="0" lang="en-US" sz="1600" b="1" i="0" u="none" strike="noStrike" kern="1200" cap="none" spc="0" normalizeH="0" baseline="0" noProof="0" dirty="0" err="1">
                <a:ln>
                  <a:noFill/>
                </a:ln>
                <a:solidFill>
                  <a:srgbClr val="0D38B3"/>
                </a:solidFill>
                <a:effectLst/>
                <a:uLnTx/>
                <a:uFillTx/>
                <a:latin typeface="Arial" panose="020B0604020202020204" pitchFamily="34" charset="0"/>
                <a:ea typeface="+mn-ea"/>
                <a:cs typeface="Arial" panose="020B0604020202020204" pitchFamily="34" charset="0"/>
              </a:rPr>
              <a:t>Toolpusher</a:t>
            </a:r>
            <a:r>
              <a:rPr kumimoji="0" lang="en-US" sz="1600" b="1" i="0" u="none" strike="noStrike" kern="1200" cap="none" spc="0" normalizeH="0" baseline="0" noProof="0" dirty="0">
                <a:ln>
                  <a:noFill/>
                </a:ln>
                <a:solidFill>
                  <a:srgbClr val="0D38B3"/>
                </a:solidFill>
                <a:effectLst/>
                <a:uLnTx/>
                <a:uFillTx/>
                <a:latin typeface="Arial" panose="020B0604020202020204" pitchFamily="34" charset="0"/>
                <a:ea typeface="+mn-ea"/>
                <a:cs typeface="Arial" panose="020B0604020202020204" pitchFamily="34" charset="0"/>
              </a:rPr>
              <a:t>, Driller, AD, </a:t>
            </a:r>
            <a:r>
              <a:rPr kumimoji="0" lang="en-US" sz="1600" b="1" i="0" u="none" strike="noStrike" kern="1200" cap="none" spc="0" normalizeH="0" baseline="0" noProof="0" dirty="0" err="1">
                <a:ln>
                  <a:noFill/>
                </a:ln>
                <a:solidFill>
                  <a:srgbClr val="0D38B3"/>
                </a:solidFill>
                <a:effectLst/>
                <a:uLnTx/>
                <a:uFillTx/>
                <a:latin typeface="Arial" panose="020B0604020202020204" pitchFamily="34" charset="0"/>
                <a:ea typeface="+mn-ea"/>
                <a:cs typeface="Arial" panose="020B0604020202020204" pitchFamily="34" charset="0"/>
              </a:rPr>
              <a:t>Derrickman</a:t>
            </a:r>
            <a:r>
              <a:rPr kumimoji="0" lang="en-US" sz="1600" b="1" i="0" u="none" strike="noStrike" kern="1200" cap="none" spc="0" normalizeH="0" baseline="0" noProof="0" dirty="0">
                <a:ln>
                  <a:noFill/>
                </a:ln>
                <a:solidFill>
                  <a:srgbClr val="0D38B3"/>
                </a:solidFill>
                <a:effectLst/>
                <a:uLnTx/>
                <a:uFillTx/>
                <a:latin typeface="Arial" panose="020B0604020202020204" pitchFamily="34" charset="0"/>
                <a:ea typeface="+mn-ea"/>
                <a:cs typeface="Arial" panose="020B0604020202020204" pitchFamily="34" charset="0"/>
              </a:rPr>
              <a:t>, </a:t>
            </a:r>
            <a:r>
              <a:rPr kumimoji="0" lang="en-US" sz="1600" b="1" i="0" u="none" strike="noStrike" kern="1200" cap="none" spc="0" normalizeH="0" baseline="0" noProof="0" dirty="0" err="1">
                <a:ln>
                  <a:noFill/>
                </a:ln>
                <a:solidFill>
                  <a:srgbClr val="0D38B3"/>
                </a:solidFill>
                <a:effectLst/>
                <a:uLnTx/>
                <a:uFillTx/>
                <a:latin typeface="Arial" panose="020B0604020202020204" pitchFamily="34" charset="0"/>
                <a:ea typeface="+mn-ea"/>
                <a:cs typeface="Arial" panose="020B0604020202020204" pitchFamily="34" charset="0"/>
              </a:rPr>
              <a:t>Floorman</a:t>
            </a:r>
            <a:r>
              <a:rPr kumimoji="0" lang="en-US" sz="1600" b="1" i="0" u="none" strike="noStrike" kern="1200" cap="none" spc="0" normalizeH="0" baseline="0" noProof="0" dirty="0">
                <a:ln>
                  <a:noFill/>
                </a:ln>
                <a:solidFill>
                  <a:srgbClr val="0D38B3"/>
                </a:solidFill>
                <a:effectLst/>
                <a:uLnTx/>
                <a:uFillTx/>
                <a:latin typeface="Arial" panose="020B0604020202020204" pitchFamily="34" charset="0"/>
                <a:ea typeface="+mn-ea"/>
                <a:cs typeface="Arial" panose="020B0604020202020204" pitchFamily="34" charset="0"/>
              </a:rPr>
              <a:t>  </a:t>
            </a:r>
            <a:endParaRPr kumimoji="0" lang="en-US" sz="140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 name="TextBox 21">
            <a:extLst>
              <a:ext uri="{FF2B5EF4-FFF2-40B4-BE49-F238E27FC236}">
                <a16:creationId xmlns:a16="http://schemas.microsoft.com/office/drawing/2014/main" id="{D947B715-5C32-4379-84C8-46A5B939CA2A}"/>
              </a:ext>
            </a:extLst>
          </p:cNvPr>
          <p:cNvSpPr txBox="1"/>
          <p:nvPr/>
        </p:nvSpPr>
        <p:spPr>
          <a:xfrm>
            <a:off x="2098805" y="6488957"/>
            <a:ext cx="5365680"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b="1" dirty="0">
                <a:solidFill>
                  <a:schemeClr val="tx1"/>
                </a:solidFill>
                <a:latin typeface="Calibri Light" panose="020F0302020204030204"/>
              </a:rPr>
              <a:t>In case of an emergency please call PDO Emergency Number (Toll Free): </a:t>
            </a:r>
            <a:r>
              <a:rPr lang="en-US" altLang="en-US" sz="1400" b="1" dirty="0">
                <a:solidFill>
                  <a:srgbClr val="FF0000"/>
                </a:solidFill>
                <a:latin typeface="Times New Roman" panose="02020603050405020304" pitchFamily="18" charset="0"/>
                <a:cs typeface="Times New Roman" panose="02020603050405020304" pitchFamily="18" charset="0"/>
              </a:rPr>
              <a:t>2467-5555</a:t>
            </a:r>
            <a:endParaRPr lang="en-US" sz="1400" b="1" dirty="0">
              <a:solidFill>
                <a:srgbClr val="58595B"/>
              </a:solidFill>
              <a:latin typeface="Calibri Light" panose="020F0302020204030204"/>
            </a:endParaRPr>
          </a:p>
        </p:txBody>
      </p:sp>
      <p:sp>
        <p:nvSpPr>
          <p:cNvPr id="32" name="TextBox 31">
            <a:extLst>
              <a:ext uri="{FF2B5EF4-FFF2-40B4-BE49-F238E27FC236}">
                <a16:creationId xmlns:a16="http://schemas.microsoft.com/office/drawing/2014/main" id="{C0A5CFB7-AB08-402F-A488-07B19E9AD9F7}"/>
              </a:ext>
            </a:extLst>
          </p:cNvPr>
          <p:cNvSpPr txBox="1"/>
          <p:nvPr/>
        </p:nvSpPr>
        <p:spPr>
          <a:xfrm rot="16200000">
            <a:off x="-145372" y="763334"/>
            <a:ext cx="1333077" cy="253916"/>
          </a:xfrm>
          <a:prstGeom prst="rect">
            <a:avLst/>
          </a:prstGeom>
          <a:noFill/>
        </p:spPr>
        <p:txBody>
          <a:bodyPr wrap="square" lIns="68580" tIns="34290" rIns="68580" bIns="34290" rtlCol="0">
            <a:noAutofit/>
          </a:bodyPr>
          <a:lstStyle/>
          <a:p>
            <a:pPr algn="ctr"/>
            <a:r>
              <a:rPr lang="en-US" sz="1500" dirty="0">
                <a:solidFill>
                  <a:schemeClr val="bg1"/>
                </a:solidFill>
              </a:rPr>
              <a:t>Prevent</a:t>
            </a:r>
          </a:p>
        </p:txBody>
      </p:sp>
      <p:sp>
        <p:nvSpPr>
          <p:cNvPr id="36" name="Rectangle 17">
            <a:extLst>
              <a:ext uri="{FF2B5EF4-FFF2-40B4-BE49-F238E27FC236}">
                <a16:creationId xmlns:a16="http://schemas.microsoft.com/office/drawing/2014/main" id="{6EF339D8-4E46-422C-8BFC-03E46E35F858}"/>
              </a:ext>
            </a:extLst>
          </p:cNvPr>
          <p:cNvSpPr>
            <a:spLocks noChangeArrowheads="1"/>
          </p:cNvSpPr>
          <p:nvPr/>
        </p:nvSpPr>
        <p:spPr bwMode="auto">
          <a:xfrm>
            <a:off x="709594" y="3120386"/>
            <a:ext cx="1917958" cy="369332"/>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rgbClr val="FF0000"/>
                </a:solidFill>
                <a:effectLst/>
                <a:uLnTx/>
                <a:uFillTx/>
                <a:ea typeface="+mn-ea"/>
                <a:cs typeface="Arial" panose="020B0604020202020204" pitchFamily="34" charset="0"/>
              </a:rPr>
              <a:t>Initial Findings:</a:t>
            </a:r>
          </a:p>
        </p:txBody>
      </p:sp>
      <p:sp>
        <p:nvSpPr>
          <p:cNvPr id="2" name="TextBox 1">
            <a:extLst>
              <a:ext uri="{FF2B5EF4-FFF2-40B4-BE49-F238E27FC236}">
                <a16:creationId xmlns:a16="http://schemas.microsoft.com/office/drawing/2014/main" id="{D6D21A8C-30CC-4548-8EF8-499FFD5D7726}"/>
              </a:ext>
            </a:extLst>
          </p:cNvPr>
          <p:cNvSpPr txBox="1"/>
          <p:nvPr/>
        </p:nvSpPr>
        <p:spPr>
          <a:xfrm>
            <a:off x="831557" y="6150403"/>
            <a:ext cx="7685923" cy="338554"/>
          </a:xfrm>
          <a:prstGeom prst="rect">
            <a:avLst/>
          </a:prstGeom>
          <a:solidFill>
            <a:schemeClr val="accent5"/>
          </a:solidFill>
        </p:spPr>
        <p:txBody>
          <a:bodyPr wrap="square" rtlCol="0">
            <a:spAutoFit/>
          </a:bodyPr>
          <a:lstStyle/>
          <a:p>
            <a:pPr marR="29360" algn="ctr"/>
            <a:r>
              <a:rPr lang="en-US" sz="1600" b="1" dirty="0">
                <a:solidFill>
                  <a:srgbClr val="FFFF00"/>
                </a:solidFill>
                <a:latin typeface="Tahoma" pitchFamily="34" charset="0"/>
                <a:ea typeface="MS PGothic" pitchFamily="34" charset="-128"/>
              </a:rPr>
              <a:t>Always stay away from line of fire during R/D rig Floor  </a:t>
            </a:r>
          </a:p>
        </p:txBody>
      </p:sp>
      <p:pic>
        <p:nvPicPr>
          <p:cNvPr id="5" name="Picture 4" descr="Logo&#10;&#10;Description automatically generated">
            <a:extLst>
              <a:ext uri="{FF2B5EF4-FFF2-40B4-BE49-F238E27FC236}">
                <a16:creationId xmlns:a16="http://schemas.microsoft.com/office/drawing/2014/main" id="{9B097645-209D-4B2F-B121-5A6FFC203DA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89168" y="415319"/>
            <a:ext cx="1388930" cy="1084262"/>
          </a:xfrm>
          <a:prstGeom prst="rect">
            <a:avLst/>
          </a:prstGeom>
        </p:spPr>
      </p:pic>
      <p:sp>
        <p:nvSpPr>
          <p:cNvPr id="14" name="TextBox 13">
            <a:extLst>
              <a:ext uri="{FF2B5EF4-FFF2-40B4-BE49-F238E27FC236}">
                <a16:creationId xmlns:a16="http://schemas.microsoft.com/office/drawing/2014/main" id="{4FB0979E-4BE4-B968-DB5D-14DFE1BF7DD5}"/>
              </a:ext>
            </a:extLst>
          </p:cNvPr>
          <p:cNvSpPr txBox="1"/>
          <p:nvPr/>
        </p:nvSpPr>
        <p:spPr>
          <a:xfrm>
            <a:off x="622331" y="3519705"/>
            <a:ext cx="8449996" cy="830997"/>
          </a:xfrm>
          <a:prstGeom prst="rect">
            <a:avLst/>
          </a:prstGeom>
          <a:noFill/>
        </p:spPr>
        <p:txBody>
          <a:bodyPr wrap="square">
            <a:spAutoFit/>
          </a:bodyPr>
          <a:lstStyle>
            <a:defPPr>
              <a:defRPr lang="en-US"/>
            </a:defPPr>
            <a:lvl1pPr marL="171450" marR="5210" indent="-171450" algn="just">
              <a:buFont typeface="Arial" panose="020B0604020202020204" pitchFamily="34" charset="0"/>
              <a:buChar char="•"/>
              <a:defRPr sz="1200"/>
            </a:lvl1pPr>
          </a:lstStyle>
          <a:p>
            <a:pPr>
              <a:defRPr/>
            </a:pPr>
            <a:r>
              <a:rPr lang="en-GB" dirty="0"/>
              <a:t>The floorman was standing at A frame of the mast (in the </a:t>
            </a:r>
            <a:r>
              <a:rPr lang="en-GB" dirty="0" err="1"/>
              <a:t>LoF</a:t>
            </a:r>
            <a:r>
              <a:rPr lang="en-GB" dirty="0"/>
              <a:t>) during rig down work, instead of standing at the driller panel.</a:t>
            </a:r>
          </a:p>
          <a:p>
            <a:pPr>
              <a:defRPr/>
            </a:pPr>
            <a:r>
              <a:rPr lang="en-GB" dirty="0"/>
              <a:t>Rig floor dropped item (frame) was not secured with safety pin.</a:t>
            </a:r>
          </a:p>
          <a:p>
            <a:pPr>
              <a:defRPr/>
            </a:pPr>
            <a:r>
              <a:rPr lang="en-GB" dirty="0"/>
              <a:t>The safety pin (of the frame) was not part of ‘Drops inspection checklist’.</a:t>
            </a:r>
          </a:p>
          <a:p>
            <a:pPr>
              <a:defRPr/>
            </a:pPr>
            <a:r>
              <a:rPr lang="en-GB" dirty="0"/>
              <a:t>AD was not supervised by NTP during the R/D work floor.</a:t>
            </a:r>
          </a:p>
        </p:txBody>
      </p:sp>
      <p:sp>
        <p:nvSpPr>
          <p:cNvPr id="19" name="TextBox 18">
            <a:extLst>
              <a:ext uri="{FF2B5EF4-FFF2-40B4-BE49-F238E27FC236}">
                <a16:creationId xmlns:a16="http://schemas.microsoft.com/office/drawing/2014/main" id="{DC694FA2-FD8D-08C8-4637-D9737BFCF521}"/>
              </a:ext>
            </a:extLst>
          </p:cNvPr>
          <p:cNvSpPr txBox="1"/>
          <p:nvPr/>
        </p:nvSpPr>
        <p:spPr>
          <a:xfrm>
            <a:off x="675195" y="4935444"/>
            <a:ext cx="7785387" cy="830997"/>
          </a:xfrm>
          <a:prstGeom prst="rect">
            <a:avLst/>
          </a:prstGeom>
          <a:noFill/>
        </p:spPr>
        <p:txBody>
          <a:bodyPr wrap="square">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noProof="0" dirty="0">
                <a:solidFill>
                  <a:schemeClr val="dk1"/>
                </a:solidFill>
                <a:latin typeface="+mn-lt"/>
                <a:ea typeface="+mn-ea"/>
                <a:cs typeface="+mn-cs"/>
              </a:rPr>
              <a:t>How do </a:t>
            </a:r>
            <a:r>
              <a:rPr lang="en-US" sz="1200" dirty="0">
                <a:solidFill>
                  <a:schemeClr val="dk1"/>
                </a:solidFill>
              </a:rPr>
              <a:t>you ensure that you are standing away from line of fire (</a:t>
            </a:r>
            <a:r>
              <a:rPr lang="en-US" sz="1200" dirty="0" err="1">
                <a:solidFill>
                  <a:schemeClr val="dk1"/>
                </a:solidFill>
              </a:rPr>
              <a:t>LoF</a:t>
            </a:r>
            <a:r>
              <a:rPr lang="en-US" sz="1200" dirty="0">
                <a:solidFill>
                  <a:schemeClr val="dk1"/>
                </a:solidFill>
              </a:rPr>
              <a:t>) when</a:t>
            </a:r>
            <a:r>
              <a:rPr lang="en-US" sz="1200" kern="1200" noProof="0" dirty="0">
                <a:solidFill>
                  <a:schemeClr val="dk1"/>
                </a:solidFill>
                <a:latin typeface="+mn-lt"/>
                <a:ea typeface="+mn-ea"/>
                <a:cs typeface="+mn-cs"/>
              </a:rPr>
              <a:t> removing safety pin during R/D work Floor</a:t>
            </a:r>
            <a:r>
              <a:rPr lang="en-US" sz="1200" dirty="0">
                <a:solidFill>
                  <a:schemeClr val="dk1"/>
                </a:solidFill>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dk1"/>
                </a:solidFill>
              </a:rPr>
              <a:t>How do you ensure that potential drop hazards are identified, and secondary retention are installed?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noProof="0" dirty="0">
                <a:solidFill>
                  <a:schemeClr val="dk1"/>
                </a:solidFill>
                <a:latin typeface="+mn-lt"/>
                <a:ea typeface="+mn-ea"/>
                <a:cs typeface="+mn-cs"/>
              </a:rPr>
              <a:t>How do you ensure employees are aware about Hazard and risk of potential dropped objects and </a:t>
            </a:r>
            <a:r>
              <a:rPr lang="en-US" sz="1200" kern="1200" noProof="0" dirty="0" err="1">
                <a:solidFill>
                  <a:schemeClr val="dk1"/>
                </a:solidFill>
                <a:latin typeface="+mn-lt"/>
                <a:ea typeface="+mn-ea"/>
                <a:cs typeface="+mn-cs"/>
              </a:rPr>
              <a:t>LoF</a:t>
            </a:r>
            <a:r>
              <a:rPr lang="en-US" sz="1200" kern="1200" noProof="0" dirty="0">
                <a:solidFill>
                  <a:schemeClr val="dk1"/>
                </a:solidFill>
                <a:latin typeface="+mn-lt"/>
                <a:ea typeface="+mn-ea"/>
                <a:cs typeface="+mn-cs"/>
              </a:rPr>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dk1"/>
                </a:solidFill>
              </a:rPr>
              <a:t>How do you ensure effective supervision is available during the task?</a:t>
            </a:r>
            <a:endParaRPr lang="en-US" sz="1200" kern="1200" noProof="0" dirty="0">
              <a:solidFill>
                <a:schemeClr val="dk1"/>
              </a:solidFill>
              <a:latin typeface="+mn-lt"/>
              <a:ea typeface="+mn-ea"/>
              <a:cs typeface="+mn-cs"/>
            </a:endParaRPr>
          </a:p>
        </p:txBody>
      </p:sp>
      <p:sp>
        <p:nvSpPr>
          <p:cNvPr id="12" name="Rectangle 17">
            <a:extLst>
              <a:ext uri="{FF2B5EF4-FFF2-40B4-BE49-F238E27FC236}">
                <a16:creationId xmlns:a16="http://schemas.microsoft.com/office/drawing/2014/main" id="{5642A6FF-645F-80EC-3C98-065225795553}"/>
              </a:ext>
            </a:extLst>
          </p:cNvPr>
          <p:cNvSpPr>
            <a:spLocks noChangeArrowheads="1"/>
          </p:cNvSpPr>
          <p:nvPr/>
        </p:nvSpPr>
        <p:spPr bwMode="auto">
          <a:xfrm>
            <a:off x="675195" y="4582291"/>
            <a:ext cx="3056225" cy="369332"/>
          </a:xfrm>
          <a:prstGeom prst="rect">
            <a:avLst/>
          </a:prstGeom>
          <a:noFill/>
          <a:ln w="9525">
            <a:noFill/>
            <a:miter lim="800000"/>
            <a:headEnd/>
            <a:tailEnd/>
          </a:ln>
        </p:spPr>
        <p:txBody>
          <a:bodyPr wrap="square">
            <a:spAutoFit/>
          </a:bodyPr>
          <a:lstStyle/>
          <a:p>
            <a:pPr>
              <a:defRPr/>
            </a:pPr>
            <a:r>
              <a:rPr lang="en-US" b="1" dirty="0">
                <a:solidFill>
                  <a:schemeClr val="accent1"/>
                </a:solidFill>
                <a:cs typeface="Arial" panose="020B0604020202020204" pitchFamily="34" charset="0"/>
              </a:rPr>
              <a:t>Engagement Questions: </a:t>
            </a:r>
          </a:p>
        </p:txBody>
      </p:sp>
      <p:sp>
        <p:nvSpPr>
          <p:cNvPr id="3" name="TextBox 2">
            <a:extLst>
              <a:ext uri="{FF2B5EF4-FFF2-40B4-BE49-F238E27FC236}">
                <a16:creationId xmlns:a16="http://schemas.microsoft.com/office/drawing/2014/main" id="{440007BB-F4B5-8688-47EA-F00F13EE81A5}"/>
              </a:ext>
            </a:extLst>
          </p:cNvPr>
          <p:cNvSpPr txBox="1"/>
          <p:nvPr/>
        </p:nvSpPr>
        <p:spPr>
          <a:xfrm>
            <a:off x="648125" y="2220161"/>
            <a:ext cx="7999155" cy="646331"/>
          </a:xfrm>
          <a:prstGeom prst="rect">
            <a:avLst/>
          </a:prstGeom>
          <a:noFill/>
        </p:spPr>
        <p:txBody>
          <a:bodyPr wrap="square" rtlCol="0">
            <a:spAutoFit/>
          </a:bodyPr>
          <a:lstStyle/>
          <a:p>
            <a:pPr algn="just"/>
            <a:r>
              <a:rPr lang="en-US" sz="1200" dirty="0"/>
              <a:t>At approximately 03:24 hours, during R/D at the rig floor, the crew raised the rig floor to a vertical position, one of a small section of the rig floor dropped from its original position and struck the floor man's left foot, who was standing on the mast frame to remove the safety pin. This resulted to fracture of the left foot.</a:t>
            </a:r>
          </a:p>
        </p:txBody>
      </p:sp>
      <p:grpSp>
        <p:nvGrpSpPr>
          <p:cNvPr id="21" name="Group 131">
            <a:extLst>
              <a:ext uri="{FF2B5EF4-FFF2-40B4-BE49-F238E27FC236}">
                <a16:creationId xmlns:a16="http://schemas.microsoft.com/office/drawing/2014/main" id="{BD905AFC-C97B-019D-1180-FC06815D41CB}"/>
              </a:ext>
            </a:extLst>
          </p:cNvPr>
          <p:cNvGrpSpPr>
            <a:grpSpLocks/>
          </p:cNvGrpSpPr>
          <p:nvPr/>
        </p:nvGrpSpPr>
        <p:grpSpPr bwMode="auto">
          <a:xfrm>
            <a:off x="10438772" y="2902554"/>
            <a:ext cx="419667" cy="477046"/>
            <a:chOff x="3370" y="520"/>
            <a:chExt cx="2421" cy="1879"/>
          </a:xfrm>
        </p:grpSpPr>
        <p:sp>
          <p:nvSpPr>
            <p:cNvPr id="24" name="Line 129">
              <a:extLst>
                <a:ext uri="{FF2B5EF4-FFF2-40B4-BE49-F238E27FC236}">
                  <a16:creationId xmlns:a16="http://schemas.microsoft.com/office/drawing/2014/main" id="{5881B850-4B90-1A83-C213-D812CB0B07E7}"/>
                </a:ext>
              </a:extLst>
            </p:cNvPr>
            <p:cNvSpPr>
              <a:spLocks noChangeShapeType="1"/>
            </p:cNvSpPr>
            <p:nvPr/>
          </p:nvSpPr>
          <p:spPr bwMode="auto">
            <a:xfrm>
              <a:off x="3504" y="568"/>
              <a:ext cx="2287" cy="1831"/>
            </a:xfrm>
            <a:prstGeom prst="line">
              <a:avLst/>
            </a:prstGeom>
            <a:noFill/>
            <a:ln w="133350">
              <a:solidFill>
                <a:srgbClr val="FF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5" name="Line 130">
              <a:extLst>
                <a:ext uri="{FF2B5EF4-FFF2-40B4-BE49-F238E27FC236}">
                  <a16:creationId xmlns:a16="http://schemas.microsoft.com/office/drawing/2014/main" id="{83391804-EFC9-E036-0AA1-A7875CC1F4C2}"/>
                </a:ext>
              </a:extLst>
            </p:cNvPr>
            <p:cNvSpPr>
              <a:spLocks noChangeShapeType="1"/>
            </p:cNvSpPr>
            <p:nvPr/>
          </p:nvSpPr>
          <p:spPr bwMode="auto">
            <a:xfrm flipV="1">
              <a:off x="3370" y="520"/>
              <a:ext cx="2144" cy="1807"/>
            </a:xfrm>
            <a:prstGeom prst="line">
              <a:avLst/>
            </a:prstGeom>
            <a:noFill/>
            <a:ln w="133350">
              <a:solidFill>
                <a:srgbClr val="FF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grpSp>
      <p:sp>
        <p:nvSpPr>
          <p:cNvPr id="64" name="Freeform 132">
            <a:extLst>
              <a:ext uri="{FF2B5EF4-FFF2-40B4-BE49-F238E27FC236}">
                <a16:creationId xmlns:a16="http://schemas.microsoft.com/office/drawing/2014/main" id="{54EEFF28-5A0A-E4EB-56C3-5B689A4DBEA9}"/>
              </a:ext>
            </a:extLst>
          </p:cNvPr>
          <p:cNvSpPr/>
          <p:nvPr/>
        </p:nvSpPr>
        <p:spPr bwMode="auto">
          <a:xfrm>
            <a:off x="11271902" y="4978140"/>
            <a:ext cx="575282" cy="464859"/>
          </a:xfrm>
          <a:custGeom>
            <a:avLst/>
            <a:gdLst>
              <a:gd name="T0" fmla="*/ 0 w 1336"/>
              <a:gd name="T1" fmla="*/ 2147483647 h 888"/>
              <a:gd name="T2" fmla="*/ 2147483647 w 1336"/>
              <a:gd name="T3" fmla="*/ 2147483647 h 888"/>
              <a:gd name="T4" fmla="*/ 2147483647 w 1336"/>
              <a:gd name="T5" fmla="*/ 0 h 888"/>
              <a:gd name="T6" fmla="*/ 0 60000 65536"/>
              <a:gd name="T7" fmla="*/ 0 60000 65536"/>
              <a:gd name="T8" fmla="*/ 0 60000 65536"/>
              <a:gd name="T9" fmla="*/ 0 w 1336"/>
              <a:gd name="T10" fmla="*/ 0 h 888"/>
              <a:gd name="T11" fmla="*/ 1336 w 1336"/>
              <a:gd name="T12" fmla="*/ 888 h 888"/>
            </a:gdLst>
            <a:ahLst/>
            <a:cxnLst>
              <a:cxn ang="T6">
                <a:pos x="T0" y="T1"/>
              </a:cxn>
              <a:cxn ang="T7">
                <a:pos x="T2" y="T3"/>
              </a:cxn>
              <a:cxn ang="T8">
                <a:pos x="T4" y="T5"/>
              </a:cxn>
            </a:cxnLst>
            <a:rect l="T9" t="T10" r="T11" b="T12"/>
            <a:pathLst>
              <a:path w="1336" h="888">
                <a:moveTo>
                  <a:pt x="0" y="600"/>
                </a:moveTo>
                <a:lnTo>
                  <a:pt x="312" y="888"/>
                </a:lnTo>
                <a:lnTo>
                  <a:pt x="1336" y="0"/>
                </a:lnTo>
              </a:path>
            </a:pathLst>
          </a:custGeom>
          <a:noFill/>
          <a:ln w="133350">
            <a:solidFill>
              <a:srgbClr val="00FF00"/>
            </a:solidFill>
            <a:round/>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
        <p:nvSpPr>
          <p:cNvPr id="11" name="TextBox 10"/>
          <p:cNvSpPr txBox="1"/>
          <p:nvPr/>
        </p:nvSpPr>
        <p:spPr>
          <a:xfrm>
            <a:off x="9058589" y="3401714"/>
            <a:ext cx="2774857" cy="253916"/>
          </a:xfrm>
          <a:prstGeom prst="rect">
            <a:avLst/>
          </a:prstGeom>
          <a:noFill/>
        </p:spPr>
        <p:txBody>
          <a:bodyPr wrap="square" rtlCol="0">
            <a:spAutoFit/>
          </a:bodyPr>
          <a:lstStyle/>
          <a:p>
            <a:r>
              <a:rPr lang="en-US" sz="1050" dirty="0"/>
              <a:t>Dropped frame was not secured with safety pin</a:t>
            </a:r>
          </a:p>
        </p:txBody>
      </p:sp>
      <p:sp>
        <p:nvSpPr>
          <p:cNvPr id="26" name="TextBox 25"/>
          <p:cNvSpPr txBox="1"/>
          <p:nvPr/>
        </p:nvSpPr>
        <p:spPr>
          <a:xfrm>
            <a:off x="9072327" y="5597523"/>
            <a:ext cx="2774857" cy="276999"/>
          </a:xfrm>
          <a:prstGeom prst="rect">
            <a:avLst/>
          </a:prstGeom>
          <a:noFill/>
        </p:spPr>
        <p:txBody>
          <a:bodyPr wrap="square" rtlCol="0">
            <a:spAutoFit/>
          </a:bodyPr>
          <a:lstStyle/>
          <a:p>
            <a:r>
              <a:rPr lang="en-US" sz="1200" dirty="0"/>
              <a:t>Right position while removing pin</a:t>
            </a:r>
          </a:p>
        </p:txBody>
      </p:sp>
      <p:pic>
        <p:nvPicPr>
          <p:cNvPr id="27" name="Picture 26" descr="A cartoon character with a hard hat and safety vest&#10;&#10;Description automatically generated">
            <a:extLst>
              <a:ext uri="{FF2B5EF4-FFF2-40B4-BE49-F238E27FC236}">
                <a16:creationId xmlns:a16="http://schemas.microsoft.com/office/drawing/2014/main" id="{A319351D-BDB0-1D95-B835-5B1FAC222DC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810423" y="141830"/>
            <a:ext cx="1415001" cy="1415001"/>
          </a:xfrm>
          <a:prstGeom prst="rect">
            <a:avLst/>
          </a:prstGeom>
        </p:spPr>
      </p:pic>
    </p:spTree>
    <p:extLst>
      <p:ext uri="{BB962C8B-B14F-4D97-AF65-F5344CB8AC3E}">
        <p14:creationId xmlns:p14="http://schemas.microsoft.com/office/powerpoint/2010/main" val="2964227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1+#ppt_w/2"/>
                                          </p:val>
                                        </p:tav>
                                        <p:tav tm="100000">
                                          <p:val>
                                            <p:strVal val="#ppt_x"/>
                                          </p:val>
                                        </p:tav>
                                      </p:tavLst>
                                    </p:anim>
                                    <p:anim calcmode="lin" valueType="num">
                                      <p:cBhvr additive="base">
                                        <p:cTn id="8" dur="500" fill="hold"/>
                                        <p:tgtEl>
                                          <p:spTgt spid="3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anguage xmlns="4880e4f8-4b7d-4bdd-91e3-e10d47036eca">English</Language>
    <DocId xmlns="4880e4f8-4b7d-4bdd-91e3-e10d47036eca">92900</DocId>
    <ImageCreateDate xmlns="4880E4F8-4B7D-4BDD-91E3-E10D47036ECA" xsi:nil="true"/>
    <wic_System_Copyright xmlns="http://schemas.microsoft.com/sharepoint/v3/fields"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5568808217e8896a20d35b78a187a54b">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95b9b289a8e8f4d106e4c69b136198e4"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xsd:enumeration value="Arabic"/>
          <xsd:enumeration value="Hindi"/>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2F8EBC0-8F94-47F8-BCC7-453F16FE13FB}">
  <ds:schemaRefs>
    <ds:schemaRef ds:uri="http://schemas.microsoft.com/office/2006/metadata/properties"/>
    <ds:schemaRef ds:uri="http://schemas.microsoft.com/office/infopath/2007/PartnerControls"/>
    <ds:schemaRef ds:uri="4880e4f8-4b7d-4bdd-91e3-e10d47036eca"/>
    <ds:schemaRef ds:uri="4880E4F8-4B7D-4BDD-91E3-E10D47036ECA"/>
    <ds:schemaRef ds:uri="http://schemas.microsoft.com/sharepoint/v3/fields"/>
  </ds:schemaRefs>
</ds:datastoreItem>
</file>

<file path=customXml/itemProps2.xml><?xml version="1.0" encoding="utf-8"?>
<ds:datastoreItem xmlns:ds="http://schemas.openxmlformats.org/officeDocument/2006/customXml" ds:itemID="{EF067E25-7DA8-4919-88CE-AC8DB4D05B41}">
  <ds:schemaRefs>
    <ds:schemaRef ds:uri="http://schemas.microsoft.com/sharepoint/v3/contenttype/forms"/>
  </ds:schemaRefs>
</ds:datastoreItem>
</file>

<file path=customXml/itemProps3.xml><?xml version="1.0" encoding="utf-8"?>
<ds:datastoreItem xmlns:ds="http://schemas.openxmlformats.org/officeDocument/2006/customXml" ds:itemID="{EA44B4FB-7FC2-4564-9DD3-4571E4FB9D46}"/>
</file>

<file path=docMetadata/LabelInfo.xml><?xml version="1.0" encoding="utf-8"?>
<clbl:labelList xmlns:clbl="http://schemas.microsoft.com/office/2020/mipLabelMetadata">
  <clbl:label id="{bad6f6f2-a951-4904-b531-92e1207fc7a5}" enabled="1" method="Standard" siteId="{b7be7686-6f97-4db7-9081-a23cf09a96b5}" removed="0"/>
</clbl:labelList>
</file>

<file path=docProps/app.xml><?xml version="1.0" encoding="utf-8"?>
<Properties xmlns="http://schemas.openxmlformats.org/officeDocument/2006/extended-properties" xmlns:vt="http://schemas.openxmlformats.org/officeDocument/2006/docPropsVTypes">
  <TotalTime>2851</TotalTime>
  <Words>486</Words>
  <Application>Microsoft Office PowerPoint</Application>
  <PresentationFormat>Widescreen</PresentationFormat>
  <Paragraphs>39</Paragraphs>
  <Slides>1</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vt:i4>
      </vt:variant>
    </vt:vector>
  </HeadingPairs>
  <TitlesOfParts>
    <vt:vector size="10" baseType="lpstr">
      <vt:lpstr>Arial</vt:lpstr>
      <vt:lpstr>Calibri</vt:lpstr>
      <vt:lpstr>Calibri Light</vt:lpstr>
      <vt:lpstr>Gill Sans</vt:lpstr>
      <vt:lpstr>Gill Sans Light</vt:lpstr>
      <vt:lpstr>Tahoma</vt:lpstr>
      <vt:lpstr>Times New Roman</vt:lpstr>
      <vt:lpstr>Wingdings</vt:lpstr>
      <vt:lpstr>1_Office Theme</vt:lpstr>
      <vt:lpstr>Learning From Incident - First Alert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LTI-26 - PIM#1173445_ Dropped object _ fractured foot  - 1st Alert</dc:title>
  <dc:creator>Balushi, Sumaiya MSE36</dc:creator>
  <cp:lastModifiedBy>Masroori, Ahmed MSE31</cp:lastModifiedBy>
  <cp:revision>145</cp:revision>
  <dcterms:created xsi:type="dcterms:W3CDTF">2023-01-18T05:52:34Z</dcterms:created>
  <dcterms:modified xsi:type="dcterms:W3CDTF">2024-12-30T10:30:46Z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