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 id="2" name="HSE-Omar Al Barwani" initials="HOAB" lastIdx="1" clrIdx="1">
    <p:extLst>
      <p:ext uri="{19B8F6BF-5375-455C-9EA6-DF929625EA0E}">
        <p15:presenceInfo xmlns:p15="http://schemas.microsoft.com/office/powerpoint/2012/main" userId="S::sasomchsemanager@SEEHSARYA.COM::44323f8a-72af-4fd5-b81d-09a8ea71ce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2F3D7"/>
    <a:srgbClr val="FFFC00"/>
    <a:srgbClr val="24A316"/>
    <a:srgbClr val="FFC91D"/>
    <a:srgbClr val="EAEAEA"/>
    <a:srgbClr val="16942A"/>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3737" autoAdjust="0"/>
  </p:normalViewPr>
  <p:slideViewPr>
    <p:cSldViewPr snapToGrid="0" snapToObjects="1">
      <p:cViewPr varScale="1">
        <p:scale>
          <a:sx n="91" d="100"/>
          <a:sy n="91" d="100"/>
        </p:scale>
        <p:origin x="96" y="300"/>
      </p:cViewPr>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10/08/2022</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10/08/2022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10/08/2022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10/08/2022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16361" y="1718441"/>
            <a:ext cx="8107529" cy="4673074"/>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Tahoma" pitchFamily="34" charset="0"/>
              <a:ea typeface="+mn-ea"/>
              <a:cs typeface="+mn-cs"/>
            </a:endParaRPr>
          </a:p>
          <a:p>
            <a:pPr>
              <a:spcAft>
                <a:spcPts val="200"/>
              </a:spcAft>
            </a:pPr>
            <a:r>
              <a:rPr lang="en-US" sz="1300" dirty="0">
                <a:solidFill>
                  <a:prstClr val="black"/>
                </a:solidFill>
                <a:latin typeface="Calibri" panose="020F0502020204030204" pitchFamily="34" charset="0"/>
                <a:cs typeface="Tahoma" pitchFamily="34" charset="0"/>
              </a:rPr>
              <a:t>On the 4th of November 2021 at approximately 14:30 hrs. Whilst travelling from </a:t>
            </a:r>
            <a:r>
              <a:rPr lang="en-US" sz="1300" dirty="0" err="1">
                <a:solidFill>
                  <a:prstClr val="black"/>
                </a:solidFill>
                <a:latin typeface="Calibri" panose="020F0502020204030204" pitchFamily="34" charset="0"/>
                <a:cs typeface="Tahoma" pitchFamily="34" charset="0"/>
              </a:rPr>
              <a:t>Ibri</a:t>
            </a:r>
            <a:r>
              <a:rPr lang="en-US" sz="1300" dirty="0">
                <a:solidFill>
                  <a:prstClr val="black"/>
                </a:solidFill>
                <a:latin typeface="Calibri" panose="020F0502020204030204" pitchFamily="34" charset="0"/>
                <a:cs typeface="Tahoma" pitchFamily="34" charset="0"/>
              </a:rPr>
              <a:t> to Yibal, a pickup with driver and 2 passengers has collided with the rear of a stationary Hiab on a straight section of graded road. As a result of this incident both pickup passengers passed away, while the driver of the pickup sustained only minor injuries. The Hiab driver was out of the vehicle and uninjured in this event</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chemeClr val="accent1"/>
                </a:solidFill>
                <a:effectLst/>
                <a:uLnTx/>
                <a:uFillTx/>
                <a:latin typeface="Tahoma" pitchFamily="34" charset="0"/>
                <a:ea typeface="宋体" panose="02010600030101010101" pitchFamily="2" charset="-122"/>
                <a:cs typeface="+mn-cs"/>
              </a:rPr>
              <a:t>Why it happened/Finding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zh-CN" sz="1600" b="1" i="0" u="none" strike="noStrike" kern="1200" cap="none" spc="0" normalizeH="0" baseline="0" noProof="0" dirty="0">
              <a:ln>
                <a:noFill/>
              </a:ln>
              <a:solidFill>
                <a:schemeClr val="accent1"/>
              </a:solidFill>
              <a:effectLst/>
              <a:uLnTx/>
              <a:uFillTx/>
              <a:latin typeface="Tahoma"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300" dirty="0">
                <a:solidFill>
                  <a:prstClr val="black"/>
                </a:solidFill>
                <a:latin typeface="Calibri" panose="020F0502020204030204" pitchFamily="34" charset="0"/>
                <a:cs typeface="Tahoma" pitchFamily="34" charset="0"/>
              </a:rPr>
              <a:t>Driver of the pickup was not paying attention to the road causing to collide with the stationary parked truck</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300" dirty="0">
                <a:solidFill>
                  <a:prstClr val="black"/>
                </a:solidFill>
                <a:latin typeface="Calibri" panose="020F0502020204030204" pitchFamily="34" charset="0"/>
                <a:cs typeface="Tahoma" pitchFamily="34" charset="0"/>
              </a:rPr>
              <a:t>Driver of pickup failed to stop the vehicle when he was distracted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300" dirty="0">
                <a:solidFill>
                  <a:prstClr val="black"/>
                </a:solidFill>
                <a:latin typeface="Calibri" panose="020F0502020204030204" pitchFamily="34" charset="0"/>
                <a:cs typeface="Tahoma" pitchFamily="34" charset="0"/>
              </a:rPr>
              <a:t>Driver of the Hiab truck parked 1 meter inside the road resulting in the pickup colliding with the stationary truck</a:t>
            </a:r>
            <a:endPar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300" dirty="0">
                <a:latin typeface="Calibri" panose="020F0502020204030204" pitchFamily="34" charset="0"/>
                <a:cs typeface="Tahoma" pitchFamily="34" charset="0"/>
              </a:rPr>
              <a:t>Driver of the pickup was driving a vehicle with a disconnected IVMS system</a:t>
            </a:r>
            <a:endParaRPr kumimoji="0" lang="en-US" sz="1300" b="0" i="0" u="none" strike="noStrike" kern="1200" cap="none" spc="0" normalizeH="0" baseline="0" noProof="0" dirty="0">
              <a:ln>
                <a:noFill/>
              </a:ln>
              <a:effectLst/>
              <a:uLnTx/>
              <a:uFillTx/>
              <a:latin typeface="Calibri" panose="020F0502020204030204" pitchFamily="34" charset="0"/>
              <a:ea typeface="+mn-ea"/>
              <a:cs typeface="Tahoma" pitchFamily="34" charset="0"/>
            </a:endParaRPr>
          </a:p>
          <a:p>
            <a:pPr marL="0" marR="0" lvl="0" indent="0" algn="l" defTabSz="914400" rtl="0" eaLnBrk="1" fontAlgn="auto" latinLnBrk="0" hangingPunct="1">
              <a:lnSpc>
                <a:spcPct val="100000"/>
              </a:lnSpc>
              <a:spcBef>
                <a:spcPts val="0"/>
              </a:spcBef>
              <a:spcAft>
                <a:spcPts val="0"/>
              </a:spcAft>
              <a:buClrTx/>
              <a:buSzTx/>
              <a:tabLst/>
              <a:defRPr/>
            </a:pPr>
            <a:endParaRPr lang="en-US" sz="1200" dirty="0">
              <a:solidFill>
                <a:prstClr val="black"/>
              </a:solidFill>
              <a:latin typeface="Calibri" panose="020F0502020204030204" pitchFamily="34" charset="0"/>
              <a:cs typeface="Tahoma" pitchFamily="34" charset="0"/>
            </a:endParaRPr>
          </a:p>
          <a:p>
            <a:pPr marL="114300" indent="-114300" algn="just">
              <a:defRPr/>
            </a:pPr>
            <a:r>
              <a:rPr lang="en-US" sz="1600" b="1" dirty="0">
                <a:solidFill>
                  <a:schemeClr val="accent1"/>
                </a:solidFill>
                <a:latin typeface="Tahoma" pitchFamily="34" charset="0"/>
                <a:ea typeface="宋体" panose="02010600030101010101" pitchFamily="2" charset="-122"/>
              </a:rPr>
              <a:t>Your learning from this incident..</a:t>
            </a:r>
          </a:p>
          <a:p>
            <a:pPr marL="114300" indent="-114300" algn="just">
              <a:defRPr/>
            </a:pPr>
            <a:endParaRPr lang="en-US" sz="300" dirty="0">
              <a:solidFill>
                <a:srgbClr val="000000"/>
              </a:solidFill>
              <a:latin typeface="Calibri" panose="020F0502020204030204" pitchFamily="34" charset="0"/>
            </a:endParaRPr>
          </a:p>
          <a:p>
            <a:pPr>
              <a:defRPr/>
            </a:pPr>
            <a:endParaRPr lang="en-US" sz="1200" dirty="0">
              <a:latin typeface="Calibri" panose="020F0502020204030204" pitchFamily="34" charset="0"/>
              <a:cs typeface="Tahoma" pitchFamily="34" charset="0"/>
            </a:endParaRPr>
          </a:p>
          <a:p>
            <a:pPr>
              <a:buFont typeface="Arial" pitchFamily="34" charset="0"/>
              <a:buChar char="•"/>
              <a:defRPr/>
            </a:pPr>
            <a:r>
              <a:rPr lang="en-US" sz="1300" dirty="0">
                <a:latin typeface="Calibri" panose="020F0502020204030204" pitchFamily="34" charset="0"/>
                <a:cs typeface="Tahoma" pitchFamily="34" charset="0"/>
              </a:rPr>
              <a:t>Always focus on the road and do not get distracted </a:t>
            </a:r>
          </a:p>
          <a:p>
            <a:pPr>
              <a:buFont typeface="Arial" pitchFamily="34" charset="0"/>
              <a:buChar char="•"/>
              <a:defRPr/>
            </a:pPr>
            <a:r>
              <a:rPr lang="en-US" sz="1300" dirty="0">
                <a:latin typeface="Calibri" panose="020F0502020204030204" pitchFamily="34" charset="0"/>
                <a:cs typeface="Tahoma" pitchFamily="34" charset="0"/>
              </a:rPr>
              <a:t>Always STOP the vehicle when you are facing any distraction.</a:t>
            </a:r>
          </a:p>
          <a:p>
            <a:pPr>
              <a:buFont typeface="Arial" pitchFamily="34" charset="0"/>
              <a:buChar char="•"/>
              <a:defRPr/>
            </a:pPr>
            <a:r>
              <a:rPr lang="en-US" sz="1300" dirty="0">
                <a:latin typeface="Calibri" panose="020F0502020204030204" pitchFamily="34" charset="0"/>
                <a:cs typeface="Tahoma" pitchFamily="34" charset="0"/>
              </a:rPr>
              <a:t>Always park the vehicles outside the road during an emergency and put warning signs to ensure visibility </a:t>
            </a:r>
          </a:p>
          <a:p>
            <a:pPr>
              <a:buFont typeface="Arial" pitchFamily="34" charset="0"/>
              <a:buChar char="•"/>
              <a:defRPr/>
            </a:pPr>
            <a:r>
              <a:rPr lang="en-US" sz="1300" dirty="0">
                <a:latin typeface="Calibri" panose="020F0502020204030204" pitchFamily="34" charset="0"/>
                <a:cs typeface="Tahoma" pitchFamily="34" charset="0"/>
              </a:rPr>
              <a:t>Always inspect IVMS devices before starting the journey.</a:t>
            </a:r>
          </a:p>
          <a:p>
            <a:pPr>
              <a:defRPr/>
            </a:pPr>
            <a:endParaRPr lang="en-US" sz="1200" dirty="0">
              <a:latin typeface="Calibri" panose="020F0502020204030204" pitchFamily="34" charset="0"/>
              <a:cs typeface="Tahoma" pitchFamily="34" charset="0"/>
            </a:endParaRP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587332"/>
            <a:ext cx="11626955" cy="338554"/>
          </a:xfrm>
          <a:prstGeom prst="rect">
            <a:avLst/>
          </a:prstGeom>
          <a:noFill/>
          <a:ln w="9525">
            <a:noFill/>
            <a:miter lim="800000"/>
            <a:headEnd/>
            <a:tailEnd/>
          </a:ln>
        </p:spPr>
        <p:txBody>
          <a:bodyPr wrap="square">
            <a:spAutoFit/>
          </a:bodyPr>
          <a:lstStyle/>
          <a:p>
            <a:pPr marL="114300" indent="-114300" algn="ju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 </a:t>
            </a:r>
            <a:r>
              <a:rPr lang="en-GB" sz="1200" b="1" dirty="0">
                <a:solidFill>
                  <a:srgbClr val="4472C4"/>
                </a:solidFill>
                <a:latin typeface="Tahoma" pitchFamily="34" charset="0"/>
              </a:rPr>
              <a:t>04</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/11/2021</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lang="en-US" sz="1200" b="1" dirty="0">
                <a:solidFill>
                  <a:srgbClr val="4472C4"/>
                </a:solidFill>
                <a:latin typeface="Tahoma" pitchFamily="34" charset="0"/>
              </a:rPr>
              <a:t>LTI#27 &amp; 28/ Fatality 3 &amp; 4</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MVI</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GB" sz="1200" b="1" dirty="0">
                <a:solidFill>
                  <a:srgbClr val="4472C4"/>
                </a:solidFill>
                <a:latin typeface="Tahoma" pitchFamily="34" charset="0"/>
              </a:rPr>
              <a:t>C4P</a:t>
            </a:r>
          </a:p>
        </p:txBody>
      </p:sp>
      <p:sp>
        <p:nvSpPr>
          <p:cNvPr id="14" name="Rectangle 13">
            <a:extLst>
              <a:ext uri="{FF2B5EF4-FFF2-40B4-BE49-F238E27FC236}">
                <a16:creationId xmlns:a16="http://schemas.microsoft.com/office/drawing/2014/main" id="{27AC772E-6015-4076-A0DC-005445BF4556}"/>
              </a:ext>
            </a:extLst>
          </p:cNvPr>
          <p:cNvSpPr/>
          <p:nvPr/>
        </p:nvSpPr>
        <p:spPr>
          <a:xfrm>
            <a:off x="416361" y="1064306"/>
            <a:ext cx="7140577"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Drilling, Logistics, Operation &amp; Construction </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pic>
        <p:nvPicPr>
          <p:cNvPr id="1026" name="Picture 2">
            <a:extLst>
              <a:ext uri="{FF2B5EF4-FFF2-40B4-BE49-F238E27FC236}">
                <a16:creationId xmlns:a16="http://schemas.microsoft.com/office/drawing/2014/main" id="{28832E64-839D-48A3-8CE4-BA5F2DD870B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79506" y="1523073"/>
            <a:ext cx="3245609" cy="182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264892" y="2833343"/>
            <a:ext cx="684943" cy="577209"/>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1027" name="Picture 3">
            <a:extLst>
              <a:ext uri="{FF2B5EF4-FFF2-40B4-BE49-F238E27FC236}">
                <a16:creationId xmlns:a16="http://schemas.microsoft.com/office/drawing/2014/main" id="{92F61DAC-5310-4202-901C-9CCA5D49655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76003" y="3986075"/>
            <a:ext cx="3245609" cy="176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309051" y="5560564"/>
            <a:ext cx="568171" cy="379198"/>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solidFill>
                  <a:srgbClr val="FF0000"/>
                </a:solidFill>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3493264"/>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latin typeface="Calibri" panose="020F0502020204030204" pitchFamily="34" charset="0"/>
                <a:sym typeface="Wingdings" pitchFamily="2" charset="2"/>
              </a:rPr>
              <a:t>Do you ensure that you park your vehicles in case of emergency outside the road?</a:t>
            </a:r>
          </a:p>
          <a:p>
            <a:pPr marL="342900" indent="-342900">
              <a:buFont typeface="+mj-lt"/>
              <a:buAutoNum type="arabicPeriod"/>
              <a:defRPr/>
            </a:pPr>
            <a:r>
              <a:rPr lang="en-US" sz="1600" dirty="0">
                <a:latin typeface="Calibri" panose="020F0502020204030204" pitchFamily="34" charset="0"/>
                <a:sym typeface="Wingdings" pitchFamily="2" charset="2"/>
              </a:rPr>
              <a:t>Do you ensure that you check the IVMS is working before moving the vehicle?</a:t>
            </a:r>
          </a:p>
          <a:p>
            <a:pPr marL="342900" indent="-342900">
              <a:buFont typeface="+mj-lt"/>
              <a:buAutoNum type="arabicPeriod"/>
              <a:defRPr/>
            </a:pPr>
            <a:r>
              <a:rPr lang="en-US" sz="1600" dirty="0">
                <a:latin typeface="Calibri" panose="020F0502020204030204" pitchFamily="34" charset="0"/>
                <a:sym typeface="Wingdings" pitchFamily="2" charset="2"/>
              </a:rPr>
              <a:t>Do you ensure that your drivers are learning from incidents?</a:t>
            </a:r>
          </a:p>
          <a:p>
            <a:pPr marL="342900" indent="-342900">
              <a:buFont typeface="+mj-lt"/>
              <a:buAutoNum type="arabicPeriod"/>
              <a:defRPr/>
            </a:pPr>
            <a:r>
              <a:rPr lang="en-US" sz="1600" dirty="0">
                <a:latin typeface="Calibri" panose="020F0502020204030204" pitchFamily="34" charset="0"/>
                <a:sym typeface="Wingdings" pitchFamily="2" charset="2"/>
              </a:rPr>
              <a:t>Do you ensure that you are focused on the road and always apply defensive driving?</a:t>
            </a:r>
          </a:p>
          <a:p>
            <a:pPr marL="342900" indent="-342900">
              <a:buFont typeface="+mj-lt"/>
              <a:buAutoNum type="arabicPeriod"/>
              <a:defRPr/>
            </a:pPr>
            <a:r>
              <a:rPr lang="en-US" sz="1600" dirty="0">
                <a:latin typeface="Calibri" panose="020F0502020204030204" pitchFamily="34" charset="0"/>
                <a:sym typeface="Wingdings" pitchFamily="2" charset="2"/>
              </a:rPr>
              <a:t>Do you ensure that the IVMS system sends the required alarms to the system?</a:t>
            </a:r>
          </a:p>
          <a:p>
            <a:pPr marL="342900" indent="-342900">
              <a:buFont typeface="+mj-lt"/>
              <a:buAutoNum type="arabicPeriod"/>
              <a:defRPr/>
            </a:pPr>
            <a:r>
              <a:rPr lang="en-US" sz="1600" dirty="0">
                <a:latin typeface="Calibri" panose="020F0502020204030204" pitchFamily="34" charset="0"/>
                <a:sym typeface="Wingdings" pitchFamily="2" charset="2"/>
              </a:rPr>
              <a:t>Do you ensure that the passengers of moving vehicles escalate if they observe a distracted driver or fatigued driver</a:t>
            </a: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8" name="Rectangle 8">
            <a:extLst>
              <a:ext uri="{FF2B5EF4-FFF2-40B4-BE49-F238E27FC236}">
                <a16:creationId xmlns:a16="http://schemas.microsoft.com/office/drawing/2014/main" id="{26E5C663-7538-47A8-BDF6-CE91209B5393}"/>
              </a:ext>
            </a:extLst>
          </p:cNvPr>
          <p:cNvSpPr>
            <a:spLocks noChangeArrowheads="1"/>
          </p:cNvSpPr>
          <p:nvPr/>
        </p:nvSpPr>
        <p:spPr bwMode="auto">
          <a:xfrm>
            <a:off x="416361" y="587332"/>
            <a:ext cx="11626955" cy="338554"/>
          </a:xfrm>
          <a:prstGeom prst="rect">
            <a:avLst/>
          </a:prstGeom>
          <a:noFill/>
          <a:ln w="9525">
            <a:noFill/>
            <a:miter lim="800000"/>
            <a:headEnd/>
            <a:tailEnd/>
          </a:ln>
        </p:spPr>
        <p:txBody>
          <a:bodyPr wrap="square">
            <a:spAutoFit/>
          </a:bodyPr>
          <a:lstStyle/>
          <a:p>
            <a:pPr marL="114300" indent="-114300" algn="ju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 </a:t>
            </a:r>
            <a:r>
              <a:rPr lang="en-GB" sz="1200" b="1" dirty="0">
                <a:solidFill>
                  <a:srgbClr val="4472C4"/>
                </a:solidFill>
                <a:latin typeface="Tahoma" pitchFamily="34" charset="0"/>
              </a:rPr>
              <a:t>04</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/11/2021</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lang="en-US" sz="1200" b="1" dirty="0">
                <a:solidFill>
                  <a:srgbClr val="4472C4"/>
                </a:solidFill>
                <a:latin typeface="Tahoma" pitchFamily="34" charset="0"/>
              </a:rPr>
              <a:t>LTI#27 &amp; 28/ Fatality 3 &amp; 4</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MVI</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GB" sz="1200" b="1" dirty="0">
                <a:solidFill>
                  <a:srgbClr val="4472C4"/>
                </a:solidFill>
                <a:latin typeface="Tahoma" pitchFamily="34" charset="0"/>
              </a:rPr>
              <a:t>C4P</a:t>
            </a: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92663</DocId>
    <ImageCreateDate xmlns="4880E4F8-4B7D-4BDD-91E3-E10D47036ECA"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EB1FCF-0E89-482E-A62E-598FF58845D8}">
  <ds:schemaRefs>
    <ds:schemaRef ds:uri="http://purl.org/dc/elements/1.1/"/>
    <ds:schemaRef ds:uri="9d51eac6-a7d5-47f5-a119-63d146adb134"/>
    <ds:schemaRef ds:uri="http://schemas.microsoft.com/sharepoint/v3"/>
    <ds:schemaRef ds:uri="http://schemas.microsoft.com/office/2006/documentManagement/types"/>
    <ds:schemaRef ds:uri="http://purl.org/dc/terms/"/>
    <ds:schemaRef ds:uri="http://www.w3.org/XML/1998/namespace"/>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272F3457-5FEF-4E6D-8AF7-0A38AEA5FC19}"/>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TM02892315[[fn=Wisp]]</Template>
  <TotalTime>9328</TotalTime>
  <Words>645</Words>
  <Application>Microsoft Office PowerPoint</Application>
  <PresentationFormat>Widescreen</PresentationFormat>
  <Paragraphs>60</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LTI#27 &amp; 28-Fatality#3 &amp; 4-QAQC  - SAS MVI_V3 Final</dc:title>
  <dc:creator>nazar@umsoman.com</dc:creator>
  <cp:lastModifiedBy>Balushi, Sumaiya MSE36</cp:lastModifiedBy>
  <cp:revision>440</cp:revision>
  <dcterms:created xsi:type="dcterms:W3CDTF">2018-09-24T07:27:56Z</dcterms:created>
  <dcterms:modified xsi:type="dcterms:W3CDTF">2022-08-10T05:35:22Z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