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Rawahi, Ahmed MSE34" initials="RAM" lastIdx="1" clrIdx="1">
    <p:extLst>
      <p:ext uri="{19B8F6BF-5375-455C-9EA6-DF929625EA0E}">
        <p15:presenceInfo xmlns:p15="http://schemas.microsoft.com/office/powerpoint/2012/main" userId="S::Ahmed.AB.Rawahi@pdo.co.om::e41cf67c-bf06-4715-b50f-6c746bdcc7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FF"/>
    <a:srgbClr val="00B050"/>
    <a:srgbClr val="16942A"/>
    <a:srgbClr val="FFFC00"/>
    <a:srgbClr val="FFC91D"/>
    <a:srgbClr val="F2F3D7"/>
    <a:srgbClr val="24A316"/>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3792" autoAdjust="0"/>
  </p:normalViewPr>
  <p:slideViewPr>
    <p:cSldViewPr snapToGrid="0" snapToObjects="1">
      <p:cViewPr varScale="1">
        <p:scale>
          <a:sx n="97" d="100"/>
          <a:sy n="97" d="100"/>
        </p:scale>
        <p:origin x="72" y="162"/>
      </p:cViewPr>
      <p:guideLst/>
    </p:cSldViewPr>
  </p:slideViewPr>
  <p:notesTextViewPr>
    <p:cViewPr>
      <p:scale>
        <a:sx n="1" d="1"/>
        <a:sy n="1" d="1"/>
      </p:scale>
      <p:origin x="0" y="0"/>
    </p:cViewPr>
  </p:notesTextViewPr>
  <p:notesViewPr>
    <p:cSldViewPr snapToGrid="0" snapToObjects="1">
      <p:cViewPr varScale="1">
        <p:scale>
          <a:sx n="80" d="100"/>
          <a:sy n="80" d="100"/>
        </p:scale>
        <p:origin x="10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FE8341AC-BC74-4FAA-A2BA-136D509060EF}" type="datetimeFigureOut">
              <a:rPr lang="en-US" smtClean="0">
                <a:latin typeface="Calibri" panose="020F0502020204030204" pitchFamily="34" charset="0"/>
              </a:r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4993061" cy="466434"/>
          </a:xfrm>
          <a:prstGeom prst="rect">
            <a:avLst/>
          </a:prstGeom>
        </p:spPr>
        <p:txBody>
          <a:bodyPr vert="horz" lIns="93175" tIns="46587" rIns="93175" bIns="46587"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44" eaLnBrk="0" fontAlgn="base" hangingPunct="0">
              <a:spcBef>
                <a:spcPct val="30000"/>
              </a:spcBef>
              <a:spcAft>
                <a:spcPct val="0"/>
              </a:spcAft>
              <a:defRPr/>
            </a:pPr>
            <a:endParaRPr lang="en-US" dirty="0">
              <a:solidFill>
                <a:srgbClr val="000000"/>
              </a:solidFill>
              <a:latin typeface="Times New Roman" pitchFamily="18" charset="0"/>
            </a:endParaRPr>
          </a:p>
          <a:p>
            <a:pPr defTabSz="93174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44">
              <a:defRPr/>
            </a:pPr>
            <a:r>
              <a:rPr lang="en-US" dirty="0">
                <a:solidFill>
                  <a:srgbClr val="000000"/>
                </a:solidFill>
              </a:rPr>
              <a:t>Confidential - Not to be shared outside of PDO/PDO contractors </a:t>
            </a:r>
          </a:p>
          <a:p>
            <a:pPr defTabSz="93174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44">
              <a:defRPr/>
            </a:pPr>
            <a:fld id="{F88714CE-FB4E-4316-BED5-DE0DF6B1D8E5}" type="slidenum">
              <a:rPr lang="en-US">
                <a:solidFill>
                  <a:prstClr val="black"/>
                </a:solidFill>
              </a:rPr>
              <a:pPr defTabSz="93174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4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4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4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4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4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4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32956" y="365126"/>
            <a:ext cx="8920843" cy="451304"/>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2956" y="365126"/>
            <a:ext cx="8920843" cy="451304"/>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2956" y="365126"/>
            <a:ext cx="8920843" cy="451304"/>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Title 4">
            <a:extLst>
              <a:ext uri="{FF2B5EF4-FFF2-40B4-BE49-F238E27FC236}">
                <a16:creationId xmlns:a16="http://schemas.microsoft.com/office/drawing/2014/main" id="{0B15561E-AABB-46DD-9089-B3C67B809E2A}"/>
              </a:ext>
            </a:extLst>
          </p:cNvPr>
          <p:cNvSpPr txBox="1">
            <a:spLocks/>
          </p:cNvSpPr>
          <p:nvPr userDrawn="1"/>
        </p:nvSpPr>
        <p:spPr>
          <a:xfrm>
            <a:off x="357135" y="-12"/>
            <a:ext cx="11693351" cy="381553"/>
          </a:xfrm>
          <a:prstGeom prst="rect">
            <a:avLst/>
          </a:prstGeom>
          <a:solidFill>
            <a:srgbClr val="FFC91D"/>
          </a:solidFill>
        </p:spPr>
        <p:txBody>
          <a:bodyPr>
            <a:noAutofit/>
          </a:bodyPr>
          <a:lstStyle>
            <a:lvl1pPr algn="l" defTabSz="914400" rtl="0" eaLnBrk="1" latinLnBrk="0" hangingPunct="1">
              <a:lnSpc>
                <a:spcPct val="90000"/>
              </a:lnSpc>
              <a:spcBef>
                <a:spcPct val="0"/>
              </a:spcBef>
              <a:buNone/>
              <a:defRPr sz="4400" kern="1200" baseline="30000">
                <a:solidFill>
                  <a:schemeClr val="tx1"/>
                </a:solidFill>
                <a:latin typeface="Calibri" panose="020F0502020204030204" pitchFamily="34" charset="0"/>
                <a:ea typeface="+mj-ea"/>
                <a:cs typeface="Calibri" panose="020F0502020204030204" pitchFamily="34" charset="0"/>
              </a:defRPr>
            </a:lvl1pPr>
          </a:lstStyle>
          <a:p>
            <a:pPr algn="ctr" fontAlgn="base">
              <a:lnSpc>
                <a:spcPct val="150000"/>
              </a:lnSpc>
              <a:spcAft>
                <a:spcPct val="0"/>
              </a:spcAft>
            </a:pPr>
            <a:r>
              <a:rPr lang="en-GB" sz="3600" b="1" dirty="0">
                <a:solidFill>
                  <a:srgbClr val="00B050"/>
                </a:solidFill>
                <a:ea typeface="MS PGothic" pitchFamily="34" charset="-128"/>
              </a:rPr>
              <a:t>LTI#29, Fatality#05, STS on 07th Nov’2021</a:t>
            </a:r>
            <a:br>
              <a:rPr lang="en-GB" sz="3600" b="1" dirty="0">
                <a:solidFill>
                  <a:srgbClr val="00B050"/>
                </a:solidFill>
                <a:ea typeface="MS PGothic" pitchFamily="34" charset="-128"/>
              </a:rPr>
            </a:br>
            <a:endParaRPr lang="en-US" sz="3600" b="1" dirty="0">
              <a:solidFill>
                <a:srgbClr val="00B050"/>
              </a:solidFill>
              <a:ea typeface="MS PGothic" pitchFamily="34" charset="-128"/>
            </a:endParaRP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300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9799" y="1542647"/>
            <a:ext cx="8104769" cy="437812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spcBef>
                <a:spcPts val="1200"/>
              </a:spcBef>
              <a:defRPr/>
            </a:pPr>
            <a:r>
              <a:rPr lang="en-US" altLang="en-US" sz="1300" dirty="0">
                <a:ea typeface="MS PGothic" pitchFamily="34" charset="-128"/>
              </a:rPr>
              <a:t>On 07th Nov 2021 around 18:10 </a:t>
            </a:r>
            <a:r>
              <a:rPr lang="en-US" altLang="en-US" sz="1300" dirty="0" err="1">
                <a:ea typeface="MS PGothic" pitchFamily="34" charset="-128"/>
              </a:rPr>
              <a:t>hrs</a:t>
            </a:r>
            <a:r>
              <a:rPr lang="en-US" altLang="en-US" sz="1300" dirty="0">
                <a:ea typeface="MS PGothic" pitchFamily="34" charset="-128"/>
              </a:rPr>
              <a:t>, a Canter driver with 3 passengers were travelling from Mabrouk to </a:t>
            </a:r>
            <a:r>
              <a:rPr lang="en-US" altLang="en-US" sz="1300" dirty="0" err="1">
                <a:ea typeface="MS PGothic" pitchFamily="34" charset="-128"/>
              </a:rPr>
              <a:t>Qarn</a:t>
            </a:r>
            <a:r>
              <a:rPr lang="en-US" altLang="en-US" sz="1300" dirty="0">
                <a:ea typeface="MS PGothic" pitchFamily="34" charset="-128"/>
              </a:rPr>
              <a:t> </a:t>
            </a:r>
            <a:r>
              <a:rPr lang="en-US" altLang="en-US" sz="1300" dirty="0" err="1">
                <a:ea typeface="MS PGothic" pitchFamily="34" charset="-128"/>
              </a:rPr>
              <a:t>Alam</a:t>
            </a:r>
            <a:r>
              <a:rPr lang="en-US" altLang="en-US" sz="1300" dirty="0">
                <a:ea typeface="MS PGothic" pitchFamily="34" charset="-128"/>
              </a:rPr>
              <a:t>. While travelling on blacktop road after </a:t>
            </a:r>
            <a:r>
              <a:rPr lang="en-US" altLang="en-US" sz="1300" dirty="0" err="1">
                <a:ea typeface="MS PGothic" pitchFamily="34" charset="-128"/>
              </a:rPr>
              <a:t>Saih</a:t>
            </a:r>
            <a:r>
              <a:rPr lang="en-US" altLang="en-US" sz="1300" dirty="0">
                <a:ea typeface="MS PGothic" pitchFamily="34" charset="-128"/>
              </a:rPr>
              <a:t> </a:t>
            </a:r>
            <a:r>
              <a:rPr lang="en-US" altLang="en-US" sz="1300" dirty="0" err="1">
                <a:ea typeface="MS PGothic" pitchFamily="34" charset="-128"/>
              </a:rPr>
              <a:t>Rawl</a:t>
            </a:r>
            <a:r>
              <a:rPr lang="en-US" altLang="en-US" sz="1300" dirty="0">
                <a:ea typeface="MS PGothic" pitchFamily="34" charset="-128"/>
              </a:rPr>
              <a:t> T-junction, a Camel entered the road from left side and hit the canter causing driver to lose control over the vehicle. The vehicle went off the road, jumped over the first windrow and halted at second windrow. The incident resulted in Fatal head injury &amp; multiple face injuries to the driver, minor injuries (First Aid) to 3 passengers and significant damage to the vehicle.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Over speeding during night and didn’t follow defensive driving techniques</a:t>
            </a:r>
            <a:endParaRPr lang="en-US" sz="13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Desert animals passing on the road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 Night driving speed limit not set in IVMS considering the seasonal changes. </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 </a:t>
            </a:r>
            <a:r>
              <a:rPr lang="en-US" sz="1300" dirty="0">
                <a:latin typeface="Calibri" panose="020F0502020204030204" pitchFamily="34" charset="0"/>
                <a:cs typeface="Tahoma" pitchFamily="34" charset="0"/>
              </a:rPr>
              <a:t>Always follow defensive driving techniques</a:t>
            </a:r>
          </a:p>
          <a:p>
            <a:pPr>
              <a:buFont typeface="Arial" pitchFamily="34" charset="0"/>
              <a:buChar char="•"/>
              <a:defRPr/>
            </a:pPr>
            <a:r>
              <a:rPr lang="en-US" sz="1300" dirty="0">
                <a:latin typeface="Calibri" panose="020F0502020204030204" pitchFamily="34" charset="0"/>
                <a:cs typeface="Tahoma" pitchFamily="34" charset="0"/>
              </a:rPr>
              <a:t> Always reduce speed of vehicle as per the conditions on road</a:t>
            </a:r>
          </a:p>
          <a:p>
            <a:pPr>
              <a:buFont typeface="Arial" pitchFamily="34" charset="0"/>
              <a:buChar char="•"/>
              <a:defRPr/>
            </a:pPr>
            <a:r>
              <a:rPr lang="en-US" sz="1300" dirty="0">
                <a:latin typeface="Calibri" panose="020F0502020204030204" pitchFamily="34" charset="0"/>
                <a:cs typeface="Tahoma" pitchFamily="34" charset="0"/>
              </a:rPr>
              <a:t> Always expect the unexpected on road and take necessary precautions</a:t>
            </a:r>
          </a:p>
          <a:p>
            <a:pPr>
              <a:buFont typeface="Arial" pitchFamily="34" charset="0"/>
              <a:buChar char="•"/>
              <a:defRPr/>
            </a:pPr>
            <a:r>
              <a:rPr lang="en-US" sz="1300" dirty="0">
                <a:latin typeface="Calibri" panose="020F0502020204030204" pitchFamily="34" charset="0"/>
                <a:cs typeface="Tahoma" pitchFamily="34" charset="0"/>
              </a:rPr>
              <a:t>Always intervene unsafe actions and behavior </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07/11/2021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LTI#29/ Fat#05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(Fatality)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C4P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7" name="TextBox 16">
            <a:extLst>
              <a:ext uri="{FF2B5EF4-FFF2-40B4-BE49-F238E27FC236}">
                <a16:creationId xmlns:a16="http://schemas.microsoft.com/office/drawing/2014/main" id="{9A16D2F0-61B4-4926-9F1F-B4C122B76577}"/>
              </a:ext>
            </a:extLst>
          </p:cNvPr>
          <p:cNvSpPr txBox="1">
            <a:spLocks noChangeArrowheads="1"/>
          </p:cNvSpPr>
          <p:nvPr/>
        </p:nvSpPr>
        <p:spPr bwMode="auto">
          <a:xfrm>
            <a:off x="883058" y="6327768"/>
            <a:ext cx="6697614" cy="338554"/>
          </a:xfrm>
          <a:prstGeom prst="rect">
            <a:avLst/>
          </a:prstGeom>
          <a:solidFill>
            <a:schemeClr val="accent1"/>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follow defensive driving, and expect the unexpected </a:t>
            </a:r>
          </a:p>
        </p:txBody>
      </p:sp>
      <p:pic>
        <p:nvPicPr>
          <p:cNvPr id="18" name="Picture 17">
            <a:extLst>
              <a:ext uri="{FF2B5EF4-FFF2-40B4-BE49-F238E27FC236}">
                <a16:creationId xmlns:a16="http://schemas.microsoft.com/office/drawing/2014/main" id="{0ECA63D1-8C83-4B84-BA02-EA2D89821A6F}"/>
              </a:ext>
            </a:extLst>
          </p:cNvPr>
          <p:cNvPicPr>
            <a:picLocks noChangeAspect="1"/>
          </p:cNvPicPr>
          <p:nvPr/>
        </p:nvPicPr>
        <p:blipFill>
          <a:blip r:embed="rId3"/>
          <a:stretch>
            <a:fillRect/>
          </a:stretch>
        </p:blipFill>
        <p:spPr>
          <a:xfrm>
            <a:off x="8733534" y="3817292"/>
            <a:ext cx="3286784" cy="2043033"/>
          </a:xfrm>
          <a:prstGeom prst="rect">
            <a:avLst/>
          </a:prstGeom>
          <a:ln>
            <a:noFill/>
          </a:ln>
          <a:effectLst>
            <a:outerShdw blurRad="292100" dist="139700" dir="2700000" algn="tl" rotWithShape="0">
              <a:srgbClr val="333333">
                <a:alpha val="65000"/>
              </a:srgbClr>
            </a:outerShdw>
          </a:effec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71175" y="557923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9" name="Picture 18">
            <a:extLst>
              <a:ext uri="{FF2B5EF4-FFF2-40B4-BE49-F238E27FC236}">
                <a16:creationId xmlns:a16="http://schemas.microsoft.com/office/drawing/2014/main" id="{035C8F4D-8A38-48C7-A080-5C9725750108}"/>
              </a:ext>
            </a:extLst>
          </p:cNvPr>
          <p:cNvPicPr>
            <a:picLocks noChangeAspect="1"/>
          </p:cNvPicPr>
          <p:nvPr/>
        </p:nvPicPr>
        <p:blipFill>
          <a:blip r:embed="rId4"/>
          <a:stretch>
            <a:fillRect/>
          </a:stretch>
        </p:blipFill>
        <p:spPr>
          <a:xfrm>
            <a:off x="8733534" y="1542647"/>
            <a:ext cx="3309782" cy="197267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1EF109E-564C-4F82-8E58-1F35A8D25B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85184" y="2997275"/>
            <a:ext cx="826620" cy="448097"/>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91825" y="2914949"/>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4" name="Rectangle 13">
            <a:extLst>
              <a:ext uri="{FF2B5EF4-FFF2-40B4-BE49-F238E27FC236}">
                <a16:creationId xmlns:a16="http://schemas.microsoft.com/office/drawing/2014/main" id="{44812A52-1AAC-4AAB-B3D8-C404C7484A3C}"/>
              </a:ext>
            </a:extLst>
          </p:cNvPr>
          <p:cNvSpPr/>
          <p:nvPr/>
        </p:nvSpPr>
        <p:spPr>
          <a:xfrm>
            <a:off x="530106" y="1067361"/>
            <a:ext cx="657488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515921" y="607465"/>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07/11/2021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FAT#05/LTI#29,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Fatality.</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drivers always follow defensive driving techniques for night driving?</a:t>
            </a:r>
          </a:p>
          <a:p>
            <a:pPr marL="342900" indent="-342900">
              <a:buFont typeface="+mj-lt"/>
              <a:buAutoNum type="arabicPeriod"/>
              <a:defRPr/>
            </a:pPr>
            <a:r>
              <a:rPr lang="en-US" sz="1600" dirty="0">
                <a:latin typeface="Calibri" panose="020F0502020204030204" pitchFamily="34" charset="0"/>
                <a:sym typeface="Wingdings" pitchFamily="2" charset="2"/>
              </a:rPr>
              <a:t>Do you remind your drivers about the night journey requirements including speed limits?</a:t>
            </a:r>
          </a:p>
          <a:p>
            <a:pPr marL="342900" indent="-342900">
              <a:buFont typeface="+mj-lt"/>
              <a:buAutoNum type="arabicPeriod"/>
              <a:defRPr/>
            </a:pPr>
            <a:r>
              <a:rPr lang="en-US" sz="1600" dirty="0">
                <a:latin typeface="Calibri" panose="020F0502020204030204" pitchFamily="34" charset="0"/>
                <a:sym typeface="Wingdings" pitchFamily="2" charset="2"/>
              </a:rPr>
              <a:t>Do you ensure familiarization and Site management engagement with drivers coming from other locations for shutdown?</a:t>
            </a:r>
          </a:p>
          <a:p>
            <a:pPr marL="342900" indent="-342900">
              <a:buFont typeface="+mj-lt"/>
              <a:buAutoNum type="arabicPeriod"/>
              <a:defRPr/>
            </a:pPr>
            <a:r>
              <a:rPr lang="en-US" sz="1600" dirty="0">
                <a:latin typeface="Calibri" panose="020F0502020204030204" pitchFamily="34" charset="0"/>
                <a:sym typeface="Wingdings" pitchFamily="2" charset="2"/>
              </a:rPr>
              <a:t>Do you ensure HSE readiness prior to shutdown?</a:t>
            </a:r>
          </a:p>
          <a:p>
            <a:pPr marL="342900" indent="-342900">
              <a:buFont typeface="+mj-lt"/>
              <a:buAutoNum type="arabicPeriod"/>
              <a:defRPr/>
            </a:pPr>
            <a:r>
              <a:rPr lang="en-US" sz="1600" dirty="0">
                <a:latin typeface="Calibri" panose="020F0502020204030204" pitchFamily="34" charset="0"/>
                <a:sym typeface="Wingdings" pitchFamily="2" charset="2"/>
              </a:rPr>
              <a:t>Do your consider accommodation requirements and arrangements against road safety exposure?</a:t>
            </a:r>
          </a:p>
          <a:p>
            <a:pPr marL="342900" indent="-342900">
              <a:buFont typeface="+mj-lt"/>
              <a:buAutoNum type="arabicPeriod"/>
              <a:defRPr/>
            </a:pPr>
            <a:r>
              <a:rPr lang="en-US" sz="1600" dirty="0">
                <a:latin typeface="Calibri" panose="020F0502020204030204" pitchFamily="34" charset="0"/>
                <a:sym typeface="Wingdings" pitchFamily="2" charset="2"/>
              </a:rPr>
              <a:t>Do you ensure that additional control measures are in place to mitigate the risk of not setting the IVMS parameters according to seasonal changes?</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Title 1">
            <a:extLst>
              <a:ext uri="{FF2B5EF4-FFF2-40B4-BE49-F238E27FC236}">
                <a16:creationId xmlns:a16="http://schemas.microsoft.com/office/drawing/2014/main" id="{B2867962-8F41-482B-855B-1D99F5E0B279}"/>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Management Self Audit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78988E9-83C2-44EA-8B24-01BE78387C4A}"/>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www.w3.org/XML/1998/namespace"/>
    <ds:schemaRef ds:uri="http://schemas.microsoft.com/office/2006/documentManagement/types"/>
    <ds:schemaRef ds:uri="http://schemas.microsoft.com/office/2006/metadata/properties"/>
    <ds:schemaRef ds:uri="http://schemas.microsoft.com/sharepoint/v3"/>
    <ds:schemaRef ds:uri="http://purl.org/dc/terms/"/>
    <ds:schemaRef ds:uri="http://purl.org/dc/elements/1.1/"/>
    <ds:schemaRef ds:uri="9d51eac6-a7d5-47f5-a119-63d146adb134"/>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TM02892315[[fn=Wisp]]</Template>
  <TotalTime>13409</TotalTime>
  <Words>631</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LTI#29 _Fatality #5 _STS final__R3 (002)</dc:title>
  <dc:creator>nazar@umsoman.com</dc:creator>
  <cp:lastModifiedBy>Balushi, Sumaiya MSE36</cp:lastModifiedBy>
  <cp:revision>898</cp:revision>
  <cp:lastPrinted>2022-01-05T14:11:18Z</cp:lastPrinted>
  <dcterms:created xsi:type="dcterms:W3CDTF">2018-09-24T07:27:56Z</dcterms:created>
  <dcterms:modified xsi:type="dcterms:W3CDTF">2022-08-10T05:44:24Z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