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1D"/>
    <a:srgbClr val="FFFC00"/>
    <a:srgbClr val="EAEAEA"/>
    <a:srgbClr val="F2F3D7"/>
    <a:srgbClr val="0000FF"/>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878" autoAdjust="0"/>
  </p:normalViewPr>
  <p:slideViewPr>
    <p:cSldViewPr snapToGrid="0" snapToObjects="1">
      <p:cViewPr varScale="1">
        <p:scale>
          <a:sx n="91" d="100"/>
          <a:sy n="91" d="100"/>
        </p:scale>
        <p:origin x="96" y="300"/>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09/08/2022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09/08/2022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8207" y="1418862"/>
            <a:ext cx="8552749" cy="491673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lvl="0" eaLnBrk="0" fontAlgn="base" hangingPunct="0">
              <a:spcBef>
                <a:spcPct val="0"/>
              </a:spcBef>
              <a:spcAft>
                <a:spcPct val="0"/>
              </a:spcAft>
              <a:defRPr/>
            </a:pPr>
            <a:r>
              <a:rPr lang="en-US" sz="1300" dirty="0">
                <a:latin typeface="Calibri" panose="020F0502020204030204" pitchFamily="34" charset="0"/>
                <a:cs typeface="Calibri" panose="020F0502020204030204" pitchFamily="34" charset="0"/>
              </a:rPr>
              <a:t>On 8th November @19:20hrs. The maintenance barge Fahal 2 was moored alongside Single Mooring Buoy (SBM) 1, continuing work to install a subsea loading hose string. To prevent the SBM turret from rotating the provided locking pin had been fitted at the start of the day. A sea swell was causing the barge to surge with the SBM.  The locking pin sheared inside the guide tube and was being extracted by three members of the team, when the SBM turret began to rotate, a call to ‘keep clear’ was shouted, however the Diver did not remove his hand from the line of fire in time and the SBM turntable locking pin fell on the diver's hand causing a fracture to the right-hand index finger.</a:t>
            </a:r>
          </a:p>
          <a:p>
            <a:pPr lvl="0" eaLnBrk="0" fontAlgn="base" hangingPunct="0">
              <a:spcBef>
                <a:spcPct val="0"/>
              </a:spcBef>
              <a:spcAft>
                <a:spcPct val="0"/>
              </a:spcAf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a:buFont typeface="Arial" pitchFamily="34" charset="0"/>
              <a:buChar char="•"/>
              <a:defRPr/>
            </a:pPr>
            <a:r>
              <a:rPr lang="en-US" sz="1050" dirty="0">
                <a:solidFill>
                  <a:prstClr val="black"/>
                </a:solidFill>
                <a:latin typeface="Calibri" panose="020F0502020204030204" pitchFamily="34" charset="0"/>
                <a:cs typeface="Tahoma" pitchFamily="34" charset="0"/>
              </a:rPr>
              <a:t>  </a:t>
            </a:r>
            <a:r>
              <a:rPr lang="en-US" sz="1300" dirty="0">
                <a:solidFill>
                  <a:prstClr val="black"/>
                </a:solidFill>
                <a:latin typeface="Calibri" panose="020F0502020204030204" pitchFamily="34" charset="0"/>
                <a:cs typeface="Tahoma" pitchFamily="34" charset="0"/>
              </a:rPr>
              <a:t>Sea swell and current acting on SBM &amp; barge caused the locking pin to fail</a:t>
            </a:r>
          </a:p>
          <a:p>
            <a:pPr>
              <a:buFont typeface="Arial" pitchFamily="34" charset="0"/>
              <a:buChar char="•"/>
              <a:defRPr/>
            </a:pPr>
            <a:r>
              <a:rPr lang="en-US" sz="1300" dirty="0">
                <a:solidFill>
                  <a:prstClr val="black"/>
                </a:solidFill>
                <a:latin typeface="Calibri" panose="020F0502020204030204" pitchFamily="34" charset="0"/>
                <a:cs typeface="Tahoma" pitchFamily="34" charset="0"/>
              </a:rPr>
              <a:t> The broken locking pin was too heavy to move by hand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 The task had not been risk assessed</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 The supervisors were not informed of the failure or present during the task</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a:defRPr/>
            </a:pPr>
            <a:endParaRPr lang="en-US" sz="1100" dirty="0">
              <a:latin typeface="Calibri" panose="020F0502020204030204" pitchFamily="34" charset="0"/>
              <a:cs typeface="Tahoma" pitchFamily="34" charset="0"/>
            </a:endParaRPr>
          </a:p>
          <a:p>
            <a:pPr>
              <a:buFont typeface="Arial" pitchFamily="34" charset="0"/>
              <a:buChar char="•"/>
              <a:defRPr/>
            </a:pPr>
            <a:r>
              <a:rPr lang="en-US" sz="1300" dirty="0">
                <a:latin typeface="Calibri" panose="020F0502020204030204" pitchFamily="34" charset="0"/>
                <a:cs typeface="Tahoma" pitchFamily="34" charset="0"/>
              </a:rPr>
              <a:t> Employ the use of TRIC during changes in tasks</a:t>
            </a:r>
          </a:p>
          <a:p>
            <a:pPr>
              <a:buFont typeface="Arial" pitchFamily="34" charset="0"/>
              <a:buChar char="•"/>
              <a:defRPr/>
            </a:pPr>
            <a:r>
              <a:rPr lang="en-US" sz="1300" dirty="0">
                <a:latin typeface="Calibri" panose="020F0502020204030204" pitchFamily="34" charset="0"/>
                <a:cs typeface="Tahoma" pitchFamily="34" charset="0"/>
              </a:rPr>
              <a:t> Raise awareness of PDO Golden Rules, Comply, Intervene, Respect </a:t>
            </a:r>
          </a:p>
          <a:p>
            <a:pPr>
              <a:buFont typeface="Arial" pitchFamily="34" charset="0"/>
              <a:buChar char="•"/>
              <a:defRPr/>
            </a:pPr>
            <a:r>
              <a:rPr lang="en-US" sz="1300" dirty="0">
                <a:latin typeface="Calibri" panose="020F0502020204030204" pitchFamily="34" charset="0"/>
                <a:cs typeface="Tahoma" pitchFamily="34" charset="0"/>
              </a:rPr>
              <a:t> Always ensure you keep your hands and fingers away from pinch points (Line of Fire)</a:t>
            </a:r>
          </a:p>
          <a:p>
            <a:pPr>
              <a:buFont typeface="Arial" pitchFamily="34" charset="0"/>
              <a:buChar char="•"/>
              <a:defRPr/>
            </a:pPr>
            <a:r>
              <a:rPr lang="en-US" sz="1300" dirty="0">
                <a:latin typeface="Calibri" panose="020F0502020204030204" pitchFamily="34" charset="0"/>
                <a:cs typeface="Tahoma" pitchFamily="34" charset="0"/>
              </a:rPr>
              <a:t> Always ensure you identify all hazards before starting a task</a:t>
            </a:r>
          </a:p>
          <a:p>
            <a:pPr>
              <a:buFont typeface="Arial" pitchFamily="34" charset="0"/>
              <a:buChar char="•"/>
              <a:defRPr/>
            </a:pPr>
            <a:r>
              <a:rPr lang="en-US" sz="1300" dirty="0">
                <a:latin typeface="Calibri" panose="020F0502020204030204" pitchFamily="34" charset="0"/>
                <a:cs typeface="Tahoma" pitchFamily="34" charset="0"/>
              </a:rPr>
              <a:t> Always ensure you have considered the use of a tool instead of using your hands</a:t>
            </a:r>
          </a:p>
          <a:p>
            <a:pPr>
              <a:buFont typeface="Arial" pitchFamily="34" charset="0"/>
              <a:buChar char="•"/>
              <a:defRPr/>
            </a:pPr>
            <a:r>
              <a:rPr lang="en-US" sz="1300" dirty="0">
                <a:latin typeface="Calibri" panose="020F0502020204030204" pitchFamily="34" charset="0"/>
                <a:cs typeface="Tahoma" pitchFamily="34" charset="0"/>
              </a:rPr>
              <a:t> Always wear impact gloves wherever required</a:t>
            </a: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393472" y="572577"/>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GB" sz="1200" b="1" i="0" u="none" strike="noStrike" kern="1200" cap="none" spc="0" normalizeH="0" baseline="0" noProof="0" dirty="0">
                <a:ln>
                  <a:noFill/>
                </a:ln>
                <a:solidFill>
                  <a:schemeClr val="accent1"/>
                </a:solidFill>
                <a:effectLst/>
                <a:uLnTx/>
                <a:uFillTx/>
                <a:latin typeface="Tahoma" pitchFamily="34" charset="0"/>
                <a:ea typeface="+mn-ea"/>
                <a:cs typeface="+mn-cs"/>
              </a:rPr>
              <a:t>08/11/2021</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US" sz="1200" b="1" dirty="0">
                <a:solidFill>
                  <a:schemeClr val="accent1"/>
                </a:solidFill>
                <a:latin typeface="Tahoma" pitchFamily="34" charset="0"/>
              </a:rPr>
              <a:t>LTI#30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chemeClr val="accent1"/>
                </a:solidFill>
                <a:latin typeface="Tahoma" pitchFamily="34" charset="0"/>
              </a:rPr>
              <a:t>Hands &amp; Fingers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chemeClr val="accent1"/>
                </a:solidFill>
                <a:latin typeface="Tahoma" pitchFamily="34" charset="0"/>
              </a:rPr>
              <a:t>D3P  </a:t>
            </a:r>
          </a:p>
        </p:txBody>
      </p:sp>
      <p:sp>
        <p:nvSpPr>
          <p:cNvPr id="14" name="Rectangle 13">
            <a:extLst>
              <a:ext uri="{FF2B5EF4-FFF2-40B4-BE49-F238E27FC236}">
                <a16:creationId xmlns:a16="http://schemas.microsoft.com/office/drawing/2014/main" id="{27AC772E-6015-4076-A0DC-005445BF4556}"/>
              </a:ext>
            </a:extLst>
          </p:cNvPr>
          <p:cNvSpPr/>
          <p:nvPr/>
        </p:nvSpPr>
        <p:spPr>
          <a:xfrm>
            <a:off x="530106" y="949553"/>
            <a:ext cx="6574887"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16" name="Picture 15" descr="A picture containing yellow, metalware, old, dirty&#10;&#10;Description automatically generated">
            <a:extLst>
              <a:ext uri="{FF2B5EF4-FFF2-40B4-BE49-F238E27FC236}">
                <a16:creationId xmlns:a16="http://schemas.microsoft.com/office/drawing/2014/main" id="{B2A9ED9A-9469-470B-826F-DA95D1724D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9185707" y="799998"/>
            <a:ext cx="2545008" cy="2899486"/>
          </a:xfrm>
          <a:prstGeom prst="rect">
            <a:avLst/>
          </a:prstGeom>
        </p:spPr>
      </p:pic>
      <p:pic>
        <p:nvPicPr>
          <p:cNvPr id="17" name="Content Placeholder 4">
            <a:extLst>
              <a:ext uri="{FF2B5EF4-FFF2-40B4-BE49-F238E27FC236}">
                <a16:creationId xmlns:a16="http://schemas.microsoft.com/office/drawing/2014/main" id="{618BC012-D6C4-439C-8B70-241DF01D5A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19324" y="2219444"/>
            <a:ext cx="803403" cy="1229716"/>
          </a:xfrm>
          <a:prstGeom prst="rect">
            <a:avLst/>
          </a:prstGeom>
        </p:spPr>
      </p:pic>
      <p:sp>
        <p:nvSpPr>
          <p:cNvPr id="18" name="Explosion: 8 Points 34">
            <a:extLst>
              <a:ext uri="{FF2B5EF4-FFF2-40B4-BE49-F238E27FC236}">
                <a16:creationId xmlns:a16="http://schemas.microsoft.com/office/drawing/2014/main" id="{0FBB19EC-690B-4D3D-8572-93C7DE527446}"/>
              </a:ext>
            </a:extLst>
          </p:cNvPr>
          <p:cNvSpPr/>
          <p:nvPr/>
        </p:nvSpPr>
        <p:spPr>
          <a:xfrm>
            <a:off x="9996110" y="2503171"/>
            <a:ext cx="428320" cy="560199"/>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Icon&#10;&#10;Description automatically generated">
            <a:extLst>
              <a:ext uri="{FF2B5EF4-FFF2-40B4-BE49-F238E27FC236}">
                <a16:creationId xmlns:a16="http://schemas.microsoft.com/office/drawing/2014/main" id="{A349DB85-1A59-43BD-9A46-775644DF97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6817813">
            <a:off x="10016892" y="2675790"/>
            <a:ext cx="135502" cy="214963"/>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8468" y="3731860"/>
            <a:ext cx="2899486" cy="2287723"/>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21176" y="3103020"/>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69928" y="574491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493264"/>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all hazards are identified and captured in Risk Management?</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 have a procedure for all your activities?</a:t>
            </a:r>
          </a:p>
          <a:p>
            <a:pPr marL="342900" indent="-342900">
              <a:buFont typeface="+mj-lt"/>
              <a:buAutoNum type="arabicPeriod"/>
              <a:defRPr/>
            </a:pPr>
            <a:r>
              <a:rPr lang="en-US" sz="1600" dirty="0">
                <a:latin typeface="Calibri" panose="020F0502020204030204" pitchFamily="34" charset="0"/>
                <a:sym typeface="Wingdings" pitchFamily="2" charset="2"/>
              </a:rPr>
              <a:t>Do you ensure that all TBTs are effective?</a:t>
            </a:r>
          </a:p>
          <a:p>
            <a:pPr marL="342900" indent="-342900">
              <a:buFont typeface="+mj-lt"/>
              <a:buAutoNum type="arabicPeriod"/>
              <a:defRPr/>
            </a:pPr>
            <a:r>
              <a:rPr lang="en-US" sz="1600" dirty="0">
                <a:latin typeface="Calibri" panose="020F0502020204030204" pitchFamily="34" charset="0"/>
                <a:sym typeface="Wingdings" pitchFamily="2" charset="2"/>
              </a:rPr>
              <a:t>Do you ensure that all Learning from incident are effectively implemented at site?</a:t>
            </a:r>
          </a:p>
          <a:p>
            <a:pPr>
              <a:defRPr/>
            </a:pPr>
            <a:endParaRPr lang="en-US" sz="1600" dirty="0">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772D588D-9B68-4A51-A824-1FECA9C6D64A}"/>
              </a:ext>
            </a:extLst>
          </p:cNvPr>
          <p:cNvSpPr>
            <a:spLocks noChangeArrowheads="1"/>
          </p:cNvSpPr>
          <p:nvPr/>
        </p:nvSpPr>
        <p:spPr bwMode="auto">
          <a:xfrm>
            <a:off x="393472" y="572577"/>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GB" sz="1200" b="1" i="0" u="none" strike="noStrike" kern="1200" cap="none" spc="0" normalizeH="0" baseline="0" noProof="0" dirty="0">
                <a:ln>
                  <a:noFill/>
                </a:ln>
                <a:solidFill>
                  <a:schemeClr val="accent1"/>
                </a:solidFill>
                <a:effectLst/>
                <a:uLnTx/>
                <a:uFillTx/>
                <a:latin typeface="Tahoma" pitchFamily="34" charset="0"/>
                <a:ea typeface="+mn-ea"/>
                <a:cs typeface="+mn-cs"/>
              </a:rPr>
              <a:t>08/11/2021</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US" sz="1200" b="1" dirty="0">
                <a:solidFill>
                  <a:schemeClr val="accent1"/>
                </a:solidFill>
                <a:latin typeface="Tahoma" pitchFamily="34" charset="0"/>
              </a:rPr>
              <a:t>LTI#30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chemeClr val="accent1"/>
                </a:solidFill>
                <a:latin typeface="Tahoma" pitchFamily="34" charset="0"/>
              </a:rPr>
              <a:t>Hands &amp; Fingers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chemeClr val="accent1"/>
                </a:solidFill>
                <a:latin typeface="Tahoma" pitchFamily="34" charset="0"/>
              </a:rPr>
              <a:t>D3P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92665</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9d51eac6-a7d5-47f5-a119-63d146adb134"/>
    <ds:schemaRef ds:uri="http://www.w3.org/XML/1998/namespace"/>
    <ds:schemaRef ds:uri="http://purl.org/dc/dcmitype/"/>
  </ds:schemaRefs>
</ds:datastoreItem>
</file>

<file path=customXml/itemProps2.xml><?xml version="1.0" encoding="utf-8"?>
<ds:datastoreItem xmlns:ds="http://schemas.openxmlformats.org/officeDocument/2006/customXml" ds:itemID="{86489A69-D803-464A-B836-878BAD879969}"/>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4915</TotalTime>
  <Words>667</Words>
  <Application>Microsoft Office PowerPoint</Application>
  <PresentationFormat>Widescreen</PresentationFormat>
  <Paragraphs>59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LTI#30-QAQC  MSE  Bahwan Lamnalco Finger injury</dc:title>
  <dc:creator>nazar@umsoman.com</dc:creator>
  <cp:lastModifiedBy>Balushi, Sumaiya MSE36</cp:lastModifiedBy>
  <cp:revision>319</cp:revision>
  <dcterms:created xsi:type="dcterms:W3CDTF">2018-09-24T07:27:56Z</dcterms:created>
  <dcterms:modified xsi:type="dcterms:W3CDTF">2022-08-09T07:20:42Z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