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24A316"/>
    <a:srgbClr val="FFC91D"/>
    <a:srgbClr val="FFFC00"/>
    <a:srgbClr val="EAEAEA"/>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5546" autoAdjust="0"/>
  </p:normalViewPr>
  <p:slideViewPr>
    <p:cSldViewPr snapToGrid="0" snapToObjects="1">
      <p:cViewPr varScale="1">
        <p:scale>
          <a:sx n="86" d="100"/>
          <a:sy n="86" d="100"/>
        </p:scale>
        <p:origin x="114" y="246"/>
      </p:cViewPr>
      <p:guideLst/>
    </p:cSldViewPr>
  </p:slideViewPr>
  <p:outlineViewPr>
    <p:cViewPr>
      <p:scale>
        <a:sx n="33" d="100"/>
        <a:sy n="33" d="100"/>
      </p:scale>
      <p:origin x="0" y="-6912"/>
    </p:cViewPr>
  </p:outlin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0"/>
            <a:ext cx="4841550" cy="498134"/>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Title 4">
            <a:extLst>
              <a:ext uri="{FF2B5EF4-FFF2-40B4-BE49-F238E27FC236}">
                <a16:creationId xmlns:a16="http://schemas.microsoft.com/office/drawing/2014/main" id="{1CE45F78-3908-4D1A-82F1-C1ADC42E3FB1}"/>
              </a:ext>
            </a:extLst>
          </p:cNvPr>
          <p:cNvSpPr txBox="1">
            <a:spLocks/>
          </p:cNvSpPr>
          <p:nvPr userDrawn="1"/>
        </p:nvSpPr>
        <p:spPr>
          <a:xfrm>
            <a:off x="190920" y="37307"/>
            <a:ext cx="11890244" cy="453582"/>
          </a:xfrm>
          <a:prstGeom prst="rect">
            <a:avLst/>
          </a:prstGeom>
          <a:solidFill>
            <a:srgbClr val="FFC91D"/>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US" sz="2400"/>
              <a:t>                          </a:t>
            </a:r>
            <a:r>
              <a:rPr lang="en-US" sz="2400" b="1">
                <a:solidFill>
                  <a:srgbClr val="00B050"/>
                </a:solidFill>
              </a:rPr>
              <a:t>PGR / Abraj Energy Services S.A.O.C Rig 103 – LTI#32 25</a:t>
            </a:r>
            <a:r>
              <a:rPr lang="en-US" sz="2400" b="1" baseline="30000">
                <a:solidFill>
                  <a:srgbClr val="00B050"/>
                </a:solidFill>
              </a:rPr>
              <a:t>th</a:t>
            </a:r>
            <a:r>
              <a:rPr lang="en-US" sz="2400" b="1">
                <a:solidFill>
                  <a:srgbClr val="00B050"/>
                </a:solidFill>
              </a:rPr>
              <a:t> Nov 2021</a:t>
            </a:r>
            <a:endParaRPr lang="en-US" sz="2400" b="1" dirty="0">
              <a:solidFill>
                <a:srgbClr val="00B050"/>
              </a:solidFill>
            </a:endParaRP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6509" y="1348800"/>
            <a:ext cx="8552009" cy="518603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lnSpc>
                <a:spcPct val="150000"/>
              </a:lnSpc>
              <a:spcBef>
                <a:spcPts val="600"/>
              </a:spcBef>
              <a:spcAft>
                <a:spcPts val="600"/>
              </a:spcAft>
            </a:pPr>
            <a:r>
              <a:rPr lang="en-US" sz="1200" dirty="0"/>
              <a:t>On 25</a:t>
            </a:r>
            <a:r>
              <a:rPr lang="en-US" sz="1200" baseline="30000" dirty="0"/>
              <a:t>th</a:t>
            </a:r>
            <a:r>
              <a:rPr lang="en-US" sz="1200" dirty="0"/>
              <a:t> Nov 2021 at approximately 04:25 hours, sewage tanker driver was driving from Rima toward HAIMA to offload the sewage water in HAIMA sewage treatment plant. Once he reached Al Ghubar south village about 25 KM from start point (Abraj Camp) a third-party vehicle (fish truck) coming from opposite side of the road and entered the sewage tanker lane causing head on collision with sewage tanker. As a result of this incident, sewage tanker driver sustained minor injuries and third-party driver had fracture of his right arm, also major damages to both vehicles. Both drivers were evacuated to HAIMA Hospital by ROP for treatment.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lvl="0">
              <a:buFont typeface="Arial" pitchFamily="34" charset="0"/>
              <a:buChar char="•"/>
              <a:defRPr/>
            </a:pPr>
            <a:r>
              <a:rPr lang="en-US" sz="1200" dirty="0"/>
              <a:t>3</a:t>
            </a:r>
            <a:r>
              <a:rPr lang="en-US" sz="1200" baseline="30000" dirty="0"/>
              <a:t>rd</a:t>
            </a:r>
            <a:r>
              <a:rPr lang="en-US" sz="1200" dirty="0"/>
              <a:t> party vehicle entered the sewage tanker lane</a:t>
            </a:r>
          </a:p>
          <a:p>
            <a:pPr>
              <a:buFont typeface="Arial" pitchFamily="34" charset="0"/>
              <a:buChar char="•"/>
              <a:defRPr/>
            </a:pPr>
            <a:r>
              <a:rPr lang="en-US" sz="1200" dirty="0"/>
              <a:t>Unpermitted night driving journey</a:t>
            </a:r>
          </a:p>
          <a:p>
            <a:pPr>
              <a:buFont typeface="Arial" pitchFamily="34" charset="0"/>
              <a:buChar char="•"/>
              <a:defRPr/>
            </a:pPr>
            <a:r>
              <a:rPr lang="en-US" sz="1200" dirty="0"/>
              <a:t>Driver was above 60 years old without medical waver </a:t>
            </a:r>
          </a:p>
          <a:p>
            <a:pPr>
              <a:buFont typeface="Arial" pitchFamily="34" charset="0"/>
              <a:buChar char="•"/>
              <a:defRPr/>
            </a:pPr>
            <a:r>
              <a:rPr lang="en-US" sz="1200" dirty="0"/>
              <a:t>Internal self-verification did not identify gaps with contractors  </a:t>
            </a:r>
          </a:p>
          <a:p>
            <a:pPr>
              <a:buFont typeface="Arial" pitchFamily="34" charset="0"/>
              <a:buChar char="•"/>
              <a:defRPr/>
            </a:pPr>
            <a:r>
              <a:rPr lang="en-US" sz="1200" dirty="0"/>
              <a:t>Driver was Driving in foggy weather </a:t>
            </a:r>
          </a:p>
          <a:p>
            <a:pPr>
              <a:buFont typeface="Arial" pitchFamily="34" charset="0"/>
              <a:buChar char="•"/>
              <a:defRPr/>
            </a:pPr>
            <a:r>
              <a:rPr lang="en-US" sz="1200" dirty="0"/>
              <a:t>Sewage Driver Driving with expire Defensive Driving permit </a:t>
            </a:r>
          </a:p>
          <a:p>
            <a:pPr>
              <a:buFont typeface="Arial" pitchFamily="34" charset="0"/>
              <a:buChar char="•"/>
              <a:defRPr/>
            </a:pPr>
            <a:r>
              <a:rPr lang="en-US" sz="1200" dirty="0"/>
              <a:t>IVMS system fitted in the sewage tanker but non-functional</a:t>
            </a:r>
          </a:p>
          <a:p>
            <a:pPr>
              <a:buFont typeface="Arial" pitchFamily="34" charset="0"/>
              <a:buChar char="•"/>
              <a:defRPr/>
            </a:pPr>
            <a:r>
              <a:rPr lang="en-US" sz="1200" dirty="0"/>
              <a:t>Sewage driver start night driving without informing anyone</a:t>
            </a:r>
          </a:p>
          <a:p>
            <a:pPr>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buFont typeface="Arial" pitchFamily="34" charset="0"/>
              <a:buChar char="•"/>
              <a:defRPr/>
            </a:pPr>
            <a:r>
              <a:rPr lang="en-US" sz="1200" dirty="0">
                <a:latin typeface="Calibri" panose="020F0502020204030204" pitchFamily="34" charset="0"/>
                <a:cs typeface="Tahoma" pitchFamily="34" charset="0"/>
              </a:rPr>
              <a:t>Always make sure to follow Road safety / Journey management requirements </a:t>
            </a:r>
          </a:p>
          <a:p>
            <a:pPr>
              <a:buFont typeface="Arial" pitchFamily="34" charset="0"/>
              <a:buChar char="•"/>
              <a:defRPr/>
            </a:pPr>
            <a:r>
              <a:rPr lang="en-US" sz="1200" dirty="0">
                <a:latin typeface="Calibri" panose="020F0502020204030204" pitchFamily="34" charset="0"/>
                <a:cs typeface="Tahoma" pitchFamily="34" charset="0"/>
              </a:rPr>
              <a:t>Always communicate with journey manager prior any journey </a:t>
            </a:r>
          </a:p>
          <a:p>
            <a:pPr>
              <a:buFont typeface="Arial" pitchFamily="34" charset="0"/>
              <a:buChar char="•"/>
              <a:defRPr/>
            </a:pPr>
            <a:r>
              <a:rPr lang="en-US" sz="1200" dirty="0">
                <a:latin typeface="Calibri" panose="020F0502020204030204" pitchFamily="34" charset="0"/>
                <a:cs typeface="Tahoma" pitchFamily="34" charset="0"/>
              </a:rPr>
              <a:t>Always make sure not to drive in foggy weather </a:t>
            </a:r>
          </a:p>
          <a:p>
            <a:pPr>
              <a:buFont typeface="Arial" pitchFamily="34" charset="0"/>
              <a:buChar char="•"/>
              <a:defRPr/>
            </a:pPr>
            <a:r>
              <a:rPr lang="en-US" sz="1200" dirty="0">
                <a:latin typeface="Calibri" panose="020F0502020204030204" pitchFamily="34" charset="0"/>
                <a:cs typeface="Tahoma" pitchFamily="34" charset="0"/>
              </a:rPr>
              <a:t>Always be attentive to other road users </a:t>
            </a:r>
          </a:p>
          <a:p>
            <a:pPr>
              <a:buFont typeface="Arial" pitchFamily="34" charset="0"/>
              <a:buChar char="•"/>
              <a:defRPr/>
            </a:pPr>
            <a:r>
              <a:rPr lang="en-US" sz="1200" dirty="0">
                <a:latin typeface="Calibri" panose="020F0502020204030204" pitchFamily="34" charset="0"/>
                <a:cs typeface="Tahoma" pitchFamily="34" charset="0"/>
              </a:rPr>
              <a:t>Make sure the Vehicles are fitted with IVMS and it’s in working condition </a:t>
            </a:r>
          </a:p>
          <a:p>
            <a:pPr>
              <a:buFont typeface="Arial" pitchFamily="34" charset="0"/>
              <a:buChar char="•"/>
              <a:defRPr/>
            </a:pPr>
            <a:r>
              <a:rPr lang="en-US" sz="1200" dirty="0">
                <a:latin typeface="Calibri" panose="020F0502020204030204" pitchFamily="34" charset="0"/>
                <a:cs typeface="Tahoma" pitchFamily="34" charset="0"/>
              </a:rPr>
              <a:t>Ensure defensive driving training of all drivers is valid</a:t>
            </a:r>
            <a:endParaRPr lang="en-US" dirty="0">
              <a:latin typeface="Calibri" panose="020F0502020204030204" pitchFamily="34"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374375" y="506749"/>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25/11/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LTI#32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600" b="1" dirty="0">
                <a:solidFill>
                  <a:srgbClr val="4472C4"/>
                </a:solidFill>
                <a:latin typeface="Tahoma" pitchFamily="34" charset="0"/>
              </a:rPr>
              <a:t>C</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4P  </a:t>
            </a:r>
          </a:p>
        </p:txBody>
      </p:sp>
      <p:sp>
        <p:nvSpPr>
          <p:cNvPr id="14" name="Rectangle 13">
            <a:extLst>
              <a:ext uri="{FF2B5EF4-FFF2-40B4-BE49-F238E27FC236}">
                <a16:creationId xmlns:a16="http://schemas.microsoft.com/office/drawing/2014/main" id="{27AC772E-6015-4076-A0DC-005445BF4556}"/>
              </a:ext>
            </a:extLst>
          </p:cNvPr>
          <p:cNvSpPr/>
          <p:nvPr/>
        </p:nvSpPr>
        <p:spPr>
          <a:xfrm>
            <a:off x="469174" y="809292"/>
            <a:ext cx="6634154"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27190" y="3799957"/>
            <a:ext cx="3074140" cy="1876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706234" y="547509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2981" y="1003728"/>
            <a:ext cx="1530335" cy="2425272"/>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27190" y="1003728"/>
            <a:ext cx="1611367" cy="2452837"/>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47764" y="2985970"/>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7895"/>
            <a:ext cx="12011130" cy="533615"/>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25/11/</a:t>
            </a:r>
            <a:r>
              <a:rPr lang="en-US" sz="1200" b="1" dirty="0">
                <a:solidFill>
                  <a:srgbClr val="4472C4"/>
                </a:solidFill>
                <a:latin typeface="Tahoma" pitchFamily="34" charset="0"/>
              </a:rPr>
              <a:t>2021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LTI#32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  </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all the drivers are aware about OPAL Road Safety Standard?</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all the drivers attended OPAL Defensive Driving Trainings?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to verify drivers training record?</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monitor employees, contractors and sub contractors age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verify vehicle inspections?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monitor contractors and sub contractors IVMS?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to conduct Audits/Inspections for sub contractors?</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92666</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9d51eac6-a7d5-47f5-a119-63d146adb134"/>
    <ds:schemaRef ds:uri="http://www.w3.org/XML/1998/namespace"/>
  </ds:schemaRefs>
</ds:datastoreItem>
</file>

<file path=customXml/itemProps3.xml><?xml version="1.0" encoding="utf-8"?>
<ds:datastoreItem xmlns:ds="http://schemas.openxmlformats.org/officeDocument/2006/customXml" ds:itemID="{C3EFF052-4F3C-42E5-84F6-6D3C31D6CE3D}"/>
</file>

<file path=docProps/app.xml><?xml version="1.0" encoding="utf-8"?>
<Properties xmlns="http://schemas.openxmlformats.org/officeDocument/2006/extended-properties" xmlns:vt="http://schemas.openxmlformats.org/officeDocument/2006/docPropsVTypes">
  <Template>TM02892315[[fn=Wisp]]</Template>
  <TotalTime>9405</TotalTime>
  <Words>661</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LTI#32 Abraj MVI Final</dc:title>
  <dc:creator>nazar@umsoman.com</dc:creator>
  <cp:lastModifiedBy>Balushi, Sumaiya MSE36</cp:lastModifiedBy>
  <cp:revision>719</cp:revision>
  <cp:lastPrinted>2021-12-26T09:46:05Z</cp:lastPrinted>
  <dcterms:created xsi:type="dcterms:W3CDTF">2018-09-24T07:27:56Z</dcterms:created>
  <dcterms:modified xsi:type="dcterms:W3CDTF">2022-07-25T09:41:25Z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