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C00"/>
    <a:srgbClr val="0000FF"/>
    <a:srgbClr val="24A316"/>
    <a:srgbClr val="16942A"/>
    <a:srgbClr val="EAEAEA"/>
    <a:srgbClr val="F2F3D7"/>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249" autoAdjust="0"/>
  </p:normalViewPr>
  <p:slideViewPr>
    <p:cSldViewPr snapToGrid="0" snapToObjects="1">
      <p:cViewPr varScale="1">
        <p:scale>
          <a:sx n="91" d="100"/>
          <a:sy n="91" d="100"/>
        </p:scale>
        <p:origin x="96" y="15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E8341AC-BC74-4FAA-A2BA-136D509060EF}" type="datetimeFigureOut">
              <a:rPr lang="en-US" smtClean="0">
                <a:latin typeface="Calibri" panose="020F0502020204030204" pitchFamily="34" charset="0"/>
              </a:rPr>
              <a:t>25/07/2022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EF51F27E-834E-4F26-A38E-D9AD78458120}" type="datetimeFigureOut">
              <a:rPr lang="en-US" smtClean="0"/>
              <a:pPr/>
              <a:t>25/07/2022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6"/>
            <a:ext cx="4993061" cy="466433"/>
          </a:xfrm>
          <a:prstGeom prst="rect">
            <a:avLst/>
          </a:prstGeom>
        </p:spPr>
        <p:txBody>
          <a:bodyPr vert="horz" lIns="93177" tIns="46589" rIns="93177" bIns="46589"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A short description should be provided without mentioning names of contractors or individuals.  You should include, what happened, to who (by job title) and what injuries this resulted in.  Nothing more!</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Four to five bullet points highlighting the main findings from the investigation.  Remember the target audience is the front line staff so this should be written in simple terms in a way that everyone can understand.</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strap line should be the main point you want to get across</a:t>
            </a:r>
          </a:p>
          <a:p>
            <a:pPr defTabSz="931774" eaLnBrk="0" fontAlgn="base" hangingPunct="0">
              <a:spcBef>
                <a:spcPct val="30000"/>
              </a:spcBef>
              <a:spcAft>
                <a:spcPct val="0"/>
              </a:spcAft>
              <a:defRPr/>
            </a:pPr>
            <a:endParaRPr lang="en-US" dirty="0">
              <a:solidFill>
                <a:srgbClr val="000000"/>
              </a:solidFill>
              <a:latin typeface="Times New Roman" pitchFamily="18" charset="0"/>
            </a:endParaRPr>
          </a:p>
          <a:p>
            <a:pPr defTabSz="931774" eaLnBrk="0" fontAlgn="base" hangingPunct="0">
              <a:spcBef>
                <a:spcPct val="30000"/>
              </a:spcBef>
              <a:spcAft>
                <a:spcPct val="0"/>
              </a:spcAft>
              <a:defRPr/>
            </a:pPr>
            <a:r>
              <a:rPr lang="en-US" dirty="0">
                <a:solidFill>
                  <a:srgbClr val="000000"/>
                </a:solidFill>
                <a:latin typeface="Times New Roman" pitchFamily="18" charset="0"/>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defTabSz="931774">
              <a:defRPr/>
            </a:pPr>
            <a:r>
              <a:rPr lang="en-US" dirty="0">
                <a:solidFill>
                  <a:srgbClr val="000000"/>
                </a:solidFill>
              </a:rPr>
              <a:t>Confidential - Not to be shared outside of PDO/PDO contractors </a:t>
            </a:r>
          </a:p>
          <a:p>
            <a:pPr defTabSz="931774">
              <a:defRPr/>
            </a:pPr>
            <a:endParaRPr lang="en-US" dirty="0">
              <a:solidFill>
                <a:prstClr val="black"/>
              </a:solidFill>
            </a:endParaRPr>
          </a:p>
        </p:txBody>
      </p:sp>
      <p:sp>
        <p:nvSpPr>
          <p:cNvPr id="5" name="Slide Number Placeholder 4"/>
          <p:cNvSpPr>
            <a:spLocks noGrp="1"/>
          </p:cNvSpPr>
          <p:nvPr>
            <p:ph type="sldNum" sz="quarter" idx="5"/>
          </p:nvPr>
        </p:nvSpPr>
        <p:spPr/>
        <p:txBody>
          <a:bodyPr/>
          <a:lstStyle/>
          <a:p>
            <a:pPr defTabSz="931774">
              <a:defRPr/>
            </a:pPr>
            <a:fld id="{F88714CE-FB4E-4316-BED5-DE0DF6B1D8E5}" type="slidenum">
              <a:rPr lang="en-US">
                <a:solidFill>
                  <a:prstClr val="black"/>
                </a:solidFill>
              </a:rPr>
              <a:pPr defTabSz="931774">
                <a:defRPr/>
              </a:pPr>
              <a:t>1</a:t>
            </a:fld>
            <a:endParaRPr lang="en-US" dirty="0">
              <a:solidFill>
                <a:prstClr val="black"/>
              </a:solidFill>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dirty="0">
                <a:solidFill>
                  <a:srgbClr val="000000"/>
                </a:solidFill>
                <a:latin typeface="Times New Roman" pitchFamily="18" charset="0"/>
              </a:rPr>
              <a:t>Ensure all dates and titles are input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Imagine you have to audit other companies to see if they could have the same issues.</a:t>
            </a:r>
          </a:p>
          <a:p>
            <a:pPr defTabSz="931774" eaLnBrk="0" fontAlgn="base" hangingPunct="0">
              <a:spcBef>
                <a:spcPct val="30000"/>
              </a:spcBef>
              <a:spcAft>
                <a:spcPct val="0"/>
              </a:spcAft>
              <a:defRPr/>
            </a:pPr>
            <a:endParaRPr lang="en-US" dirty="0">
              <a:solidFill>
                <a:srgbClr val="0033CC"/>
              </a:solidFill>
              <a:cs typeface="Calibri" panose="020F0502020204030204" pitchFamily="34" charset="0"/>
              <a:sym typeface="Wingdings" pitchFamily="2" charset="2"/>
            </a:endParaRPr>
          </a:p>
          <a:p>
            <a:pPr defTabSz="931774" eaLnBrk="0" fontAlgn="base" hangingPunct="0">
              <a:spcBef>
                <a:spcPct val="30000"/>
              </a:spcBef>
              <a:spcAft>
                <a:spcPct val="0"/>
              </a:spcAft>
              <a:defRPr/>
            </a:pPr>
            <a:r>
              <a:rPr lang="en-US" dirty="0">
                <a:solidFill>
                  <a:srgbClr val="0033CC"/>
                </a:solidFill>
                <a:cs typeface="Calibri" panose="020F0502020204030204" pitchFamily="34" charset="0"/>
                <a:sym typeface="Wingdings" pitchFamily="2" charset="2"/>
              </a:rPr>
              <a:t>These questions should start with: Do you ensure…………………?</a:t>
            </a:r>
            <a:endParaRPr lang="en-US" dirty="0">
              <a:solidFill>
                <a:srgbClr val="000000"/>
              </a:solidFill>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25/07/2022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25/07/2022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16539" y="1609986"/>
            <a:ext cx="8292545" cy="4570482"/>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r>
              <a:rPr lang="en-US" sz="1300" dirty="0"/>
              <a:t>On the 30</a:t>
            </a:r>
            <a:r>
              <a:rPr lang="en-US" sz="1300" baseline="30000" dirty="0"/>
              <a:t>th</a:t>
            </a:r>
            <a:r>
              <a:rPr lang="en-US" sz="1300" dirty="0"/>
              <a:t> November at around 6:30hrs Borets Crew leader attempted to remove the shaft for ESP (Electronic Submersible Pump) cable reel by pulling it manually from one end . The Roustabout decided to provide help, while the Roustabout was assisting in pulling the shaft from cable spooler, the shaft got detached from the reel and fell on his right foot causing fracture. </a:t>
            </a:r>
          </a:p>
          <a:p>
            <a:endParaRPr lang="en-US" sz="1200" dirty="0"/>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5"/>
                </a:solidFill>
                <a:effectLst/>
                <a:uLnTx/>
                <a:uFillTx/>
                <a:latin typeface="Tahoma" pitchFamily="34" charset="0"/>
                <a:ea typeface="宋体" panose="02010600030101010101" pitchFamily="2" charset="-122"/>
                <a:cs typeface="+mn-cs"/>
              </a:rPr>
              <a:t>Why it happened/Finding :</a:t>
            </a:r>
          </a:p>
          <a:p>
            <a:pPr marL="285750" indent="-285750">
              <a:buFont typeface="Arial" panose="020B0604020202020204" pitchFamily="34" charset="0"/>
              <a:buChar char="•"/>
            </a:pPr>
            <a:r>
              <a:rPr lang="en-US" sz="1300" dirty="0"/>
              <a:t>Incorrect decision made by the supervisor to pull shaft manually.(Shaft is 2.3 meter long , weighed around 100 kg and fall from a height of 77 cm above ground level.)</a:t>
            </a:r>
          </a:p>
          <a:p>
            <a:pPr marL="285750" indent="-285750">
              <a:buFont typeface="Arial" panose="020B0604020202020204" pitchFamily="34" charset="0"/>
              <a:buChar char="•"/>
            </a:pPr>
            <a:r>
              <a:rPr lang="en-US" sz="1300" dirty="0"/>
              <a:t>No permission was taken from hoist supervisor to perform this task.</a:t>
            </a:r>
          </a:p>
          <a:p>
            <a:pPr marL="285750" indent="-285750">
              <a:buFont typeface="Arial" panose="020B0604020202020204" pitchFamily="34" charset="0"/>
              <a:buChar char="•"/>
            </a:pPr>
            <a:r>
              <a:rPr lang="en-US" sz="1300" dirty="0"/>
              <a:t>Roustabout stand in wrong position (LOF) while pulling the shaft.</a:t>
            </a:r>
          </a:p>
          <a:p>
            <a:pPr marL="285750" indent="-285750">
              <a:buFont typeface="Arial" panose="020B0604020202020204" pitchFamily="34" charset="0"/>
              <a:buChar char="•"/>
            </a:pPr>
            <a:r>
              <a:rPr lang="en-US" sz="1300" dirty="0"/>
              <a:t>Specific JSA for installation/removal of shaft from the reel was not available. </a:t>
            </a:r>
          </a:p>
          <a:p>
            <a:pPr marL="285750" indent="-285750">
              <a:buFont typeface="Arial" panose="020B0604020202020204" pitchFamily="34" charset="0"/>
              <a:buChar char="•"/>
            </a:pPr>
            <a:r>
              <a:rPr lang="en-US" sz="1300" dirty="0"/>
              <a:t>Proper Safety boots were worn by the roustabout at the time of incident.</a:t>
            </a:r>
          </a:p>
          <a:p>
            <a:pPr marL="285750" indent="-285750">
              <a:buFont typeface="Arial" panose="020B0604020202020204" pitchFamily="34" charset="0"/>
              <a:buChar char="•"/>
            </a:pPr>
            <a:r>
              <a:rPr lang="en-US" sz="1300" dirty="0"/>
              <a:t>No intervention by roustabout and service company crew team lead.</a:t>
            </a:r>
          </a:p>
          <a:p>
            <a:pPr lvl="0"/>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chemeClr val="accent5"/>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285750" lvl="0" indent="-285750">
              <a:buFont typeface="Arial" panose="020B0604020202020204" pitchFamily="34" charset="0"/>
              <a:buChar char="•"/>
            </a:pPr>
            <a:r>
              <a:rPr lang="en-US" sz="1300" dirty="0"/>
              <a:t> Always Enhance Supervision and practice empowerment to stop work.</a:t>
            </a:r>
          </a:p>
          <a:p>
            <a:pPr marL="285750" lvl="0" indent="-285750">
              <a:buFont typeface="Arial" panose="020B0604020202020204" pitchFamily="34" charset="0"/>
              <a:buChar char="•"/>
            </a:pPr>
            <a:r>
              <a:rPr lang="en-US" sz="1300" dirty="0"/>
              <a:t> Always ensure to Develop and communicate SOP/JSA for any task</a:t>
            </a:r>
          </a:p>
          <a:p>
            <a:pPr marL="285750" lvl="0" indent="-285750">
              <a:buFont typeface="Arial" panose="020B0604020202020204" pitchFamily="34" charset="0"/>
              <a:buChar char="•"/>
            </a:pPr>
            <a:r>
              <a:rPr lang="en-US" sz="1300" dirty="0"/>
              <a:t>Always ensure not  to involve / perform any task if you are not been assigned or instructed by your supervisor.</a:t>
            </a:r>
          </a:p>
          <a:p>
            <a:pPr marL="285750" lvl="0" indent="-285750">
              <a:buFont typeface="Arial" panose="020B0604020202020204" pitchFamily="34" charset="0"/>
              <a:buChar char="•"/>
            </a:pPr>
            <a:r>
              <a:rPr lang="en-US" sz="1300" dirty="0"/>
              <a:t>Always ensure to manage third party at your location.</a:t>
            </a: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lvl="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30/11/2021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GB" sz="1200" b="1" dirty="0">
                <a:solidFill>
                  <a:srgbClr val="4472C4"/>
                </a:solidFill>
                <a:latin typeface="Tahoma" pitchFamily="34" charset="0"/>
              </a:rPr>
              <a:t>LTI # 34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C3P</a:t>
            </a:r>
          </a:p>
        </p:txBody>
      </p:sp>
      <p:sp>
        <p:nvSpPr>
          <p:cNvPr id="14" name="Rectangle 13">
            <a:extLst>
              <a:ext uri="{FF2B5EF4-FFF2-40B4-BE49-F238E27FC236}">
                <a16:creationId xmlns:a16="http://schemas.microsoft.com/office/drawing/2014/main" id="{27AC772E-6015-4076-A0DC-005445BF4556}"/>
              </a:ext>
            </a:extLst>
          </p:cNvPr>
          <p:cNvSpPr/>
          <p:nvPr/>
        </p:nvSpPr>
        <p:spPr>
          <a:xfrm>
            <a:off x="514674" y="1113030"/>
            <a:ext cx="6800525"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629476"/>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GB" sz="3600" b="1" dirty="0">
                <a:solidFill>
                  <a:srgbClr val="00B050"/>
                </a:solidFill>
                <a:latin typeface="Calibri" panose="020F0502020204030204" pitchFamily="34" charset="0"/>
                <a:ea typeface="MS PGothic" pitchFamily="34" charset="-128"/>
                <a:cs typeface="Calibri" panose="020F0502020204030204" pitchFamily="34" charset="0"/>
              </a:rPr>
              <a:t>PDO Second Alert</a:t>
            </a:r>
            <a:r>
              <a:rPr lang="en-US" sz="3600" b="1" dirty="0">
                <a:solidFill>
                  <a:srgbClr val="00B050"/>
                </a:solidFill>
                <a:latin typeface="Calibri" panose="020F0502020204030204" pitchFamily="34" charset="0"/>
                <a:ea typeface="MS PGothic" pitchFamily="34" charset="-128"/>
                <a:cs typeface="Calibri" panose="020F0502020204030204" pitchFamily="34" charset="0"/>
              </a:rPr>
              <a:t>     </a:t>
            </a:r>
          </a:p>
        </p:txBody>
      </p:sp>
      <p:sp>
        <p:nvSpPr>
          <p:cNvPr id="2" name="Rectangle 1"/>
          <p:cNvSpPr/>
          <p:nvPr/>
        </p:nvSpPr>
        <p:spPr>
          <a:xfrm>
            <a:off x="2295895" y="6372256"/>
            <a:ext cx="3933943" cy="369332"/>
          </a:xfrm>
          <a:prstGeom prst="rect">
            <a:avLst/>
          </a:prstGeom>
          <a:solidFill>
            <a:srgbClr val="0070C0"/>
          </a:solidFill>
        </p:spPr>
        <p:txBody>
          <a:bodyPr wrap="square">
            <a:spAutoFit/>
          </a:bodyPr>
          <a:lstStyle/>
          <a:p>
            <a:r>
              <a:rPr lang="en-US" b="1" dirty="0">
                <a:solidFill>
                  <a:srgbClr val="FFFC00"/>
                </a:solidFill>
              </a:rPr>
              <a:t> Always ensure to  stay away from LOF.</a:t>
            </a:r>
          </a:p>
        </p:txBody>
      </p:sp>
      <p:pic>
        <p:nvPicPr>
          <p:cNvPr id="17" name="Picture 2" descr="C:\Users\tyagi.BAOMAR\AppData\Local\Microsoft\Windows\Temporary Internet Files\Content.Outlook\XNB7FK2B\Right practice.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800" y="3967541"/>
            <a:ext cx="3202516" cy="20257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Users\tyagi.BAOMAR\AppData\Local\Microsoft\Windows\Temporary Internet Files\Content.Outlook\XNB7FK2B\pic.jpe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840800" y="1841083"/>
            <a:ext cx="3202516" cy="1973379"/>
          </a:xfrm>
          <a:prstGeom prst="rect">
            <a:avLst/>
          </a:prstGeom>
          <a:noFill/>
          <a:extLst>
            <a:ext uri="{909E8E84-426E-40DD-AFC4-6F175D3DCCD1}">
              <a14:hiddenFill xmlns:a14="http://schemas.microsoft.com/office/drawing/2010/main">
                <a:solidFill>
                  <a:srgbClr val="FFFFFF"/>
                </a:solidFill>
              </a14:hiddenFill>
            </a:ext>
          </a:extLst>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717832" y="5633439"/>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758127" y="3395687"/>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304800" y="14785"/>
            <a:ext cx="11887200" cy="453582"/>
          </a:xfrm>
          <a:solidFill>
            <a:srgbClr val="FFC000"/>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31902" y="1869667"/>
            <a:ext cx="10928195" cy="3247043"/>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sym typeface="Wingdings" pitchFamily="2" charset="2"/>
              </a:rPr>
              <a:t>Do you ensure  that Third party checklist  was  properly utilized in the unit?</a:t>
            </a: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sym typeface="Wingdings" pitchFamily="2" charset="2"/>
              </a:rPr>
              <a:t>Do you ensure  that TBT was conducted by Third party Supervisor  covering  all hazards and risk mitigation?</a:t>
            </a:r>
            <a:r>
              <a:rPr lang="en-US" sz="1600" dirty="0">
                <a:solidFill>
                  <a:srgbClr val="0033CC"/>
                </a:solidFill>
                <a:latin typeface="Calibri" panose="020F0502020204030204" pitchFamily="34" charset="0"/>
                <a:sym typeface="Wingdings" pitchFamily="2" charset="2"/>
              </a:rPr>
              <a:t> </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SOP/JSA  covers the full operation related to ESP jobs?</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employee stand in a safe place away from line of fire?</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employees are intervening/SWA for all unsafe act/condition?</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Do you ensure that SOP/JSA provided by service company upon arrival at site?</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6489C662-9EED-4537-84D5-13495C1C4F89}"/>
              </a:ext>
            </a:extLst>
          </p:cNvPr>
          <p:cNvSpPr>
            <a:spLocks noChangeArrowheads="1"/>
          </p:cNvSpPr>
          <p:nvPr/>
        </p:nvSpPr>
        <p:spPr bwMode="auto">
          <a:xfrm>
            <a:off x="565045" y="630421"/>
            <a:ext cx="11626955" cy="338554"/>
          </a:xfrm>
          <a:prstGeom prst="rect">
            <a:avLst/>
          </a:prstGeom>
          <a:noFill/>
          <a:ln w="9525">
            <a:noFill/>
            <a:miter lim="800000"/>
            <a:headEnd/>
            <a:tailEnd/>
          </a:ln>
        </p:spPr>
        <p:txBody>
          <a:bodyPr wrap="square">
            <a:spAutoFit/>
          </a:bodyPr>
          <a:lstStyle/>
          <a:p>
            <a:pPr marL="114300" lvl="0" indent="-114300" algn="ju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30/11/2021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lang="en-GB" sz="1200" b="1" dirty="0">
                <a:solidFill>
                  <a:srgbClr val="4472C4"/>
                </a:solidFill>
                <a:latin typeface="Tahoma" pitchFamily="34" charset="0"/>
              </a:rPr>
              <a:t>LTI # 34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Drops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C3P</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92668</DocId>
    <ImageCreateDate xmlns="4880E4F8-4B7D-4BDD-91E3-E10D47036ECA" xsi:nil="true"/>
    <wic_System_Copyright xmlns="http://schemas.microsoft.com/sharepoint/v3/fields" xsi:nil="true"/>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3ad483c2-a27c-44cd-acb6-8713d8ff8005"/>
    <ds:schemaRef ds:uri="http://www.w3.org/XML/1998/namespace"/>
    <ds:schemaRef ds:uri="http://purl.org/dc/terms/"/>
  </ds:schemaRefs>
</ds:datastoreItem>
</file>

<file path=customXml/itemProps3.xml><?xml version="1.0" encoding="utf-8"?>
<ds:datastoreItem xmlns:ds="http://schemas.openxmlformats.org/officeDocument/2006/customXml" ds:itemID="{9C03F6C5-B1D8-41C0-A046-5692C86A4D9A}"/>
</file>

<file path=docProps/app.xml><?xml version="1.0" encoding="utf-8"?>
<Properties xmlns="http://schemas.openxmlformats.org/officeDocument/2006/extended-properties" xmlns:vt="http://schemas.openxmlformats.org/officeDocument/2006/docPropsVTypes">
  <Template>TM02892315[[fn=Wisp]]</Template>
  <TotalTime>6199</TotalTime>
  <Words>674</Words>
  <Application>Microsoft Office PowerPoint</Application>
  <PresentationFormat>Widescreen</PresentationFormat>
  <Paragraphs>58</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LTI#34 Ba Omar Final Post UWD IRC </dc:title>
  <dc:creator>nazar@umsoman.com</dc:creator>
  <cp:lastModifiedBy>Balushi, Sumaiya MSE36</cp:lastModifiedBy>
  <cp:revision>419</cp:revision>
  <cp:lastPrinted>2021-12-20T08:17:12Z</cp:lastPrinted>
  <dcterms:created xsi:type="dcterms:W3CDTF">2018-09-24T07:27:56Z</dcterms:created>
  <dcterms:modified xsi:type="dcterms:W3CDTF">2022-07-25T10:47:28Z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