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 id="2" name="Morrow, Fulton UIL65" initials="MFU" lastIdx="1" clrIdx="1">
    <p:extLst>
      <p:ext uri="{19B8F6BF-5375-455C-9EA6-DF929625EA0E}">
        <p15:presenceInfo xmlns:p15="http://schemas.microsoft.com/office/powerpoint/2012/main" userId="S::Fulton.FM.Morrow@pdo.co.om::762b87f7-294e-43d9-b010-4ff454107df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A316"/>
    <a:srgbClr val="0000FF"/>
    <a:srgbClr val="00B050"/>
    <a:srgbClr val="FFFC00"/>
    <a:srgbClr val="FDD600"/>
    <a:srgbClr val="FFC91D"/>
    <a:srgbClr val="EAEAEA"/>
    <a:srgbClr val="F2F3D7"/>
    <a:srgbClr val="1694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17" autoAdjust="0"/>
    <p:restoredTop sz="94249" autoAdjust="0"/>
  </p:normalViewPr>
  <p:slideViewPr>
    <p:cSldViewPr snapToGrid="0" snapToObjects="1">
      <p:cViewPr varScale="1">
        <p:scale>
          <a:sx n="93" d="100"/>
          <a:sy n="93" d="100"/>
        </p:scale>
        <p:origin x="102" y="16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pPr/>
              <a:t>10/08/2022</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p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10/08/2022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pPr/>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10/08/2022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55888" y="1539411"/>
            <a:ext cx="7791263" cy="4839786"/>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lvl="0" indent="-342900">
              <a:defRPr/>
            </a:pPr>
            <a:r>
              <a:rPr lang="en-GB" sz="1600" dirty="0">
                <a:cs typeface="Arial" pitchFamily="34" charset="0"/>
              </a:rPr>
              <a:t>	</a:t>
            </a:r>
            <a:r>
              <a:rPr lang="en-GB" sz="1400" dirty="0">
                <a:cs typeface="Arial" pitchFamily="34" charset="0"/>
              </a:rPr>
              <a:t>A helper was assisting prime mover driver to hook up the wire rope onto the chassis, whilst doing so his 2 fingers on his right hand were trapped between the hook and the chassis as the driver was winching the wire rope into the winch drum. The Helper  was transferred to Haima Hospital (approx. 50km away from the incident location) with assistant rig move Supervisor in Truckoman pickup. The Helper was later referred to Muscat for advanced treatment where he received surgery approx. 12 hours following the incident</a:t>
            </a:r>
            <a:endParaRPr kumimoji="0" lang="en-US" sz="1400" b="0" i="0" u="none" strike="noStrike" kern="1200" cap="none" spc="0" normalizeH="0" baseline="0" noProof="0" dirty="0">
              <a:ln>
                <a:noFill/>
              </a:ln>
              <a:effectLst/>
              <a:uLnTx/>
              <a:uFillTx/>
            </a:endParaRPr>
          </a:p>
          <a:p>
            <a:pPr marL="342900" marR="0" lvl="0" indent="-342900"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chemeClr val="accent1"/>
                </a:solidFill>
                <a:effectLst/>
                <a:uLnTx/>
                <a:uFillTx/>
                <a:latin typeface="Tahoma" pitchFamily="34" charset="0"/>
                <a:ea typeface="宋体" panose="02010600030101010101" pitchFamily="2" charset="-122"/>
                <a:cs typeface="+mn-cs"/>
              </a:rPr>
              <a:t>Why it happened/Finding :</a:t>
            </a:r>
          </a:p>
          <a:p>
            <a:pPr marL="285750" indent="-285750" fontAlgn="ctr">
              <a:buFont typeface="Arial" pitchFamily="34" charset="0"/>
              <a:buChar char="•"/>
            </a:pPr>
            <a:r>
              <a:rPr lang="en-GB" sz="1400" dirty="0"/>
              <a:t>The winch rope was hooked onto the chassis instead of built-in D-ring (shortcut)</a:t>
            </a:r>
          </a:p>
          <a:p>
            <a:pPr marL="285750" indent="-285750" fontAlgn="ctr">
              <a:buFont typeface="Arial" pitchFamily="34" charset="0"/>
              <a:buChar char="•"/>
            </a:pPr>
            <a:r>
              <a:rPr lang="en-GB" sz="1400" dirty="0"/>
              <a:t>The helper placed his finger on the line of fire</a:t>
            </a:r>
          </a:p>
          <a:p>
            <a:pPr marL="285750" indent="-285750" fontAlgn="ctr">
              <a:buFont typeface="Arial" pitchFamily="34" charset="0"/>
              <a:buChar char="•"/>
            </a:pPr>
            <a:r>
              <a:rPr lang="en-GB" sz="1400" dirty="0"/>
              <a:t>The driver did not wait for signal to spool the rope (communication)</a:t>
            </a:r>
          </a:p>
          <a:p>
            <a:pPr marL="285750" indent="-285750" fontAlgn="ctr">
              <a:buFont typeface="Arial" pitchFamily="34" charset="0"/>
              <a:buChar char="•"/>
            </a:pPr>
            <a:r>
              <a:rPr lang="en-GB" sz="1400" dirty="0">
                <a:latin typeface="Calibri" panose="020F0502020204030204" pitchFamily="34" charset="0"/>
                <a:cs typeface="Tahoma" pitchFamily="34" charset="0"/>
              </a:rPr>
              <a:t>No intervention has been made by the third person</a:t>
            </a:r>
          </a:p>
          <a:p>
            <a:pPr marL="285750" indent="-285750" fontAlgn="ctr">
              <a:buFont typeface="Arial" pitchFamily="34" charset="0"/>
              <a:buChar char="•"/>
            </a:pPr>
            <a:r>
              <a:rPr lang="en-GB" sz="1400" dirty="0">
                <a:latin typeface="Calibri" panose="020F0502020204030204" pitchFamily="34" charset="0"/>
                <a:cs typeface="Tahoma" pitchFamily="34" charset="0"/>
              </a:rPr>
              <a:t>No Supervision was provided to the task</a:t>
            </a:r>
            <a:endParaRPr lang="en-US" sz="1400" dirty="0">
              <a:latin typeface="Calibri" panose="020F0502020204030204" pitchFamily="34" charset="0"/>
              <a:cs typeface="Tahoma" pitchFamily="34" charset="0"/>
            </a:endParaRPr>
          </a:p>
          <a:p>
            <a:pPr marL="114300" indent="-114300" algn="just">
              <a:defRPr/>
            </a:pPr>
            <a:r>
              <a:rPr lang="en-US" sz="1600" b="1" dirty="0">
                <a:solidFill>
                  <a:schemeClr val="accent1"/>
                </a:solidFill>
                <a:latin typeface="Tahoma" pitchFamily="34" charset="0"/>
                <a:ea typeface="宋体" panose="02010600030101010101" pitchFamily="2" charset="-122"/>
              </a:rPr>
              <a:t>Your learning from this incident..</a:t>
            </a:r>
          </a:p>
          <a:p>
            <a:pPr marL="114300" indent="-114300" algn="just">
              <a:defRPr/>
            </a:pPr>
            <a:endParaRPr lang="en-US" sz="300" dirty="0">
              <a:solidFill>
                <a:srgbClr val="000000"/>
              </a:solidFill>
              <a:latin typeface="Calibri" panose="020F0502020204030204" pitchFamily="34" charset="0"/>
            </a:endParaRPr>
          </a:p>
          <a:p>
            <a:pPr marL="285750" indent="-285750">
              <a:buFont typeface="Arial" pitchFamily="34" charset="0"/>
              <a:buChar char="•"/>
              <a:defRPr/>
            </a:pPr>
            <a:r>
              <a:rPr lang="en-US" sz="1400" dirty="0">
                <a:cs typeface="Tahoma" pitchFamily="34" charset="0"/>
              </a:rPr>
              <a:t>Always ensure to place your body parts away from line of fire </a:t>
            </a:r>
          </a:p>
          <a:p>
            <a:pPr marL="285750" indent="-285750">
              <a:buFont typeface="Arial" pitchFamily="34" charset="0"/>
              <a:buChar char="•"/>
              <a:defRPr/>
            </a:pPr>
            <a:r>
              <a:rPr lang="en-US" sz="1400" dirty="0">
                <a:cs typeface="Tahoma" pitchFamily="34" charset="0"/>
              </a:rPr>
              <a:t>Always ensure you can see and be seen</a:t>
            </a:r>
          </a:p>
          <a:p>
            <a:pPr marL="285750" indent="-285750">
              <a:buFont typeface="Arial" pitchFamily="34" charset="0"/>
              <a:buChar char="•"/>
              <a:defRPr/>
            </a:pPr>
            <a:r>
              <a:rPr lang="en-US" sz="1400" dirty="0">
                <a:cs typeface="Tahoma" pitchFamily="34" charset="0"/>
              </a:rPr>
              <a:t>Always communicate properly before performing any task with other colleague</a:t>
            </a:r>
          </a:p>
          <a:p>
            <a:pPr marL="285750" indent="-285750">
              <a:buFont typeface="Arial" pitchFamily="34" charset="0"/>
              <a:buChar char="•"/>
              <a:defRPr/>
            </a:pPr>
            <a:r>
              <a:rPr lang="en-US" sz="1400" dirty="0">
                <a:cs typeface="Tahoma" pitchFamily="34" charset="0"/>
              </a:rPr>
              <a:t>Always ensure proper Supervision in place</a:t>
            </a:r>
          </a:p>
          <a:p>
            <a:pPr marL="285750" indent="-285750">
              <a:buFont typeface="Arial" pitchFamily="34" charset="0"/>
              <a:buChar char="•"/>
              <a:defRPr/>
            </a:pPr>
            <a:r>
              <a:rPr lang="en-US" sz="1400" dirty="0">
                <a:cs typeface="Tahoma" pitchFamily="34" charset="0"/>
              </a:rPr>
              <a:t>Always do Intervention on seeing any unsafe act or unsafe condition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050" b="0" i="0" u="none" strike="noStrike" kern="1200" cap="none" spc="0" normalizeH="0" baseline="0" noProof="0" dirty="0">
              <a:ln>
                <a:noFill/>
              </a:ln>
              <a:effectLst/>
              <a:uLnTx/>
              <a:uFillTx/>
              <a:latin typeface="Calibri" panose="020F0502020204030204" pitchFamily="34" charset="0"/>
              <a:ea typeface="+mn-ea"/>
              <a:cs typeface="Tahoma" pitchFamily="34" charset="0"/>
            </a:endParaRP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 </a:t>
            </a:r>
            <a:r>
              <a:rPr lang="en-GB" sz="1200" b="1" dirty="0">
                <a:solidFill>
                  <a:srgbClr val="4472C4"/>
                </a:solidFill>
                <a:latin typeface="Tahoma" pitchFamily="34" charset="0"/>
              </a:rPr>
              <a:t>05</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/12/2021</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LTI#35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lang="en-US" sz="1200" b="1" dirty="0">
                <a:solidFill>
                  <a:srgbClr val="4472C4"/>
                </a:solidFill>
                <a:latin typeface="Tahoma" pitchFamily="34" charset="0"/>
              </a:rPr>
              <a:t>Hands &amp; Fingers</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600" b="1" i="0" u="none" strike="noStrike" kern="1200" cap="none" spc="0" normalizeH="0" baseline="0" noProof="0" dirty="0">
                <a:ln>
                  <a:noFill/>
                </a:ln>
                <a:effectLst/>
                <a:uLnTx/>
                <a:uFillTx/>
                <a:latin typeface="Tahoma" pitchFamily="34" charset="0"/>
                <a:ea typeface="+mn-ea"/>
                <a:cs typeface="+mn-cs"/>
              </a:rPr>
              <a:t>P</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otential severity:</a:t>
            </a:r>
            <a:r>
              <a:rPr kumimoji="0" lang="en-US" sz="1400" b="1" i="0" u="none" strike="noStrike" kern="1200" cap="none" spc="0" normalizeH="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noProof="0" dirty="0">
                <a:ln>
                  <a:noFill/>
                </a:ln>
                <a:solidFill>
                  <a:srgbClr val="4472C4"/>
                </a:solidFill>
                <a:effectLst/>
                <a:uLnTx/>
                <a:uFillTx/>
                <a:latin typeface="Tahoma" pitchFamily="34" charset="0"/>
                <a:ea typeface="+mn-ea"/>
                <a:cs typeface="+mn-cs"/>
              </a:rPr>
              <a:t>C</a:t>
            </a:r>
            <a:r>
              <a:rPr lang="en-US" sz="1200" b="1" dirty="0">
                <a:solidFill>
                  <a:srgbClr val="4472C4"/>
                </a:solidFill>
                <a:latin typeface="Tahoma" pitchFamily="34" charset="0"/>
              </a:rPr>
              <a:t>3P  </a:t>
            </a:r>
          </a:p>
        </p:txBody>
      </p:sp>
      <p:sp>
        <p:nvSpPr>
          <p:cNvPr id="14" name="Rectangle 13">
            <a:extLst>
              <a:ext uri="{FF2B5EF4-FFF2-40B4-BE49-F238E27FC236}">
                <a16:creationId xmlns:a16="http://schemas.microsoft.com/office/drawing/2014/main" id="{27AC772E-6015-4076-A0DC-005445BF4556}"/>
              </a:ext>
            </a:extLst>
          </p:cNvPr>
          <p:cNvSpPr/>
          <p:nvPr/>
        </p:nvSpPr>
        <p:spPr>
          <a:xfrm>
            <a:off x="455888" y="1077581"/>
            <a:ext cx="42741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Drilling, Logistics</a:t>
            </a:r>
            <a:endParaRPr kumimoji="0" lang="en-US" sz="1800" b="1" i="0" u="none" strike="sng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p>
        </p:txBody>
      </p:sp>
      <p:pic>
        <p:nvPicPr>
          <p:cNvPr id="1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94647" y="1277636"/>
            <a:ext cx="3748668" cy="2286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256277" y="2860122"/>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17" name="Picture 16" descr="C:\Users\vineeth\Desktop\EVIDENCES\Training Matix_files\KPI 1\ISO 9001\Internal audit\PHOTO-2021-12-08-13-43-57.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8294647" y="3744046"/>
            <a:ext cx="3748668" cy="2286000"/>
          </a:xfrm>
          <a:prstGeom prst="rect">
            <a:avLst/>
          </a:prstGeom>
          <a:noFill/>
          <a:ln>
            <a:noFill/>
          </a:ln>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188962" y="5344160"/>
            <a:ext cx="457200" cy="539756"/>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pic>
        <p:nvPicPr>
          <p:cNvPr id="18" name="Picture 17" descr="A picture containing light&#10;&#10;Description automatically generated">
            <a:extLst>
              <a:ext uri="{FF2B5EF4-FFF2-40B4-BE49-F238E27FC236}">
                <a16:creationId xmlns:a16="http://schemas.microsoft.com/office/drawing/2014/main" id="{05B86843-7E0B-4099-B8D7-2F1182E9A61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7299691" flipH="1">
            <a:off x="10680052" y="2708919"/>
            <a:ext cx="301882" cy="1186330"/>
          </a:xfrm>
          <a:prstGeom prst="rect">
            <a:avLst/>
          </a:prstGeom>
        </p:spPr>
      </p:pic>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4431" y="6498069"/>
            <a:ext cx="5590517" cy="377985"/>
          </a:xfrm>
          <a:prstGeom prst="rect">
            <a:avLst/>
          </a:prstGeom>
        </p:spPr>
      </p:pic>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3000821"/>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sym typeface="Wingdings" pitchFamily="2" charset="2"/>
              </a:rPr>
              <a:t>Do you ensure all activities performed are included in HEMP and SOP ? </a:t>
            </a:r>
          </a:p>
          <a:p>
            <a:pPr marL="342900" indent="-342900">
              <a:buFont typeface="+mj-lt"/>
              <a:buAutoNum type="arabicPeriod"/>
              <a:defRPr/>
            </a:pPr>
            <a:r>
              <a:rPr lang="en-US" sz="1600" dirty="0">
                <a:sym typeface="Wingdings" pitchFamily="2" charset="2"/>
              </a:rPr>
              <a:t>Do you ensure all hazards are captured in each document review for critical tasks? </a:t>
            </a:r>
          </a:p>
          <a:p>
            <a:pPr marL="342900" indent="-342900">
              <a:buFont typeface="+mj-lt"/>
              <a:buAutoNum type="arabicPeriod"/>
              <a:defRPr/>
            </a:pPr>
            <a:r>
              <a:rPr lang="en-US" sz="1600" dirty="0">
                <a:sym typeface="Wingdings" pitchFamily="2" charset="2"/>
              </a:rPr>
              <a:t>Do you regularly communicate the pinch points risks?</a:t>
            </a:r>
          </a:p>
          <a:p>
            <a:pPr marL="342900" indent="-342900">
              <a:buFont typeface="+mj-lt"/>
              <a:buAutoNum type="arabicPeriod"/>
              <a:defRPr/>
            </a:pPr>
            <a:r>
              <a:rPr lang="en-US" sz="1600" dirty="0">
                <a:sym typeface="Wingdings" pitchFamily="2" charset="2"/>
              </a:rPr>
              <a:t>Do you ensure that you conduct regular task / worksite observations?</a:t>
            </a:r>
          </a:p>
          <a:p>
            <a:pPr marL="342900" indent="-342900">
              <a:buFont typeface="+mj-lt"/>
              <a:buAutoNum type="arabicPeriod"/>
              <a:defRPr/>
            </a:pPr>
            <a:r>
              <a:rPr lang="en-US" sz="1600" dirty="0">
                <a:sym typeface="Wingdings" pitchFamily="2" charset="2"/>
              </a:rPr>
              <a:t>Do you encourage staff to use their empowerment to STOP if  required?</a:t>
            </a:r>
          </a:p>
          <a:p>
            <a:pPr marL="342900" indent="-342900">
              <a:buFont typeface="+mj-lt"/>
              <a:buAutoNum type="arabicPeriod"/>
              <a:defRPr/>
            </a:pPr>
            <a:r>
              <a:rPr lang="en-US" sz="1600" dirty="0">
                <a:sym typeface="Wingdings" pitchFamily="2" charset="2"/>
              </a:rPr>
              <a:t>Do you ensure audits covers all safety critical activities ?</a:t>
            </a: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8" name="Rectangle 8">
            <a:extLst>
              <a:ext uri="{FF2B5EF4-FFF2-40B4-BE49-F238E27FC236}">
                <a16:creationId xmlns:a16="http://schemas.microsoft.com/office/drawing/2014/main" id="{5BB6D794-6B20-4619-AA66-C22B38B89E69}"/>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 </a:t>
            </a:r>
            <a:r>
              <a:rPr lang="en-GB" sz="1200" b="1" dirty="0">
                <a:solidFill>
                  <a:srgbClr val="4472C4"/>
                </a:solidFill>
                <a:latin typeface="Tahoma" pitchFamily="34" charset="0"/>
              </a:rPr>
              <a:t>05</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/12/2021</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LTI#35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lang="en-US" sz="1200" b="1" dirty="0">
                <a:solidFill>
                  <a:srgbClr val="4472C4"/>
                </a:solidFill>
                <a:latin typeface="Tahoma" pitchFamily="34" charset="0"/>
              </a:rPr>
              <a:t>Hands &amp; Fingers</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600" b="1" i="0" u="none" strike="noStrike" kern="1200" cap="none" spc="0" normalizeH="0" baseline="0" noProof="0" dirty="0">
                <a:ln>
                  <a:noFill/>
                </a:ln>
                <a:effectLst/>
                <a:uLnTx/>
                <a:uFillTx/>
                <a:latin typeface="Tahoma" pitchFamily="34" charset="0"/>
                <a:ea typeface="+mn-ea"/>
                <a:cs typeface="+mn-cs"/>
              </a:rPr>
              <a:t>P</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otential severity:</a:t>
            </a:r>
            <a:r>
              <a:rPr kumimoji="0" lang="en-US" sz="1400" b="1" i="0" u="none" strike="noStrike" kern="1200" cap="none" spc="0" normalizeH="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noProof="0" dirty="0">
                <a:ln>
                  <a:noFill/>
                </a:ln>
                <a:solidFill>
                  <a:srgbClr val="4472C4"/>
                </a:solidFill>
                <a:effectLst/>
                <a:uLnTx/>
                <a:uFillTx/>
                <a:latin typeface="Tahoma" pitchFamily="34" charset="0"/>
                <a:ea typeface="+mn-ea"/>
                <a:cs typeface="+mn-cs"/>
              </a:rPr>
              <a:t>C</a:t>
            </a:r>
            <a:r>
              <a:rPr lang="en-US" sz="1200" b="1" dirty="0">
                <a:solidFill>
                  <a:srgbClr val="4472C4"/>
                </a:solidFill>
                <a:latin typeface="Tahoma" pitchFamily="34" charset="0"/>
              </a:rPr>
              <a:t>3P  </a:t>
            </a: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92669</DocId>
    <ImageCreateDate xmlns="4880E4F8-4B7D-4BDD-91E3-E10D47036ECA"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EB1FCF-0E89-482E-A62E-598FF58845D8}">
  <ds:schemaRefs>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9d51eac6-a7d5-47f5-a119-63d146adb134"/>
    <ds:schemaRef ds:uri="http://www.w3.org/XML/1998/namespace"/>
    <ds:schemaRef ds:uri="http://purl.org/dc/dcmitype/"/>
  </ds:schemaRefs>
</ds:datastoreItem>
</file>

<file path=customXml/itemProps2.xml><?xml version="1.0" encoding="utf-8"?>
<ds:datastoreItem xmlns:ds="http://schemas.openxmlformats.org/officeDocument/2006/customXml" ds:itemID="{B4C5F575-D0B6-483D-91D8-AAB4204F6B69}"/>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TM02892315[[fn=Wisp]]</Template>
  <TotalTime>7652</TotalTime>
  <Words>622</Words>
  <Application>Microsoft Office PowerPoint</Application>
  <PresentationFormat>Widescreen</PresentationFormat>
  <Paragraphs>55</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   Management self audit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LTI#35QAQC _BE TOS</dc:title>
  <dc:creator>nazar@umsoman.com</dc:creator>
  <cp:lastModifiedBy>Balushi, Sumaiya MSE36</cp:lastModifiedBy>
  <cp:revision>488</cp:revision>
  <dcterms:created xsi:type="dcterms:W3CDTF">2018-09-24T07:27:56Z</dcterms:created>
  <dcterms:modified xsi:type="dcterms:W3CDTF">2022-08-10T07:18:13Z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