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A92CFA-B185-4083-E8C0-2AC74CF3E455}" name="Azat Charyyarov" initials="AC" userId="S::azat.charyyarov@shaleempetroleum.onmicrosoft.com::f12baa54-34d1-4198-b3a5-9ac3676274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3D7"/>
    <a:srgbClr val="FFFC00"/>
    <a:srgbClr val="FFC91D"/>
    <a:srgbClr val="EAEAEA"/>
    <a:srgbClr val="0000FF"/>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62" autoAdjust="0"/>
    <p:restoredTop sz="89659" autoAdjust="0"/>
  </p:normalViewPr>
  <p:slideViewPr>
    <p:cSldViewPr snapToGrid="0" snapToObjects="1">
      <p:cViewPr varScale="1">
        <p:scale>
          <a:sx n="83" d="100"/>
          <a:sy n="83" d="100"/>
        </p:scale>
        <p:origin x="126" y="312"/>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FE8341AC-BC74-4FAA-A2BA-136D509060EF}" type="datetimeFigureOut">
              <a:rPr lang="en-US" smtClean="0">
                <a:latin typeface="Calibri" panose="020F0502020204030204" pitchFamily="34" charset="0"/>
              </a:rPr>
              <a:t>25/07/2022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EF51F27E-834E-4F26-A38E-D9AD78458120}" type="datetimeFigureOut">
              <a:rPr lang="en-US" smtClean="0"/>
              <a:pPr/>
              <a:t>25/07/2022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6"/>
            <a:ext cx="4993061" cy="466433"/>
          </a:xfrm>
          <a:prstGeom prst="rect">
            <a:avLst/>
          </a:prstGeom>
        </p:spPr>
        <p:txBody>
          <a:bodyPr vert="horz" lIns="93177" tIns="46589" rIns="93177" bIns="46589"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1774">
              <a:defRPr/>
            </a:pPr>
            <a:r>
              <a:rPr lang="en-US" dirty="0">
                <a:solidFill>
                  <a:srgbClr val="000000"/>
                </a:solidFill>
              </a:rPr>
              <a:t>Confidential - Not to be shared outside of PDO/PDO contractors </a:t>
            </a:r>
          </a:p>
          <a:p>
            <a:pPr defTabSz="931774">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1774">
              <a:defRPr/>
            </a:pPr>
            <a:fld id="{F88714CE-FB4E-4316-BED5-DE0DF6B1D8E5}" type="slidenum">
              <a:rPr lang="en-US">
                <a:solidFill>
                  <a:prstClr val="black"/>
                </a:solidFill>
              </a:rPr>
              <a:pPr defTabSz="931774">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520533" y="1444454"/>
            <a:ext cx="8209258" cy="5645135"/>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 15.12.2021 at 0855hrs installation of the new mud agitator gear box was in progress. The Asst. Mechanic entered the suction tank in order to install the foundation bolts. The Rig Sr. Mechanic and HIAB Operator were attempting to align the gear box. While doing so, the gear box unexpectedly jerked and the Asst. Mechanic received the injury of his left-hand inner palm. The work was stopped immediately, and the Asst. Mechanic was shifted to the clinic for medical assistance  </a:t>
            </a:r>
          </a:p>
          <a:p>
            <a:pPr marL="342900" marR="0" lvl="0" indent="-342900" algn="just"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a:spcBef>
                <a:spcPts val="100"/>
              </a:spcBef>
              <a:spcAft>
                <a:spcPts val="100"/>
              </a:spcAft>
              <a:buFont typeface="Arial" pitchFamily="34" charset="0"/>
              <a:buChar char="•"/>
              <a:defRPr/>
            </a:pPr>
            <a:r>
              <a:rPr lang="en-US" sz="1300" dirty="0">
                <a:solidFill>
                  <a:prstClr val="black"/>
                </a:solidFill>
                <a:latin typeface="Calibri" panose="020F0502020204030204" pitchFamily="34" charset="0"/>
                <a:cs typeface="Tahoma" pitchFamily="34" charset="0"/>
              </a:rPr>
              <a:t>The Asst. Mechanic placed his hands in the line of fire </a:t>
            </a:r>
          </a:p>
          <a:p>
            <a:pPr marL="0" marR="0" lvl="0" indent="0" algn="l" defTabSz="914400" rtl="0" eaLnBrk="1" fontAlgn="auto" latinLnBrk="0" hangingPunct="1">
              <a:lnSpc>
                <a:spcPct val="100000"/>
              </a:lnSpc>
              <a:spcBef>
                <a:spcPts val="100"/>
              </a:spcBef>
              <a:spcAft>
                <a:spcPts val="100"/>
              </a:spcAft>
              <a:buClrTx/>
              <a:buSzTx/>
              <a:buFont typeface="Arial"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Asst. Mechanic was not wearing impact gloves at the time of the incident</a:t>
            </a:r>
            <a:endParaRPr kumimoji="0" lang="en-US" sz="13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100"/>
              </a:spcBef>
              <a:spcAft>
                <a:spcPts val="100"/>
              </a:spcAft>
              <a:buClrTx/>
              <a:buSzTx/>
              <a:buFont typeface="Arial"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communication between the parties </a:t>
            </a:r>
            <a:r>
              <a:rPr lang="en-US" sz="1300" dirty="0">
                <a:solidFill>
                  <a:prstClr val="black"/>
                </a:solidFill>
                <a:latin typeface="Calibri" panose="020F0502020204030204" pitchFamily="34" charset="0"/>
                <a:cs typeface="Tahoma" pitchFamily="34" charset="0"/>
              </a:rPr>
              <a:t>was inadequate </a:t>
            </a:r>
          </a:p>
          <a:p>
            <a:pPr marL="0" marR="0" lvl="0" indent="0" algn="l" defTabSz="914400" rtl="0" eaLnBrk="1" fontAlgn="auto" latinLnBrk="0" hangingPunct="1">
              <a:lnSpc>
                <a:spcPct val="100000"/>
              </a:lnSpc>
              <a:spcBef>
                <a:spcPts val="100"/>
              </a:spcBef>
              <a:spcAft>
                <a:spcPts val="100"/>
              </a:spcAft>
              <a:buClrTx/>
              <a:buSzTx/>
              <a:buFont typeface="Arial" pitchFamily="34" charset="0"/>
              <a:buChar char="•"/>
              <a:tabLst/>
              <a:defRPr/>
            </a:pPr>
            <a:r>
              <a:rPr lang="en-US" sz="1300" dirty="0">
                <a:solidFill>
                  <a:prstClr val="black"/>
                </a:solidFill>
                <a:latin typeface="Calibri" panose="020F0502020204030204" pitchFamily="34" charset="0"/>
                <a:cs typeface="Tahoma" pitchFamily="34" charset="0"/>
              </a:rPr>
              <a:t>The supervision was inadequate </a:t>
            </a:r>
          </a:p>
          <a:p>
            <a:pPr marL="0" marR="0" lvl="0" indent="0" algn="l" defTabSz="914400" rtl="0" eaLnBrk="1" fontAlgn="auto" latinLnBrk="0" hangingPunct="1">
              <a:lnSpc>
                <a:spcPct val="100000"/>
              </a:lnSpc>
              <a:spcBef>
                <a:spcPts val="100"/>
              </a:spcBef>
              <a:spcAft>
                <a:spcPts val="100"/>
              </a:spcAft>
              <a:buClrTx/>
              <a:buSzTx/>
              <a:buFont typeface="Arial"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Lift Plan was inadequate and did not address the</a:t>
            </a:r>
            <a:r>
              <a:rPr lang="en-US" sz="1300" dirty="0">
                <a:solidFill>
                  <a:prstClr val="black"/>
                </a:solidFill>
                <a:latin typeface="Calibri" panose="020F0502020204030204" pitchFamily="34" charset="0"/>
                <a:cs typeface="Tahoma" pitchFamily="34" charset="0"/>
              </a:rPr>
              <a:t> risks and controls of the lift </a:t>
            </a:r>
          </a:p>
          <a:p>
            <a:pPr marL="0" marR="0" lvl="0" indent="0" algn="l" defTabSz="914400" rtl="0" eaLnBrk="1" fontAlgn="auto" latinLnBrk="0" hangingPunct="1">
              <a:lnSpc>
                <a:spcPct val="100000"/>
              </a:lnSpc>
              <a:spcBef>
                <a:spcPts val="100"/>
              </a:spcBef>
              <a:spcAft>
                <a:spcPts val="100"/>
              </a:spcAft>
              <a:buClrTx/>
              <a:buSzTx/>
              <a:buFont typeface="Arial"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PTW controls were not properly implemented </a:t>
            </a:r>
          </a:p>
          <a:p>
            <a:pPr marL="0" marR="0" lvl="0" indent="0" algn="l" defTabSz="914400" rtl="0" eaLnBrk="1" fontAlgn="auto" latinLnBrk="0" hangingPunct="1">
              <a:lnSpc>
                <a:spcPct val="100000"/>
              </a:lnSpc>
              <a:spcBef>
                <a:spcPts val="100"/>
              </a:spcBef>
              <a:spcAft>
                <a:spcPts val="100"/>
              </a:spcAft>
              <a:buClrTx/>
              <a:buSzTx/>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buFont typeface="Arial" pitchFamily="34" charset="0"/>
              <a:buChar char="•"/>
              <a:defRPr/>
            </a:pPr>
            <a:r>
              <a:rPr lang="en-US" sz="1300" dirty="0">
                <a:latin typeface="Calibri" panose="020F0502020204030204" pitchFamily="34" charset="0"/>
                <a:cs typeface="Tahoma" pitchFamily="34" charset="0"/>
              </a:rPr>
              <a:t>Always be aware of pinch points and Line of Fire hazards </a:t>
            </a:r>
          </a:p>
          <a:p>
            <a:pPr>
              <a:buFont typeface="Arial" pitchFamily="34" charset="0"/>
              <a:buChar char="•"/>
              <a:defRPr/>
            </a:pPr>
            <a:r>
              <a:rPr lang="en-US" sz="1300" dirty="0">
                <a:latin typeface="Calibri" panose="020F0502020204030204" pitchFamily="34" charset="0"/>
                <a:cs typeface="Tahoma" pitchFamily="34" charset="0"/>
              </a:rPr>
              <a:t>Always wear proper PPE as the last line of defense </a:t>
            </a:r>
          </a:p>
          <a:p>
            <a:pPr>
              <a:buFont typeface="Arial" pitchFamily="34" charset="0"/>
              <a:buChar char="•"/>
              <a:defRPr/>
            </a:pPr>
            <a:r>
              <a:rPr lang="en-US" sz="1300" dirty="0">
                <a:latin typeface="Calibri" panose="020F0502020204030204" pitchFamily="34" charset="0"/>
                <a:cs typeface="Tahoma" pitchFamily="34" charset="0"/>
              </a:rPr>
              <a:t>Always perform risk assessment and identify the risks </a:t>
            </a:r>
          </a:p>
          <a:p>
            <a:pPr>
              <a:buFont typeface="Arial" pitchFamily="34" charset="0"/>
              <a:buChar char="•"/>
              <a:defRPr/>
            </a:pPr>
            <a:r>
              <a:rPr lang="en-US" sz="1300" dirty="0">
                <a:latin typeface="Calibri" panose="020F0502020204030204" pitchFamily="34" charset="0"/>
                <a:cs typeface="Tahoma" pitchFamily="34" charset="0"/>
              </a:rPr>
              <a:t>Always implement the PTW controls prior to authorizing the task </a:t>
            </a:r>
          </a:p>
          <a:p>
            <a:pPr>
              <a:buFont typeface="Arial" pitchFamily="34" charset="0"/>
              <a:buChar char="•"/>
              <a:defRPr/>
            </a:pPr>
            <a:r>
              <a:rPr lang="en-US" sz="1300" dirty="0">
                <a:latin typeface="Calibri" panose="020F0502020204030204" pitchFamily="34" charset="0"/>
                <a:cs typeface="Tahoma" pitchFamily="34" charset="0"/>
              </a:rPr>
              <a:t>Always supervise the task </a:t>
            </a:r>
          </a:p>
          <a:p>
            <a:pPr>
              <a:buFont typeface="Arial" pitchFamily="34" charset="0"/>
              <a:buChar char="•"/>
              <a:defRPr/>
            </a:pPr>
            <a:r>
              <a:rPr lang="en-US" sz="1300" dirty="0">
                <a:latin typeface="Calibri" panose="020F0502020204030204" pitchFamily="34" charset="0"/>
                <a:cs typeface="Tahoma" pitchFamily="34" charset="0"/>
              </a:rPr>
              <a:t>Always have a proper approved lift plan</a:t>
            </a:r>
          </a:p>
          <a:p>
            <a:pPr>
              <a:buFont typeface="Arial" pitchFamily="34" charset="0"/>
              <a:buChar char="•"/>
              <a:defRPr/>
            </a:pPr>
            <a:r>
              <a:rPr lang="en-US" sz="1300" dirty="0">
                <a:latin typeface="Calibri" panose="020F0502020204030204" pitchFamily="34" charset="0"/>
                <a:cs typeface="Tahoma" pitchFamily="34" charset="0"/>
              </a:rPr>
              <a:t>Always ensure to use of  right lifting equipment for the task.</a:t>
            </a:r>
          </a:p>
          <a:p>
            <a:pPr>
              <a:buFont typeface="Arial" pitchFamily="34" charset="0"/>
              <a:buChar char="•"/>
              <a:defRPr/>
            </a:pPr>
            <a:endParaRPr lang="en-US" sz="1300" dirty="0">
              <a:solidFill>
                <a:srgbClr val="0070C0"/>
              </a:solidFill>
              <a:latin typeface="Calibri" panose="020F0502020204030204" pitchFamily="34" charset="0"/>
              <a:cs typeface="Tahoma" pitchFamily="34" charset="0"/>
            </a:endParaRPr>
          </a:p>
          <a:p>
            <a:pPr>
              <a:buFont typeface="Arial" pitchFamily="34" charset="0"/>
              <a:buChar char="•"/>
              <a:defRPr/>
            </a:pPr>
            <a:endParaRPr lang="en-US" sz="13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15/12/2021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LTI#36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Hands and Fingers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D3P </a:t>
            </a:r>
            <a:r>
              <a:rPr kumimoji="0" lang="en-US" sz="1600" b="1" i="0" u="none" strike="noStrike" kern="1200" cap="none" spc="0" normalizeH="0" baseline="0" noProof="0" dirty="0">
                <a:ln>
                  <a:noFill/>
                </a:ln>
                <a:solidFill>
                  <a:srgbClr val="4472C4"/>
                </a:solidFill>
                <a:effectLst/>
                <a:highlight>
                  <a:srgbClr val="FFFF00"/>
                </a:highligh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520533" y="990755"/>
            <a:ext cx="5880267"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8" name="TextBox 16">
            <a:extLst>
              <a:ext uri="{FF2B5EF4-FFF2-40B4-BE49-F238E27FC236}">
                <a16:creationId xmlns:a16="http://schemas.microsoft.com/office/drawing/2014/main" id="{0D13E423-BD54-4BA4-B07C-064BDDD8486E}"/>
              </a:ext>
            </a:extLst>
          </p:cNvPr>
          <p:cNvSpPr txBox="1">
            <a:spLocks noChangeArrowheads="1"/>
          </p:cNvSpPr>
          <p:nvPr/>
        </p:nvSpPr>
        <p:spPr bwMode="auto">
          <a:xfrm>
            <a:off x="1900414" y="6422474"/>
            <a:ext cx="7014906" cy="323165"/>
          </a:xfrm>
          <a:prstGeom prst="rect">
            <a:avLst/>
          </a:prstGeom>
          <a:solidFill>
            <a:schemeClr val="accent1"/>
          </a:solidFill>
          <a:ln w="9525">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1" i="0" u="none" strike="noStrike" kern="0" cap="none" spc="0" normalizeH="0" baseline="0" noProof="0" dirty="0">
                <a:ln>
                  <a:noFill/>
                </a:ln>
                <a:solidFill>
                  <a:srgbClr val="FFFF00"/>
                </a:solidFill>
                <a:effectLst/>
                <a:uLnTx/>
                <a:uFillTx/>
                <a:latin typeface="Tahoma" pitchFamily="34" charset="0"/>
              </a:rPr>
              <a:t>Always intervene and STOP unsafe practices to prevent incidents </a:t>
            </a:r>
          </a:p>
        </p:txBody>
      </p:sp>
      <p:pic>
        <p:nvPicPr>
          <p:cNvPr id="19" name="Picture 18">
            <a:extLst>
              <a:ext uri="{FF2B5EF4-FFF2-40B4-BE49-F238E27FC236}">
                <a16:creationId xmlns:a16="http://schemas.microsoft.com/office/drawing/2014/main" id="{0508CB36-B6B1-4C93-B475-657FB3435713}"/>
              </a:ext>
            </a:extLst>
          </p:cNvPr>
          <p:cNvPicPr>
            <a:picLocks noChangeAspect="1"/>
          </p:cNvPicPr>
          <p:nvPr/>
        </p:nvPicPr>
        <p:blipFill rotWithShape="1">
          <a:blip r:embed="rId3">
            <a:extLst>
              <a:ext uri="{28A0092B-C50C-407E-A947-70E740481C1C}">
                <a14:useLocalDpi xmlns:a14="http://schemas.microsoft.com/office/drawing/2010/main" val="0"/>
              </a:ext>
            </a:extLst>
          </a:blip>
          <a:srcRect l="2469" r="2377" b="10644"/>
          <a:stretch/>
        </p:blipFill>
        <p:spPr>
          <a:xfrm rot="5400000">
            <a:off x="9159652" y="1156167"/>
            <a:ext cx="2478137" cy="3036332"/>
          </a:xfrm>
          <a:prstGeom prst="rect">
            <a:avLst/>
          </a:prstGeom>
        </p:spPr>
      </p:pic>
      <p:pic>
        <p:nvPicPr>
          <p:cNvPr id="3" name="Picture 2" descr="Brady 140751 Polystyrene&amp;quot;Every Person HAS The Responsibility and Authority  to Stop Work in an Unsafe Situation&amp;quot; Safety Sign Slider Insert, 6&amp;quot; Height x  23.875&amp;quot; Width, Blue/White: Amazon.com: Industrial &amp;amp; Scientific">
            <a:extLst>
              <a:ext uri="{FF2B5EF4-FFF2-40B4-BE49-F238E27FC236}">
                <a16:creationId xmlns:a16="http://schemas.microsoft.com/office/drawing/2014/main" id="{A5600492-98D0-4D9C-965F-07A07DC088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211" b="38314"/>
          <a:stretch/>
        </p:blipFill>
        <p:spPr bwMode="auto">
          <a:xfrm>
            <a:off x="8880554" y="4063740"/>
            <a:ext cx="3001567" cy="166015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48612" y="3398754"/>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47039" y="537030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935124"/>
            <a:ext cx="10928195" cy="3493264"/>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Short Service Employee Management Program is adequately implemented?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PTW Signatory understands his responsibilities and verifies the controls prior to authorizing the task?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field personnel comply with PPE requirements?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field personnel can raise their concerns to the site management and get appropriate actions?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tasks are being planned properly and prioritized so that there are no conflicts between various tasks?</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the proper and approved plan lift for the task?</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personnel have confidence in implementing and understand the Stop Work Authority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the right  lifting equipment for the task ?</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9" name="Rectangle 8">
            <a:extLst>
              <a:ext uri="{FF2B5EF4-FFF2-40B4-BE49-F238E27FC236}">
                <a16:creationId xmlns:a16="http://schemas.microsoft.com/office/drawing/2014/main" id="{15DE8769-A343-4919-90F8-C3BA157E70D6}"/>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15/12/2021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LTI#36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Hands and Fingers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D3P </a:t>
            </a:r>
            <a:r>
              <a:rPr kumimoji="0" lang="en-US" sz="1600" b="1" i="0" u="none" strike="noStrike" kern="1200" cap="none" spc="0" normalizeH="0" baseline="0" noProof="0" dirty="0">
                <a:ln>
                  <a:noFill/>
                </a:ln>
                <a:solidFill>
                  <a:srgbClr val="4472C4"/>
                </a:solidFill>
                <a:effectLst/>
                <a:highlight>
                  <a:srgbClr val="FFFF00"/>
                </a:highligh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92670</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purl.org/dc/terms/"/>
    <ds:schemaRef ds:uri="http://schemas.microsoft.com/office/2006/documentManagement/types"/>
    <ds:schemaRef ds:uri="http://schemas.openxmlformats.org/package/2006/metadata/core-properties"/>
    <ds:schemaRef ds:uri="http://purl.org/dc/dcmitype/"/>
    <ds:schemaRef ds:uri="http://schemas.microsoft.com/sharepoint/v3"/>
    <ds:schemaRef ds:uri="http://schemas.microsoft.com/office/2006/metadata/properties"/>
    <ds:schemaRef ds:uri="http://purl.org/dc/elements/1.1/"/>
    <ds:schemaRef ds:uri="http://www.w3.org/XML/1998/namespace"/>
    <ds:schemaRef ds:uri="http://schemas.microsoft.com/office/infopath/2007/PartnerControls"/>
    <ds:schemaRef ds:uri="9d51eac6-a7d5-47f5-a119-63d146adb134"/>
  </ds:schemaRefs>
</ds:datastoreItem>
</file>

<file path=customXml/itemProps3.xml><?xml version="1.0" encoding="utf-8"?>
<ds:datastoreItem xmlns:ds="http://schemas.openxmlformats.org/officeDocument/2006/customXml" ds:itemID="{103CED21-6EB5-4966-A30C-0F59E1D4DD18}"/>
</file>

<file path=docProps/app.xml><?xml version="1.0" encoding="utf-8"?>
<Properties xmlns="http://schemas.openxmlformats.org/officeDocument/2006/extended-properties" xmlns:vt="http://schemas.openxmlformats.org/officeDocument/2006/docPropsVTypes">
  <Template>TM02892315[[fn=Wisp]]</Template>
  <TotalTime>6411</TotalTime>
  <Words>698</Words>
  <Application>Microsoft Office PowerPoint</Application>
  <PresentationFormat>Widescreen</PresentationFormat>
  <Paragraphs>63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LTI#36 Shaleem Final Post UWD </dc:title>
  <dc:creator>nazar@umsoman.com</dc:creator>
  <cp:lastModifiedBy>Balushi, Sumaiya MSE36</cp:lastModifiedBy>
  <cp:revision>290</cp:revision>
  <cp:lastPrinted>2022-01-06T07:47:33Z</cp:lastPrinted>
  <dcterms:created xsi:type="dcterms:W3CDTF">2018-09-24T07:27:56Z</dcterms:created>
  <dcterms:modified xsi:type="dcterms:W3CDTF">2022-07-25T10:54:32Z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