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Hamdani, Firas MSE33" initials="HFM" lastIdx="1" clrIdx="1">
    <p:extLst>
      <p:ext uri="{19B8F6BF-5375-455C-9EA6-DF929625EA0E}">
        <p15:presenceInfo xmlns:p15="http://schemas.microsoft.com/office/powerpoint/2012/main" userId="S::Firas.FA.Hamdani@pdo.co.om::d0374895-c6d0-440a-bd28-a1a821a8f0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249" autoAdjust="0"/>
  </p:normalViewPr>
  <p:slideViewPr>
    <p:cSldViewPr snapToGrid="0" snapToObjects="1">
      <p:cViewPr varScale="1">
        <p:scale>
          <a:sx n="93" d="100"/>
          <a:sy n="93" d="100"/>
        </p:scale>
        <p:origin x="90" y="96"/>
      </p:cViewPr>
      <p:guideLst/>
    </p:cSldViewPr>
  </p:slideViewPr>
  <p:notesTextViewPr>
    <p:cViewPr>
      <p:scale>
        <a:sx n="125" d="100"/>
        <a:sy n="125" d="100"/>
      </p:scale>
      <p:origin x="0" y="0"/>
    </p:cViewPr>
  </p:notesTextViewPr>
  <p:sorterViewPr>
    <p:cViewPr>
      <p:scale>
        <a:sx n="100" d="100"/>
        <a:sy n="100" d="100"/>
      </p:scale>
      <p:origin x="0" y="-8388"/>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25/07/2022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25/07/2022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30800" y="577693"/>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16/12/2021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200" b="1" dirty="0">
                <a:solidFill>
                  <a:srgbClr val="4472C4"/>
                </a:solidFill>
                <a:latin typeface="Tahoma" pitchFamily="34" charset="0"/>
              </a:rPr>
              <a:t>37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Slip &amp; Trip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C2P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533541" y="992097"/>
            <a:ext cx="6678917" cy="369332"/>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6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17" name="Text Box 2">
            <a:extLst>
              <a:ext uri="{FF2B5EF4-FFF2-40B4-BE49-F238E27FC236}">
                <a16:creationId xmlns:a16="http://schemas.microsoft.com/office/drawing/2014/main" id="{5D1D1AE8-1764-4AF7-9600-A7C65E3FECED}"/>
              </a:ext>
            </a:extLst>
          </p:cNvPr>
          <p:cNvSpPr txBox="1">
            <a:spLocks noChangeArrowheads="1"/>
          </p:cNvSpPr>
          <p:nvPr/>
        </p:nvSpPr>
        <p:spPr bwMode="auto">
          <a:xfrm>
            <a:off x="430800" y="1437279"/>
            <a:ext cx="8227977" cy="509370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pPr algn="just">
              <a:defRPr/>
            </a:pPr>
            <a:r>
              <a:rPr lang="en-US" sz="1400" dirty="0"/>
              <a:t>On 16th Dec 2021 at around 13:35 </a:t>
            </a:r>
            <a:r>
              <a:rPr lang="en-US" sz="1400" dirty="0" err="1"/>
              <a:t>Hrs</a:t>
            </a:r>
            <a:r>
              <a:rPr lang="en-US" sz="1400" dirty="0"/>
              <a:t> in the RMS-06 location, the crew was engaged for draining the water from the drain pit. A helper (IP) of the crew was moving into the barricaded area to support his team member to relocate the flexible drain hose (3” </a:t>
            </a:r>
            <a:r>
              <a:rPr lang="en-US" sz="1400" dirty="0" err="1"/>
              <a:t>dia</a:t>
            </a:r>
            <a:r>
              <a:rPr lang="en-US" sz="1400" dirty="0"/>
              <a:t>), during the movement the helper leg tripped on a hard barrier support pipe which resulted in loss of balance, and he fell on the ground planting his left hand to the ground and onto the wooden runner. This fall caused severe pain and swelling on the wrist of the left arm. Further medical examination revealed </a:t>
            </a:r>
            <a:r>
              <a:rPr lang="en-US" sz="1400" dirty="0" err="1"/>
              <a:t>colle's</a:t>
            </a:r>
            <a:r>
              <a:rPr lang="en-US" sz="1400" dirty="0"/>
              <a:t> fracture of the left radius.</a:t>
            </a:r>
          </a:p>
          <a:p>
            <a:pPr marR="0" lvl="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285750" indent="-285750">
              <a:buFont typeface="Arial" panose="020B0604020202020204" pitchFamily="34" charset="0"/>
              <a:buChar char="•"/>
              <a:defRPr/>
            </a:pPr>
            <a:r>
              <a:rPr lang="en-US" sz="1400" dirty="0"/>
              <a:t>As the helper was standing close to the barricade, the helper did not notice the barricade's support pipe, so while moving forward he tripped on the barricade's pipe and fell on the ground.</a:t>
            </a:r>
          </a:p>
          <a:p>
            <a:pPr marL="285750" indent="-285750">
              <a:buFont typeface="Arial" panose="020B0604020202020204" pitchFamily="34" charset="0"/>
              <a:buChar char="•"/>
              <a:defRPr/>
            </a:pPr>
            <a:r>
              <a:rPr lang="en-US" sz="1400" dirty="0"/>
              <a:t>Not focused on the surrounding obstruction.</a:t>
            </a:r>
          </a:p>
          <a:p>
            <a:pPr marL="0" marR="0" lvl="0" indent="0" algn="l" defTabSz="914400" rtl="0" eaLnBrk="1" fontAlgn="auto" latinLnBrk="0" hangingPunct="1">
              <a:lnSpc>
                <a:spcPct val="100000"/>
              </a:lnSpc>
              <a:spcBef>
                <a:spcPts val="0"/>
              </a:spcBef>
              <a:spcAft>
                <a:spcPts val="0"/>
              </a:spcAft>
              <a:buClrTx/>
              <a:buSzTx/>
              <a:tabLst/>
              <a:defRPr/>
            </a:pPr>
            <a:endParaRPr lang="en-US" sz="16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500" dirty="0">
              <a:solidFill>
                <a:srgbClr val="000000"/>
              </a:solidFill>
              <a:latin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400" dirty="0"/>
              <a:t>Watch your steps while moving inside the workplace.</a:t>
            </a:r>
          </a:p>
          <a:p>
            <a:pPr marL="342900" marR="0" lvl="0" indent="-342900">
              <a:spcBef>
                <a:spcPts val="0"/>
              </a:spcBef>
              <a:spcAft>
                <a:spcPts val="0"/>
              </a:spcAft>
              <a:buFont typeface="Arial" panose="020B0604020202020204" pitchFamily="34" charset="0"/>
              <a:buChar char="•"/>
              <a:tabLst>
                <a:tab pos="457200" algn="l"/>
              </a:tabLst>
            </a:pPr>
            <a:r>
              <a:rPr lang="en-US" sz="1400" dirty="0"/>
              <a:t>Projected obstructions are to be highlighted appropriately for better visibility.</a:t>
            </a:r>
          </a:p>
          <a:p>
            <a:pPr marL="342900" marR="0" lvl="0" indent="-342900">
              <a:spcBef>
                <a:spcPts val="0"/>
              </a:spcBef>
              <a:spcAft>
                <a:spcPts val="0"/>
              </a:spcAft>
              <a:buFont typeface="Arial" panose="020B0604020202020204" pitchFamily="34" charset="0"/>
              <a:buChar char="•"/>
              <a:tabLst>
                <a:tab pos="457200" algn="l"/>
              </a:tabLst>
            </a:pPr>
            <a:r>
              <a:rPr lang="en-US" sz="1400" dirty="0"/>
              <a:t>Don’t allow people to stand very close to the barricading.</a:t>
            </a:r>
          </a:p>
          <a:p>
            <a:pPr marL="342900" marR="0" lvl="0" indent="-342900">
              <a:spcBef>
                <a:spcPts val="0"/>
              </a:spcBef>
              <a:spcAft>
                <a:spcPts val="0"/>
              </a:spcAft>
              <a:buFont typeface="Arial" panose="020B0604020202020204" pitchFamily="34" charset="0"/>
              <a:buChar char="•"/>
              <a:tabLst>
                <a:tab pos="457200" algn="l"/>
              </a:tabLst>
            </a:pPr>
            <a:r>
              <a:rPr lang="en-US" sz="1400" dirty="0"/>
              <a:t>Ensure that the barricades are not posing a trip hazard.</a:t>
            </a:r>
          </a:p>
          <a:p>
            <a:pPr marL="0" marR="0" lvl="0" indent="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pic>
        <p:nvPicPr>
          <p:cNvPr id="18" name="Picture 17">
            <a:extLst>
              <a:ext uri="{FF2B5EF4-FFF2-40B4-BE49-F238E27FC236}">
                <a16:creationId xmlns:a16="http://schemas.microsoft.com/office/drawing/2014/main" id="{A0B778AF-4CFF-4082-A18F-31747600B6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17969" y="1295152"/>
            <a:ext cx="3125346" cy="2275314"/>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47574" y="3178823"/>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9" name="Picture 18">
            <a:extLst>
              <a:ext uri="{FF2B5EF4-FFF2-40B4-BE49-F238E27FC236}">
                <a16:creationId xmlns:a16="http://schemas.microsoft.com/office/drawing/2014/main" id="{5897F82F-100F-4A25-AE85-D1F76AE464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7968" y="3789523"/>
            <a:ext cx="3125347" cy="230508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63944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30800" y="11987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31902" y="2005877"/>
            <a:ext cx="10928195" cy="2015936"/>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the barricade support pipes are not posing a trip hazard?</a:t>
            </a:r>
            <a:endParaRPr lang="en-US" sz="1600" dirty="0">
              <a:solidFill>
                <a:srgbClr val="FF0000"/>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all Hazards /controls identified in HEMP are addressed in TRIC?</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10" name="Rectangle 8">
            <a:extLst>
              <a:ext uri="{FF2B5EF4-FFF2-40B4-BE49-F238E27FC236}">
                <a16:creationId xmlns:a16="http://schemas.microsoft.com/office/drawing/2014/main" id="{66A73176-99A3-4A06-AA7B-05919E57BD12}"/>
              </a:ext>
            </a:extLst>
          </p:cNvPr>
          <p:cNvSpPr>
            <a:spLocks noChangeArrowheads="1"/>
          </p:cNvSpPr>
          <p:nvPr/>
        </p:nvSpPr>
        <p:spPr bwMode="auto">
          <a:xfrm>
            <a:off x="430800" y="577693"/>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16/12/2021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200" b="1" dirty="0">
                <a:solidFill>
                  <a:srgbClr val="4472C4"/>
                </a:solidFill>
                <a:latin typeface="Tahoma" pitchFamily="34" charset="0"/>
              </a:rPr>
              <a:t>37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Slip &amp; Trip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C2P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92671</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elements/1.1/"/>
    <ds:schemaRef ds:uri="9d51eac6-a7d5-47f5-a119-63d146adb134"/>
    <ds:schemaRef ds:uri="http://schemas.microsoft.com/sharepoint/v3"/>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036C6464-BA7A-4CAB-9E11-F805FD21A3C5}"/>
</file>

<file path=docProps/app.xml><?xml version="1.0" encoding="utf-8"?>
<Properties xmlns="http://schemas.openxmlformats.org/officeDocument/2006/extended-properties" xmlns:vt="http://schemas.openxmlformats.org/officeDocument/2006/docPropsVTypes">
  <Template>TM02892315[[fn=Wisp]]</Template>
  <TotalTime>9568</TotalTime>
  <Words>597</Words>
  <Application>Microsoft Office PowerPoint</Application>
  <PresentationFormat>Widescreen</PresentationFormat>
  <Paragraphs>51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LTI#37 L&amp;T DP IRC Final Pack (002)</dc:title>
  <dc:creator>nazar@umsoman.com</dc:creator>
  <cp:lastModifiedBy>Balushi, Sumaiya MSE36</cp:lastModifiedBy>
  <cp:revision>443</cp:revision>
  <dcterms:created xsi:type="dcterms:W3CDTF">2018-09-24T07:27:56Z</dcterms:created>
  <dcterms:modified xsi:type="dcterms:W3CDTF">2022-07-25T10:57:40Z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SIP_Label_ac52bb50-aef2-4dc8-bb7f-e0da22648362_Enabled">
    <vt:lpwstr>True</vt:lpwstr>
  </property>
  <property fmtid="{D5CDD505-2E9C-101B-9397-08002B2CF9AE}" pid="4" name="MSIP_Label_ac52bb50-aef2-4dc8-bb7f-e0da22648362_SiteId">
    <vt:lpwstr>264b9899-fe1b-430b-9509-2154878d5774</vt:lpwstr>
  </property>
  <property fmtid="{D5CDD505-2E9C-101B-9397-08002B2CF9AE}" pid="5" name="MSIP_Label_ac52bb50-aef2-4dc8-bb7f-e0da22648362_Owner">
    <vt:lpwstr>pvjv@lntecc.com</vt:lpwstr>
  </property>
  <property fmtid="{D5CDD505-2E9C-101B-9397-08002B2CF9AE}" pid="6" name="MSIP_Label_ac52bb50-aef2-4dc8-bb7f-e0da22648362_SetDate">
    <vt:lpwstr>2021-11-21T11:37:19.6956750Z</vt:lpwstr>
  </property>
  <property fmtid="{D5CDD505-2E9C-101B-9397-08002B2CF9AE}" pid="7" name="MSIP_Label_ac52bb50-aef2-4dc8-bb7f-e0da22648362_Name">
    <vt:lpwstr>LTC Internal Use</vt:lpwstr>
  </property>
  <property fmtid="{D5CDD505-2E9C-101B-9397-08002B2CF9AE}" pid="8" name="MSIP_Label_ac52bb50-aef2-4dc8-bb7f-e0da22648362_Application">
    <vt:lpwstr>Microsoft Azure Information Protection</vt:lpwstr>
  </property>
  <property fmtid="{D5CDD505-2E9C-101B-9397-08002B2CF9AE}" pid="9" name="MSIP_Label_ac52bb50-aef2-4dc8-bb7f-e0da22648362_ActionId">
    <vt:lpwstr>b99b03a4-9228-4beb-aff2-dd778d434310</vt:lpwstr>
  </property>
  <property fmtid="{D5CDD505-2E9C-101B-9397-08002B2CF9AE}" pid="10" name="MSIP_Label_ac52bb50-aef2-4dc8-bb7f-e0da22648362_Extended_MSFT_Method">
    <vt:lpwstr>Automatic</vt:lpwstr>
  </property>
  <property fmtid="{D5CDD505-2E9C-101B-9397-08002B2CF9AE}" pid="11" name="Sensitivity">
    <vt:lpwstr>LTC Internal Use</vt:lpwstr>
  </property>
</Properties>
</file>