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8" r:id="rId5"/>
    <p:sldId id="350"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00B050"/>
    <a:srgbClr val="16942A"/>
    <a:srgbClr val="24A316"/>
    <a:srgbClr val="FFC91D"/>
    <a:srgbClr val="FFFC00"/>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9" autoAdjust="0"/>
    <p:restoredTop sz="93792" autoAdjust="0"/>
  </p:normalViewPr>
  <p:slideViewPr>
    <p:cSldViewPr snapToGrid="0" snapToObjects="1">
      <p:cViewPr varScale="1">
        <p:scale>
          <a:sx n="87" d="100"/>
          <a:sy n="87" d="100"/>
        </p:scale>
        <p:origin x="378"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E8341AC-BC74-4FAA-A2BA-136D509060EF}" type="datetimeFigureOut">
              <a:rPr lang="en-US" smtClean="0">
                <a:latin typeface="Calibri" panose="020F0502020204030204" pitchFamily="34" charset="0"/>
              </a:rPr>
              <a:p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5002106" cy="467071"/>
          </a:xfrm>
          <a:prstGeom prst="rect">
            <a:avLst/>
          </a:prstGeom>
        </p:spPr>
        <p:txBody>
          <a:bodyPr vert="horz" lIns="93324" tIns="46662" rIns="93324" bIns="46662"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323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1195" y="1274968"/>
            <a:ext cx="8122325" cy="501675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600"/>
              </a:spcBef>
              <a:spcAft>
                <a:spcPts val="600"/>
              </a:spcAft>
              <a:defRPr/>
            </a:pPr>
            <a:r>
              <a:rPr lang="en-US" sz="1300" dirty="0">
                <a:latin typeface="+mj-lt"/>
              </a:rPr>
              <a:t>A crew comprising of a pipe fabricator and a grinder was deployed for fitment works on a 6” </a:t>
            </a:r>
            <a:r>
              <a:rPr lang="en-US" sz="1300" dirty="0" err="1">
                <a:latin typeface="+mj-lt"/>
              </a:rPr>
              <a:t>dia</a:t>
            </a:r>
            <a:r>
              <a:rPr lang="en-US" sz="1300" dirty="0">
                <a:latin typeface="+mj-lt"/>
              </a:rPr>
              <a:t> pipe at the fabrication yard. The fabricator held the grinding machine for edge preparation, by positioning his right hand over the wheel head and left hand over the dead man switch which is unsafe. As he pressed the deadman switch, the machine moved due to jerk and fell down. While loosing the grip, rotating wheel came in contact with the dorsal side of his right hand middle finger resulting in a cut injury. The fabricator cleaned the wound under water and applied limestone paste as he believed it would help healing the wound. The fabricator informed the Supervisor next day at site office as the wound was aggravated, which was treated as advised by the Doctor. There were lapses in timely reporting of the incident</a:t>
            </a:r>
            <a:r>
              <a:rPr lang="en-US" sz="1200" dirty="0">
                <a:latin typeface="+mj-lt"/>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a:t>
            </a:r>
            <a:r>
              <a:rPr lang="en-GB" altLang="zh-CN" sz="1600" b="1" dirty="0">
                <a:solidFill>
                  <a:schemeClr val="accent1"/>
                </a:solidFill>
                <a:latin typeface="Tahoma" pitchFamily="34" charset="0"/>
              </a:rPr>
              <a:t>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fabricator held the machine in an unsafe manner compromising firm grip on the machine.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The fabricator was not in good mental health due to personal reasons back home.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Injury got aggravated as they didn’t seek medical assistance immediately and applied limestone paste.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 The group didn’t report the incident in time considering it to be of minor nature.  </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 </a:t>
            </a:r>
            <a:r>
              <a:rPr lang="en-US" sz="1300" dirty="0">
                <a:solidFill>
                  <a:prstClr val="black"/>
                </a:solidFill>
                <a:latin typeface="Calibri" panose="020F0502020204030204" pitchFamily="34" charset="0"/>
                <a:cs typeface="Tahoma" pitchFamily="34" charset="0"/>
              </a:rPr>
              <a:t>Ensure power tools are held firmly using correct method. </a:t>
            </a:r>
          </a:p>
          <a:p>
            <a:pPr>
              <a:buFont typeface="Arial" pitchFamily="34" charset="0"/>
              <a:buChar char="•"/>
              <a:defRPr/>
            </a:pPr>
            <a:r>
              <a:rPr lang="en-US" sz="1300" dirty="0">
                <a:solidFill>
                  <a:prstClr val="black"/>
                </a:solidFill>
                <a:latin typeface="Calibri" panose="020F0502020204030204" pitchFamily="34" charset="0"/>
                <a:cs typeface="Tahoma" pitchFamily="34" charset="0"/>
              </a:rPr>
              <a:t> Keep your body parts away from line of fire hazards. </a:t>
            </a:r>
          </a:p>
          <a:p>
            <a:pPr>
              <a:buFont typeface="Arial" pitchFamily="34" charset="0"/>
              <a:buChar char="•"/>
              <a:defRPr/>
            </a:pPr>
            <a:r>
              <a:rPr lang="en-US" sz="1300" dirty="0">
                <a:solidFill>
                  <a:prstClr val="black"/>
                </a:solidFill>
                <a:latin typeface="Calibri" panose="020F0502020204030204" pitchFamily="34" charset="0"/>
                <a:cs typeface="Tahoma" pitchFamily="34" charset="0"/>
              </a:rPr>
              <a:t> Discuss personal issues with your supervisor / trusted co-workers / site management for proper counselling.</a:t>
            </a:r>
          </a:p>
          <a:p>
            <a:pPr>
              <a:buFont typeface="Arial" pitchFamily="34" charset="0"/>
              <a:buChar char="•"/>
              <a:defRPr/>
            </a:pPr>
            <a:r>
              <a:rPr lang="en-US" sz="1300" dirty="0">
                <a:solidFill>
                  <a:prstClr val="black"/>
                </a:solidFill>
                <a:latin typeface="Calibri" panose="020F0502020204030204" pitchFamily="34" charset="0"/>
                <a:cs typeface="Tahoma" pitchFamily="34" charset="0"/>
              </a:rPr>
              <a:t> Seek medical assistance in case of injury incident. </a:t>
            </a:r>
          </a:p>
          <a:p>
            <a:pPr>
              <a:buFont typeface="Arial" pitchFamily="34" charset="0"/>
              <a:buChar char="•"/>
              <a:defRPr/>
            </a:pPr>
            <a:r>
              <a:rPr lang="en-US" sz="1300" dirty="0">
                <a:solidFill>
                  <a:prstClr val="black"/>
                </a:solidFill>
                <a:latin typeface="Calibri" panose="020F0502020204030204" pitchFamily="34" charset="0"/>
                <a:cs typeface="Tahoma" pitchFamily="34" charset="0"/>
              </a:rPr>
              <a:t> Always report the incidents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59" y="566274"/>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0070C0"/>
                </a:solidFill>
                <a:effectLst/>
                <a:uLnTx/>
                <a:uFillTx/>
                <a:latin typeface="Tahoma" pitchFamily="34" charset="0"/>
                <a:ea typeface="+mn-ea"/>
                <a:cs typeface="+mn-cs"/>
              </a:rPr>
              <a:t>17/12/2021</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0070C0"/>
                </a:solidFill>
                <a:effectLst/>
                <a:uLnTx/>
                <a:uFillTx/>
                <a:latin typeface="Tahoma" pitchFamily="34" charset="0"/>
                <a:ea typeface="+mn-ea"/>
                <a:cs typeface="+mn-cs"/>
              </a:rPr>
              <a:t>LTI#38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0070C0"/>
                </a:solidFill>
                <a:latin typeface="Tahoma" pitchFamily="34" charset="0"/>
              </a:rPr>
              <a:t>Hands &amp; fingers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0070C0"/>
                </a:solidFill>
                <a:effectLst/>
                <a:uLnTx/>
                <a:uFillTx/>
                <a:latin typeface="Tahoma" pitchFamily="34" charset="0"/>
                <a:ea typeface="+mn-ea"/>
                <a:cs typeface="+mn-cs"/>
              </a:rPr>
              <a:t>C3P</a:t>
            </a:r>
          </a:p>
        </p:txBody>
      </p:sp>
      <p:sp>
        <p:nvSpPr>
          <p:cNvPr id="14" name="Rectangle 13">
            <a:extLst>
              <a:ext uri="{FF2B5EF4-FFF2-40B4-BE49-F238E27FC236}">
                <a16:creationId xmlns:a16="http://schemas.microsoft.com/office/drawing/2014/main" id="{27AC772E-6015-4076-A0DC-005445BF4556}"/>
              </a:ext>
            </a:extLst>
          </p:cNvPr>
          <p:cNvSpPr/>
          <p:nvPr/>
        </p:nvSpPr>
        <p:spPr>
          <a:xfrm>
            <a:off x="421195" y="892200"/>
            <a:ext cx="812232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 Plan&amp; delivery Wells ,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3" name="Picture 2">
            <a:extLst>
              <a:ext uri="{FF2B5EF4-FFF2-40B4-BE49-F238E27FC236}">
                <a16:creationId xmlns:a16="http://schemas.microsoft.com/office/drawing/2014/main" id="{4CE7F028-AF98-4F4E-810E-1E918195D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0275" y="1287425"/>
            <a:ext cx="3373040" cy="2293927"/>
          </a:xfrm>
          <a:prstGeom prst="rect">
            <a:avLst/>
          </a:prstGeom>
        </p:spPr>
      </p:pic>
      <p:pic>
        <p:nvPicPr>
          <p:cNvPr id="5" name="Picture 4">
            <a:extLst>
              <a:ext uri="{FF2B5EF4-FFF2-40B4-BE49-F238E27FC236}">
                <a16:creationId xmlns:a16="http://schemas.microsoft.com/office/drawing/2014/main" id="{8D19A612-239B-4BA9-AE95-1BF93604A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05889" y="3071212"/>
            <a:ext cx="469433" cy="676715"/>
          </a:xfrm>
          <a:prstGeom prst="rect">
            <a:avLst/>
          </a:prstGeom>
        </p:spPr>
      </p:pic>
      <p:pic>
        <p:nvPicPr>
          <p:cNvPr id="9" name="Picture 8">
            <a:extLst>
              <a:ext uri="{FF2B5EF4-FFF2-40B4-BE49-F238E27FC236}">
                <a16:creationId xmlns:a16="http://schemas.microsoft.com/office/drawing/2014/main" id="{9A5E2284-F1D6-4827-AB32-82DB06BDF0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0274" y="3808612"/>
            <a:ext cx="3373039" cy="2286000"/>
          </a:xfrm>
          <a:prstGeom prst="rect">
            <a:avLst/>
          </a:prstGeom>
        </p:spPr>
      </p:pic>
      <p:pic>
        <p:nvPicPr>
          <p:cNvPr id="10" name="Picture 9">
            <a:extLst>
              <a:ext uri="{FF2B5EF4-FFF2-40B4-BE49-F238E27FC236}">
                <a16:creationId xmlns:a16="http://schemas.microsoft.com/office/drawing/2014/main" id="{33031435-CF80-4F71-B7E0-859DF3CDB6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05889" y="5507711"/>
            <a:ext cx="566977" cy="566977"/>
          </a:xfrm>
          <a:prstGeom prst="rect">
            <a:avLst/>
          </a:prstGeom>
        </p:spPr>
      </p:pic>
      <p:sp>
        <p:nvSpPr>
          <p:cNvPr id="12" name="TextBox 16">
            <a:extLst>
              <a:ext uri="{FF2B5EF4-FFF2-40B4-BE49-F238E27FC236}">
                <a16:creationId xmlns:a16="http://schemas.microsoft.com/office/drawing/2014/main" id="{AB45AE54-ADE6-4977-A3E1-A194B7CC59A0}"/>
              </a:ext>
            </a:extLst>
          </p:cNvPr>
          <p:cNvSpPr txBox="1">
            <a:spLocks noChangeArrowheads="1"/>
          </p:cNvSpPr>
          <p:nvPr/>
        </p:nvSpPr>
        <p:spPr bwMode="auto">
          <a:xfrm>
            <a:off x="772750" y="6334780"/>
            <a:ext cx="7770770" cy="523220"/>
          </a:xfrm>
          <a:prstGeom prst="rect">
            <a:avLst/>
          </a:prstGeom>
          <a:solidFill>
            <a:srgbClr val="0070C0"/>
          </a:solidFill>
          <a:ln w="9525">
            <a:noFill/>
            <a:miter lim="800000"/>
            <a:headEnd/>
            <a:tailEnd/>
          </a:ln>
        </p:spPr>
        <p:txBody>
          <a:bodyPr wrap="square">
            <a:spAutoFit/>
          </a:bodyPr>
          <a:lstStyle/>
          <a:p>
            <a:pPr marL="342900" indent="-342900" eaLnBrk="1" hangingPunct="1">
              <a:buAutoNum type="arabicParenR"/>
            </a:pPr>
            <a:r>
              <a:rPr lang="en-US" sz="1400" b="1" dirty="0">
                <a:solidFill>
                  <a:srgbClr val="FFFF00"/>
                </a:solidFill>
                <a:latin typeface="Tahoma" pitchFamily="34" charset="0"/>
              </a:rPr>
              <a:t>Ensure power tools are used correctly                         </a:t>
            </a:r>
          </a:p>
          <a:p>
            <a:pPr marL="342900" indent="-342900" eaLnBrk="1" hangingPunct="1">
              <a:buAutoNum type="arabicParenR"/>
            </a:pPr>
            <a:r>
              <a:rPr lang="en-US" sz="1400" b="1" dirty="0">
                <a:solidFill>
                  <a:srgbClr val="FFFF00"/>
                </a:solidFill>
                <a:latin typeface="Tahoma" pitchFamily="34" charset="0"/>
              </a:rPr>
              <a:t>Discuss personal issues with site management on time for counselling &amp; support </a:t>
            </a:r>
          </a:p>
        </p:txBody>
      </p:sp>
    </p:spTree>
    <p:extLst>
      <p:ext uri="{BB962C8B-B14F-4D97-AF65-F5344CB8AC3E}">
        <p14:creationId xmlns:p14="http://schemas.microsoft.com/office/powerpoint/2010/main" val="28899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2" y="1922852"/>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all the activities in Industrial area are supervised effectively? </a:t>
            </a:r>
            <a:endParaRPr lang="en-US" sz="1600" strike="sngStrike" dirty="0">
              <a:solidFill>
                <a:srgbClr val="0000FF"/>
              </a:solidFill>
              <a:latin typeface="Calibri" panose="020F0502020204030204" pitchFamily="34" charset="0"/>
              <a:sym typeface="Wingdings" pitchFamily="2" charset="2"/>
            </a:endParaRPr>
          </a:p>
          <a:p>
            <a:pPr marL="342900" indent="-342900">
              <a:buFont typeface="+mj-lt"/>
              <a:buAutoNum type="arabicPeriod"/>
              <a:defRPr/>
            </a:pPr>
            <a:r>
              <a:rPr lang="en-US" sz="1600" b="0" kern="1200" baseline="0" dirty="0">
                <a:effectLst/>
                <a:latin typeface="Calibri" panose="020F0502020204030204" pitchFamily="34" charset="0"/>
                <a:ea typeface="+mn-ea"/>
                <a:cs typeface="+mn-cs"/>
                <a:sym typeface="Wingdings" pitchFamily="2" charset="2"/>
              </a:rPr>
              <a:t>Do you ensure that adequate  warning signboards are provided at the work site</a:t>
            </a:r>
            <a:r>
              <a:rPr lang="en-US" sz="1600" dirty="0">
                <a:latin typeface="Calibri" panose="020F0502020204030204" pitchFamily="34" charset="0"/>
              </a:rPr>
              <a:t>?</a:t>
            </a:r>
            <a:r>
              <a:rPr lang="en-US" sz="1600" dirty="0">
                <a:solidFill>
                  <a:srgbClr val="0000FF"/>
                </a:solidFill>
                <a:latin typeface="Calibri" panose="020F0502020204030204" pitchFamily="34" charset="0"/>
              </a:rPr>
              <a:t> </a:t>
            </a:r>
          </a:p>
          <a:p>
            <a:pPr marL="342900" indent="-342900">
              <a:buFont typeface="+mj-lt"/>
              <a:buAutoNum type="arabicPeriod"/>
              <a:defRPr/>
            </a:pPr>
            <a:r>
              <a:rPr lang="en-US" sz="1600" dirty="0">
                <a:latin typeface="Calibri" panose="020F0502020204030204" pitchFamily="34" charset="0"/>
              </a:rPr>
              <a:t>Do you ensure that adequate management checks are available to identify unsafe practices at out of sight locations? </a:t>
            </a:r>
          </a:p>
          <a:p>
            <a:pPr marL="342900" indent="-342900">
              <a:buFont typeface="+mj-lt"/>
              <a:buAutoNum type="arabicPeriod"/>
              <a:defRPr/>
            </a:pPr>
            <a:r>
              <a:rPr lang="en-US" sz="1600" dirty="0">
                <a:latin typeface="Calibri" panose="020F0502020204030204" pitchFamily="34" charset="0"/>
                <a:sym typeface="Wingdings" pitchFamily="2" charset="2"/>
              </a:rPr>
              <a:t> Do you ensure </a:t>
            </a:r>
            <a:r>
              <a:rPr lang="en-US" sz="1600" b="0" kern="1200" baseline="0" dirty="0">
                <a:effectLst/>
                <a:latin typeface="+mn-lt"/>
                <a:ea typeface="+mn-ea"/>
                <a:cs typeface="+mn-cs"/>
              </a:rPr>
              <a:t>employees are sharing their personal issues and grievances in order to address mental stress?.</a:t>
            </a:r>
          </a:p>
          <a:p>
            <a:pPr marL="342900" indent="-342900">
              <a:buFont typeface="+mj-lt"/>
              <a:buAutoNum type="arabicPeriod"/>
              <a:defRPr/>
            </a:pPr>
            <a:r>
              <a:rPr lang="en-US" sz="1600" dirty="0"/>
              <a:t> </a:t>
            </a:r>
            <a:r>
              <a:rPr lang="en-US" sz="1600" b="0" kern="1200" baseline="0" dirty="0">
                <a:effectLst/>
                <a:latin typeface="+mn-lt"/>
                <a:ea typeface="+mn-ea"/>
                <a:cs typeface="+mn-cs"/>
              </a:rPr>
              <a:t>Do You ensure employees are actively participating in IHTIMAM program?</a:t>
            </a:r>
          </a:p>
          <a:p>
            <a:pPr marL="342900" indent="-342900">
              <a:buFont typeface="+mj-lt"/>
              <a:buAutoNum type="arabicPeriod"/>
              <a:defRPr/>
            </a:pPr>
            <a:r>
              <a:rPr lang="en-US" sz="1600" b="0" kern="1200" baseline="0" dirty="0">
                <a:effectLst/>
                <a:latin typeface="+mn-lt"/>
                <a:ea typeface="+mn-ea"/>
                <a:cs typeface="+mn-cs"/>
              </a:rPr>
              <a:t>Do you ensure your HSE inspection program is sufficient to capture the behavioral issues of the employees?</a:t>
            </a:r>
          </a:p>
          <a:p>
            <a:pPr marL="342900" indent="-342900">
              <a:buFont typeface="+mj-lt"/>
              <a:buAutoNum type="arabicPeriod"/>
              <a:defRPr/>
            </a:pPr>
            <a:r>
              <a:rPr lang="en-US" sz="1600" dirty="0"/>
              <a:t>Do you ensure the learning from incidents are effectively communicated to employees?</a:t>
            </a:r>
            <a:endParaRPr lang="en-US" sz="1600" b="0" kern="1200" baseline="0" dirty="0">
              <a:effectLst/>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96861318-9E49-4E91-957C-5D053D960651}"/>
              </a:ext>
            </a:extLst>
          </p:cNvPr>
          <p:cNvSpPr>
            <a:spLocks noChangeArrowheads="1"/>
          </p:cNvSpPr>
          <p:nvPr/>
        </p:nvSpPr>
        <p:spPr bwMode="auto">
          <a:xfrm>
            <a:off x="416359" y="566274"/>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0070C0"/>
                </a:solidFill>
                <a:effectLst/>
                <a:uLnTx/>
                <a:uFillTx/>
                <a:latin typeface="Tahoma" pitchFamily="34" charset="0"/>
                <a:ea typeface="+mn-ea"/>
                <a:cs typeface="+mn-cs"/>
              </a:rPr>
              <a:t>17/12/2021</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0070C0"/>
                </a:solidFill>
                <a:effectLst/>
                <a:uLnTx/>
                <a:uFillTx/>
                <a:latin typeface="Tahoma" pitchFamily="34" charset="0"/>
                <a:ea typeface="+mn-ea"/>
                <a:cs typeface="+mn-cs"/>
              </a:rPr>
              <a:t>LTI#38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0070C0"/>
                </a:solidFill>
                <a:latin typeface="Tahoma" pitchFamily="34" charset="0"/>
              </a:rPr>
              <a:t>Hands &amp; fingers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0070C0"/>
                </a:solidFill>
                <a:effectLst/>
                <a:uLnTx/>
                <a:uFillTx/>
                <a:latin typeface="Tahoma" pitchFamily="34" charset="0"/>
                <a:ea typeface="+mn-ea"/>
                <a:cs typeface="+mn-cs"/>
              </a:rPr>
              <a:t>C3P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92672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C2FEB4F-750E-40A6-B6A4-034D02BB076D}"/>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purl.org/dc/dcmitype/"/>
    <ds:schemaRef ds:uri="http://schemas.microsoft.com/sharepoint/v3"/>
    <ds:schemaRef ds:uri="9d51eac6-a7d5-47f5-a119-63d146adb134"/>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11985</TotalTime>
  <Words>763</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LTI#38 STS Post DP-IRC</dc:title>
  <dc:creator>nazar@umsoman.com</dc:creator>
  <cp:lastModifiedBy>Balushi, Sumaiya MSE36</cp:lastModifiedBy>
  <cp:revision>702</cp:revision>
  <cp:lastPrinted>2022-01-23T10:00:26Z</cp:lastPrinted>
  <dcterms:created xsi:type="dcterms:W3CDTF">2018-09-24T07:27:56Z</dcterms:created>
  <dcterms:modified xsi:type="dcterms:W3CDTF">2022-07-25T11:12:22Z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