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7"/>
  </p:notesMasterIdLst>
  <p:handoutMasterIdLst>
    <p:handoutMasterId r:id="rId8"/>
  </p:handoutMasterIdLst>
  <p:sldIdLst>
    <p:sldId id="356" r:id="rId5"/>
    <p:sldId id="35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 Mahrooqi, Al Mutasem UWZ4" initials="AMAMU" lastIdx="1" clrIdx="0">
    <p:extLst>
      <p:ext uri="{19B8F6BF-5375-455C-9EA6-DF929625EA0E}">
        <p15:presenceInfo xmlns:p15="http://schemas.microsoft.com/office/powerpoint/2012/main" userId="S::AlMutasem.AMA.AlMahrooqi@pdo.co.om::6429f863-105c-4fb8-be4e-2094f74913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2F3D7"/>
    <a:srgbClr val="FFC91D"/>
    <a:srgbClr val="FFFC00"/>
    <a:srgbClr val="EAEAEA"/>
    <a:srgbClr val="24A316"/>
    <a:srgbClr val="16942A"/>
    <a:srgbClr val="FDD600"/>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805" autoAdjust="0"/>
    <p:restoredTop sz="94524" autoAdjust="0"/>
  </p:normalViewPr>
  <p:slideViewPr>
    <p:cSldViewPr snapToGrid="0" snapToObjects="1">
      <p:cViewPr varScale="1">
        <p:scale>
          <a:sx n="111" d="100"/>
          <a:sy n="111" d="100"/>
        </p:scale>
        <p:origin x="1008" y="198"/>
      </p:cViewPr>
      <p:guideLst/>
    </p:cSldViewPr>
  </p:slideViewPr>
  <p:notesTextViewPr>
    <p:cViewPr>
      <p:scale>
        <a:sx n="1" d="1"/>
        <a:sy n="1" d="1"/>
      </p:scale>
      <p:origin x="0" y="0"/>
    </p:cViewPr>
  </p:notesTextViewPr>
  <p:notesViewPr>
    <p:cSldViewPr snapToGrid="0" snapToObjects="1">
      <p:cViewPr varScale="1">
        <p:scale>
          <a:sx n="87" d="100"/>
          <a:sy n="87" d="100"/>
        </p:scale>
        <p:origin x="2988"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13D376-C7B6-419B-9FF1-F3C3290284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Calibri" panose="020F0502020204030204" pitchFamily="34" charset="0"/>
            </a:endParaRPr>
          </a:p>
        </p:txBody>
      </p:sp>
      <p:sp>
        <p:nvSpPr>
          <p:cNvPr id="3" name="Date Placeholder 2">
            <a:extLst>
              <a:ext uri="{FF2B5EF4-FFF2-40B4-BE49-F238E27FC236}">
                <a16:creationId xmlns:a16="http://schemas.microsoft.com/office/drawing/2014/main" id="{117192C6-1C95-48A1-A4C6-F94F132F0AA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8341AC-BC74-4FAA-A2BA-136D509060EF}" type="datetimeFigureOut">
              <a:rPr lang="en-US" smtClean="0">
                <a:latin typeface="Calibri" panose="020F0502020204030204" pitchFamily="34" charset="0"/>
              </a:rPr>
              <a:t>07/07/2026</a:t>
            </a:fld>
            <a:endParaRPr lang="en-US" dirty="0">
              <a:latin typeface="Calibri" panose="020F0502020204030204" pitchFamily="34" charset="0"/>
            </a:endParaRPr>
          </a:p>
        </p:txBody>
      </p:sp>
      <p:sp>
        <p:nvSpPr>
          <p:cNvPr id="4" name="Footer Placeholder 3">
            <a:extLst>
              <a:ext uri="{FF2B5EF4-FFF2-40B4-BE49-F238E27FC236}">
                <a16:creationId xmlns:a16="http://schemas.microsoft.com/office/drawing/2014/main" id="{9245D574-C9C3-4949-A04E-C02C11D3065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dirty="0">
                <a:latin typeface="Calibri" panose="020F0502020204030204" pitchFamily="34" charset="0"/>
              </a:rPr>
              <a:t>Confidential - Not to be shared outside of PDO/PDO contractors  </a:t>
            </a:r>
          </a:p>
        </p:txBody>
      </p:sp>
      <p:sp>
        <p:nvSpPr>
          <p:cNvPr id="5" name="Slide Number Placeholder 4">
            <a:extLst>
              <a:ext uri="{FF2B5EF4-FFF2-40B4-BE49-F238E27FC236}">
                <a16:creationId xmlns:a16="http://schemas.microsoft.com/office/drawing/2014/main" id="{0E27CE67-CCF6-43EA-9EB4-FFC01F182A7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1C225E-C8CB-4D13-B3BD-590B7CA9FD0A}" type="slidenum">
              <a:rPr lang="en-US" smtClean="0">
                <a:latin typeface="Calibri" panose="020F0502020204030204" pitchFamily="34" charset="0"/>
              </a:rPr>
              <a:t>‹#›</a:t>
            </a:fld>
            <a:endParaRPr lang="en-US" dirty="0">
              <a:latin typeface="Calibri" panose="020F0502020204030204" pitchFamily="34" charset="0"/>
            </a:endParaRPr>
          </a:p>
        </p:txBody>
      </p:sp>
    </p:spTree>
    <p:extLst>
      <p:ext uri="{BB962C8B-B14F-4D97-AF65-F5344CB8AC3E}">
        <p14:creationId xmlns:p14="http://schemas.microsoft.com/office/powerpoint/2010/main" val="326799176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Calibri" panose="020F050202020403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Calibri" panose="020F0502020204030204" pitchFamily="34" charset="0"/>
              </a:defRPr>
            </a:lvl1pPr>
          </a:lstStyle>
          <a:p>
            <a:fld id="{EF51F27E-834E-4F26-A38E-D9AD78458120}" type="datetimeFigureOut">
              <a:rPr lang="en-US" smtClean="0"/>
              <a:pPr/>
              <a:t>07/07/2026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2"/>
            <a:ext cx="4884516" cy="458787"/>
          </a:xfrm>
          <a:prstGeom prst="rect">
            <a:avLst/>
          </a:prstGeom>
        </p:spPr>
        <p:txBody>
          <a:bodyPr vert="horz" lIns="91440" tIns="45720" rIns="91440" bIns="45720" rtlCol="0" anchor="b"/>
          <a:lstStyle>
            <a:lvl1pPr algn="l">
              <a:defRPr sz="1100">
                <a:latin typeface="Calibri" panose="020F0502020204030204" pitchFamily="34" charset="0"/>
              </a:defRPr>
            </a:lvl1pPr>
          </a:lstStyle>
          <a:p>
            <a:pPr>
              <a:defRPr/>
            </a:pPr>
            <a:r>
              <a:rPr lang="en-US" dirty="0">
                <a:solidFill>
                  <a:srgbClr val="000000"/>
                </a:solidFill>
              </a:rPr>
              <a:t>Confidential - Not to be shared outside of PDO/PDO contractors </a:t>
            </a:r>
          </a:p>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Calibri" panose="020F0502020204030204" pitchFamily="34" charset="0"/>
              </a:defRPr>
            </a:lvl1pPr>
          </a:lstStyle>
          <a:p>
            <a:fld id="{F88714CE-FB4E-4316-BED5-DE0DF6B1D8E5}" type="slidenum">
              <a:rPr lang="en-US" smtClean="0"/>
              <a:pPr/>
              <a:t>‹#›</a:t>
            </a:fld>
            <a:endParaRPr lang="en-US" dirty="0"/>
          </a:p>
        </p:txBody>
      </p:sp>
    </p:spTree>
    <p:extLst>
      <p:ext uri="{BB962C8B-B14F-4D97-AF65-F5344CB8AC3E}">
        <p14:creationId xmlns:p14="http://schemas.microsoft.com/office/powerpoint/2010/main" val="4183368233"/>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A short description should be provided without mentioning names of contractors or individuals.  You should include, what happened, to who (by job title) and what injuries this resulted in.  Nothing more!</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Four to five bullet points highlighting the main findings from the investigation.  Remember the target audience is the front line staff so this should be written in simple terms in a way that everyone can understand.</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strap line should be the main point you want to get across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images should be self explanatory, what went wrong (if you create a reconstruction please ensure you do not put people at risk) and below how it should be done.   </a:t>
            </a:r>
          </a:p>
          <a:p>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Confidential - Not to be shared outside of PDO/PDO contractors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8714CE-FB4E-4316-BED5-DE0DF6B1D8E5}"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11354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Make a list of closed questions (only ‘yes’ or ‘no’ as an answer) to ask others if they have the same issues based on the management or HSE-MS failings or shortfalls identified in the investigation.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Imagine you have to audit other companies to see if they could have the same issues.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itchFamily="2" charset="2"/>
              </a:rPr>
              <a:t>These questions should start with: Do you ensure…………………?</a:t>
            </a:r>
            <a:endParaRPr kumimoji="0" lang="en-US" sz="1200" b="0" i="0" u="none" strike="noStrike" kern="1200" cap="none" spc="0" normalizeH="0" baseline="0" noProof="0" dirty="0">
              <a:ln>
                <a:noFill/>
              </a:ln>
              <a:solidFill>
                <a:srgbClr val="000000"/>
              </a:solidFill>
              <a:effectLst/>
              <a:uLnTx/>
              <a:uFillTx/>
              <a:ea typeface="+mn-ea"/>
              <a:cs typeface="Calibri" panose="020F0502020204030204" pitchFamily="34" charset="0"/>
            </a:endParaRPr>
          </a:p>
          <a:p>
            <a:endParaRPr lang="en-US" dirty="0"/>
          </a:p>
        </p:txBody>
      </p:sp>
      <p:sp>
        <p:nvSpPr>
          <p:cNvPr id="4" name="Footer Placeholder 3"/>
          <p:cNvSpPr>
            <a:spLocks noGrp="1"/>
          </p:cNvSpPr>
          <p:nvPr>
            <p:ph type="ftr" sz="quarter" idx="4"/>
          </p:nvPr>
        </p:nvSpPr>
        <p:spPr/>
        <p:txBody>
          <a:bodyPr/>
          <a:lstStyle/>
          <a:p>
            <a:pPr>
              <a:defRPr/>
            </a:pPr>
            <a:r>
              <a:rPr lang="en-US" dirty="0">
                <a:solidFill>
                  <a:srgbClr val="000000"/>
                </a:solidFill>
              </a:rPr>
              <a:t>Confidential - Not to be shared outside of PDO/PDO contractors </a:t>
            </a:r>
          </a:p>
          <a:p>
            <a:endParaRPr lang="en-US" dirty="0"/>
          </a:p>
        </p:txBody>
      </p:sp>
      <p:sp>
        <p:nvSpPr>
          <p:cNvPr id="5" name="Slide Number Placeholder 4"/>
          <p:cNvSpPr>
            <a:spLocks noGrp="1"/>
          </p:cNvSpPr>
          <p:nvPr>
            <p:ph type="sldNum" sz="quarter" idx="5"/>
          </p:nvPr>
        </p:nvSpPr>
        <p:spPr/>
        <p:txBody>
          <a:bodyPr/>
          <a:lstStyle/>
          <a:p>
            <a:fld id="{F88714CE-FB4E-4316-BED5-DE0DF6B1D8E5}" type="slidenum">
              <a:rPr lang="en-US" smtClean="0"/>
              <a:t>2</a:t>
            </a:fld>
            <a:endParaRPr lang="en-US" dirty="0"/>
          </a:p>
        </p:txBody>
      </p:sp>
    </p:spTree>
    <p:extLst>
      <p:ext uri="{BB962C8B-B14F-4D97-AF65-F5344CB8AC3E}">
        <p14:creationId xmlns:p14="http://schemas.microsoft.com/office/powerpoint/2010/main" val="1620545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07/07/2026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70364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07/07/2026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717911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07/07/2026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131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07/07/2026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66863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07/07/2026</a:t>
            </a:fld>
            <a:endParaRPr lang="en-US" dirty="0"/>
          </a:p>
        </p:txBody>
      </p:sp>
      <p:sp>
        <p:nvSpPr>
          <p:cNvPr id="8" name="Footer Placeholder 7"/>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9" name="Slide Number Placeholder 8"/>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835407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07/07/2026</a:t>
            </a:fld>
            <a:endParaRPr lang="en-US" dirty="0"/>
          </a:p>
        </p:txBody>
      </p:sp>
      <p:sp>
        <p:nvSpPr>
          <p:cNvPr id="4" name="Footer Placeholder 3"/>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5" name="Slide Number Placeholder 4"/>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1788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07/07/2026</a:t>
            </a:fld>
            <a:endParaRPr lang="en-US" dirty="0"/>
          </a:p>
        </p:txBody>
      </p:sp>
      <p:sp>
        <p:nvSpPr>
          <p:cNvPr id="3" name="Footer Placeholder 2"/>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4" name="Slide Number Placeholder 3"/>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933584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07/07/2026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7116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07/07/2026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73017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07/07/2026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78270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07/07/2026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82117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alibri" panose="020F0502020204030204" pitchFamily="34" charset="0"/>
              </a:defRPr>
            </a:lvl1pPr>
          </a:lstStyle>
          <a:p>
            <a:fld id="{44F6AEF2-20D4-7547-BF78-1F3F36FB60DC}" type="datetimeFigureOut">
              <a:rPr lang="en-US" smtClean="0"/>
              <a:pPr/>
              <a:t>07/07/2026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alibri" panose="020F0502020204030204" pitchFamily="34" charset="0"/>
              </a:defRPr>
            </a:lvl1pPr>
          </a:lstStyle>
          <a:p>
            <a:r>
              <a:rPr lang="en-US" dirty="0"/>
              <a:t>Confidential - Not to be shared outside of PDO/PDO contractors </a:t>
            </a:r>
          </a:p>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alibri" panose="020F0502020204030204" pitchFamily="34" charset="0"/>
              </a:defRPr>
            </a:lvl1pPr>
          </a:lstStyle>
          <a:p>
            <a:fld id="{7A6F64E4-CF39-E842-A871-400C57C21E39}" type="slidenum">
              <a:rPr lang="en-US" smtClean="0"/>
              <a:pPr/>
              <a:t>‹#›</a:t>
            </a:fld>
            <a:endParaRPr lang="en-US" dirty="0"/>
          </a:p>
        </p:txBody>
      </p:sp>
      <p:pic>
        <p:nvPicPr>
          <p:cNvPr id="7" name="Picture 6">
            <a:extLst>
              <a:ext uri="{FF2B5EF4-FFF2-40B4-BE49-F238E27FC236}">
                <a16:creationId xmlns:a16="http://schemas.microsoft.com/office/drawing/2014/main" id="{2F5837F4-0EF0-4EB8-A16D-265E78EE0C93}"/>
              </a:ext>
            </a:extLst>
          </p:cNvPr>
          <p:cNvPicPr>
            <a:picLocks noChangeAspect="1"/>
          </p:cNvPicPr>
          <p:nvPr userDrawn="1"/>
        </p:nvPicPr>
        <p:blipFill>
          <a:blip r:embed="rId13"/>
          <a:stretch>
            <a:fillRect/>
          </a:stretch>
        </p:blipFill>
        <p:spPr>
          <a:xfrm>
            <a:off x="0" y="0"/>
            <a:ext cx="386366" cy="6858000"/>
          </a:xfrm>
          <a:prstGeom prst="rect">
            <a:avLst/>
          </a:prstGeom>
        </p:spPr>
      </p:pic>
      <p:grpSp>
        <p:nvGrpSpPr>
          <p:cNvPr id="8" name="Group 7">
            <a:extLst>
              <a:ext uri="{FF2B5EF4-FFF2-40B4-BE49-F238E27FC236}">
                <a16:creationId xmlns:a16="http://schemas.microsoft.com/office/drawing/2014/main" id="{E9B523F6-A9A3-46FE-B2B7-E53C7D2853E4}"/>
              </a:ext>
            </a:extLst>
          </p:cNvPr>
          <p:cNvGrpSpPr/>
          <p:nvPr userDrawn="1"/>
        </p:nvGrpSpPr>
        <p:grpSpPr>
          <a:xfrm>
            <a:off x="9289915" y="6117536"/>
            <a:ext cx="2340722" cy="740868"/>
            <a:chOff x="9289915" y="6117536"/>
            <a:chExt cx="2340722" cy="740868"/>
          </a:xfrm>
        </p:grpSpPr>
        <p:pic>
          <p:nvPicPr>
            <p:cNvPr id="9" name="Picture 8">
              <a:extLst>
                <a:ext uri="{FF2B5EF4-FFF2-40B4-BE49-F238E27FC236}">
                  <a16:creationId xmlns:a16="http://schemas.microsoft.com/office/drawing/2014/main" id="{95D186BF-73E8-40E9-BF74-18F83D80215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289915" y="6117536"/>
              <a:ext cx="2340722" cy="381553"/>
            </a:xfrm>
            <a:prstGeom prst="rect">
              <a:avLst/>
            </a:prstGeom>
          </p:spPr>
        </p:pic>
        <p:pic>
          <p:nvPicPr>
            <p:cNvPr id="10" name="Picture 9">
              <a:extLst>
                <a:ext uri="{FF2B5EF4-FFF2-40B4-BE49-F238E27FC236}">
                  <a16:creationId xmlns:a16="http://schemas.microsoft.com/office/drawing/2014/main" id="{A68DA85E-4B77-46C1-A974-11D1BE5A68EF}"/>
                </a:ext>
              </a:extLst>
            </p:cNvPr>
            <p:cNvPicPr>
              <a:picLocks noChangeAspect="1"/>
            </p:cNvPicPr>
            <p:nvPr/>
          </p:nvPicPr>
          <p:blipFill>
            <a:blip r:embed="rId15"/>
            <a:stretch>
              <a:fillRect/>
            </a:stretch>
          </p:blipFill>
          <p:spPr>
            <a:xfrm>
              <a:off x="9289915" y="6671146"/>
              <a:ext cx="2340722" cy="187258"/>
            </a:xfrm>
            <a:prstGeom prst="rect">
              <a:avLst/>
            </a:prstGeom>
          </p:spPr>
        </p:pic>
      </p:grpSp>
    </p:spTree>
    <p:extLst>
      <p:ext uri="{BB962C8B-B14F-4D97-AF65-F5344CB8AC3E}">
        <p14:creationId xmlns:p14="http://schemas.microsoft.com/office/powerpoint/2010/main" val="467511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a:extLst>
              <a:ext uri="{FF2B5EF4-FFF2-40B4-BE49-F238E27FC236}">
                <a16:creationId xmlns:a16="http://schemas.microsoft.com/office/drawing/2014/main" id="{B8F5D341-9478-460E-8ACF-8E2BF1B80AC6}"/>
              </a:ext>
            </a:extLst>
          </p:cNvPr>
          <p:cNvSpPr txBox="1">
            <a:spLocks noChangeArrowheads="1"/>
          </p:cNvSpPr>
          <p:nvPr/>
        </p:nvSpPr>
        <p:spPr bwMode="auto">
          <a:xfrm>
            <a:off x="377685" y="1421938"/>
            <a:ext cx="7092790" cy="4539704"/>
          </a:xfrm>
          <a:prstGeom prst="rect">
            <a:avLst/>
          </a:prstGeom>
          <a:noFill/>
          <a:ln w="19050">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0000"/>
                </a:solidFill>
                <a:effectLst/>
                <a:uLnTx/>
                <a:uFillTx/>
                <a:latin typeface="Tahoma" pitchFamily="34" charset="0"/>
                <a:ea typeface="+mn-ea"/>
                <a:cs typeface="+mn-cs"/>
              </a:rPr>
              <a:t>What happened?</a:t>
            </a:r>
            <a:endParaRPr kumimoji="0" lang="en-US" sz="1200" b="0" i="0" u="none" strike="noStrike" kern="1200" cap="none" spc="0" normalizeH="0" baseline="0" noProof="0" dirty="0">
              <a:ln>
                <a:noFill/>
              </a:ln>
              <a:solidFill>
                <a:srgbClr val="FF0000"/>
              </a:solidFill>
              <a:effectLst/>
              <a:uLnTx/>
              <a:uFillTx/>
              <a:latin typeface="Tahoma" pitchFamily="34" charset="0"/>
              <a:ea typeface="+mn-ea"/>
              <a:cs typeface="+mn-cs"/>
            </a:endParaRPr>
          </a:p>
          <a:p>
            <a:pPr marL="63500" algn="just"/>
            <a:r>
              <a:rPr lang="en-US" sz="1100" dirty="0"/>
              <a:t>On Saturday 1st July 2023, at approximately 17:35 IP tightening up the pull-down lines on the floating crown. The IP tightened the driller side pull down line and then he moved to off driller side and tightened that pull-down line. After tightening the off driller pull-down line, the IP gave the hand signal to the Floorman to convey to the driller by hand signal to hoist the top drive up. At this time the IP put his right hand on the sheave wheel and his fingers got caught between the sheave wheel and the pull-down line resulted to injury.</a:t>
            </a:r>
          </a:p>
          <a:p>
            <a:pPr marL="63500" algn="just"/>
            <a:endParaRPr lang="en-US" sz="1100"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sz="12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rPr>
              <a:t>Why it happened/Finding :</a:t>
            </a:r>
          </a:p>
          <a:p>
            <a:pPr marL="227013" indent="-117475">
              <a:buFont typeface="Arial" panose="020B0604020202020204" pitchFamily="34" charset="0"/>
              <a:buChar char="•"/>
            </a:pPr>
            <a:r>
              <a:rPr lang="en-US" sz="1100" dirty="0"/>
              <a:t>The work was performed in a restricted work area at height where movement and positioning options were limited, increasing exposure to pinch-point and line-of-fire hazards</a:t>
            </a:r>
          </a:p>
          <a:p>
            <a:pPr marL="227013" indent="-117475">
              <a:buFont typeface="Arial" panose="020B0604020202020204" pitchFamily="34" charset="0"/>
              <a:buChar char="•"/>
            </a:pPr>
            <a:r>
              <a:rPr lang="en-US" sz="1100" dirty="0"/>
              <a:t>The hazards associated with the moving pull-down line, sheave, and mast movement were not fully recognized or communicated within the task risk assessment and JSA</a:t>
            </a:r>
          </a:p>
          <a:p>
            <a:pPr marL="227013" indent="-117475">
              <a:buFont typeface="Arial" panose="020B0604020202020204" pitchFamily="34" charset="0"/>
              <a:buChar char="•"/>
            </a:pPr>
            <a:r>
              <a:rPr lang="en-US" sz="1100" dirty="0"/>
              <a:t>The worker was not in a safe position and fully clear of the danger zone before the signal was given to hoist the top drive.</a:t>
            </a:r>
          </a:p>
          <a:p>
            <a:pPr marL="227013" indent="-117475" algn="l">
              <a:buFont typeface="Arial" panose="020B0604020202020204" pitchFamily="34" charset="0"/>
              <a:buChar char="•"/>
            </a:pPr>
            <a:r>
              <a:rPr lang="en-US" sz="1100" dirty="0"/>
              <a:t>The approved SOP for the task was not available or properly maintained through the Management of Change (MOC) process, resulting in weaknesses in work planning and hazard control.</a:t>
            </a:r>
          </a:p>
          <a:p>
            <a:pPr marL="227013" indent="-117475" algn="l">
              <a:buFont typeface="Arial" panose="020B0604020202020204" pitchFamily="34" charset="0"/>
              <a:buChar char="•"/>
            </a:pPr>
            <a:r>
              <a:rPr lang="en-US" sz="1100" dirty="0"/>
              <a:t>The required impact gloves were not being used, reducing protection against hand and finger injury hazards</a:t>
            </a:r>
          </a:p>
          <a:p>
            <a:pPr marL="227013" indent="-117475" algn="l">
              <a:buFont typeface="Arial" panose="020B0604020202020204" pitchFamily="34" charset="0"/>
              <a:buChar char="•"/>
            </a:pPr>
            <a:endParaRPr lang="en-US" sz="1100" dirty="0"/>
          </a:p>
          <a:p>
            <a:r>
              <a:rPr lang="en-US" sz="1200" b="1" dirty="0">
                <a:solidFill>
                  <a:srgbClr val="0070C0"/>
                </a:solidFill>
                <a:latin typeface="Tahoma" pitchFamily="34" charset="0"/>
                <a:ea typeface="宋体" panose="02010600030101010101" pitchFamily="2" charset="-122"/>
              </a:rPr>
              <a:t>Learning from this incident:</a:t>
            </a:r>
          </a:p>
          <a:p>
            <a:pPr marL="227013" indent="-117475">
              <a:buFont typeface="Arial" panose="020B0604020202020204" pitchFamily="34" charset="0"/>
              <a:buChar char="•"/>
            </a:pPr>
            <a:r>
              <a:rPr lang="en-US" sz="1100" dirty="0"/>
              <a:t>How do you verify that all line-of-fire and pinch-point hazards have been identified before starting work at height?</a:t>
            </a:r>
          </a:p>
          <a:p>
            <a:pPr marL="227013" indent="-117475">
              <a:buFont typeface="Arial" panose="020B0604020202020204" pitchFamily="34" charset="0"/>
              <a:buChar char="•"/>
            </a:pPr>
            <a:r>
              <a:rPr lang="en-US" sz="1100" dirty="0"/>
              <a:t>What should you do before giving a signal for equipment movement or energization?</a:t>
            </a:r>
          </a:p>
          <a:p>
            <a:pPr marL="227013" indent="-117475">
              <a:buFont typeface="Arial" panose="020B0604020202020204" pitchFamily="34" charset="0"/>
              <a:buChar char="•"/>
            </a:pPr>
            <a:r>
              <a:rPr lang="en-US" sz="1100" dirty="0"/>
              <a:t>How can unexpected equipment movement affect your balance and decision-making during a task?</a:t>
            </a:r>
          </a:p>
          <a:p>
            <a:pPr marL="227013" indent="-117475">
              <a:buFont typeface="Arial" panose="020B0604020202020204" pitchFamily="34" charset="0"/>
              <a:buChar char="•"/>
            </a:pPr>
            <a:r>
              <a:rPr lang="en-US" sz="1100" dirty="0"/>
              <a:t>What controls can be introduced to ensure workers remain clear of moving equipment and rotating components?</a:t>
            </a:r>
          </a:p>
          <a:p>
            <a:pPr marL="227013" indent="-117475">
              <a:buFont typeface="Arial" panose="020B0604020202020204" pitchFamily="34" charset="0"/>
              <a:buChar char="•"/>
            </a:pPr>
            <a:r>
              <a:rPr lang="en-US" sz="1100" dirty="0"/>
              <a:t>What would you do if you discovered that the approved SOP was unavailable or did not reflect current work practices?</a:t>
            </a:r>
          </a:p>
          <a:p>
            <a:pPr marL="227013" indent="-117475">
              <a:buFont typeface="Arial" panose="020B0604020202020204" pitchFamily="34" charset="0"/>
              <a:buChar char="•"/>
            </a:pPr>
            <a:r>
              <a:rPr lang="en-US" sz="1100" dirty="0"/>
              <a:t>How can communication methods be improved when workers are separated by distance or working at height?</a:t>
            </a:r>
          </a:p>
        </p:txBody>
      </p:sp>
      <p:sp>
        <p:nvSpPr>
          <p:cNvPr id="7" name="Rectangle 6">
            <a:extLst>
              <a:ext uri="{FF2B5EF4-FFF2-40B4-BE49-F238E27FC236}">
                <a16:creationId xmlns:a16="http://schemas.microsoft.com/office/drawing/2014/main" id="{C9406DC3-6140-45AE-93A8-1D6947A73029}"/>
              </a:ext>
            </a:extLst>
          </p:cNvPr>
          <p:cNvSpPr/>
          <p:nvPr/>
        </p:nvSpPr>
        <p:spPr>
          <a:xfrm>
            <a:off x="7613965" y="1295352"/>
            <a:ext cx="4429352" cy="2286000"/>
          </a:xfrm>
          <a:prstGeom prst="rect">
            <a:avLst/>
          </a:prstGeom>
          <a:solidFill>
            <a:srgbClr val="C00000"/>
          </a:solidFill>
          <a:ln w="25400" cap="flat" cmpd="sng" algn="ctr">
            <a:solidFill>
              <a:srgbClr val="00CC99">
                <a:shade val="50000"/>
              </a:srgbClr>
            </a:solidFill>
            <a:prstDash val="soli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 name="Rectangle 7">
            <a:extLst>
              <a:ext uri="{FF2B5EF4-FFF2-40B4-BE49-F238E27FC236}">
                <a16:creationId xmlns:a16="http://schemas.microsoft.com/office/drawing/2014/main" id="{AA16C3A5-10F2-408B-9D18-ED534C5F017C}"/>
              </a:ext>
            </a:extLst>
          </p:cNvPr>
          <p:cNvSpPr/>
          <p:nvPr/>
        </p:nvSpPr>
        <p:spPr>
          <a:xfrm>
            <a:off x="7584595" y="3745241"/>
            <a:ext cx="4458720" cy="2286000"/>
          </a:xfrm>
          <a:prstGeom prst="rect">
            <a:avLst/>
          </a:prstGeom>
          <a:solidFill>
            <a:srgbClr val="00B050"/>
          </a:solidFill>
          <a:ln w="25400" cap="flat" cmpd="sng" algn="ctr">
            <a:solidFill>
              <a:srgbClr val="00CC99">
                <a:shade val="50000"/>
              </a:srgbClr>
            </a:solidFill>
            <a:prstDash val="soli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 name="Rectangle 8">
            <a:extLst>
              <a:ext uri="{FF2B5EF4-FFF2-40B4-BE49-F238E27FC236}">
                <a16:creationId xmlns:a16="http://schemas.microsoft.com/office/drawing/2014/main" id="{59D43B35-686F-4F9F-AEB7-36497BC783E8}"/>
              </a:ext>
            </a:extLst>
          </p:cNvPr>
          <p:cNvSpPr>
            <a:spLocks noChangeArrowheads="1"/>
          </p:cNvSpPr>
          <p:nvPr/>
        </p:nvSpPr>
        <p:spPr bwMode="auto">
          <a:xfrm>
            <a:off x="416361" y="630421"/>
            <a:ext cx="11626955" cy="338554"/>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a:t>
            </a:r>
            <a:r>
              <a:rPr lang="en-GB" sz="1200" b="1" dirty="0">
                <a:solidFill>
                  <a:srgbClr val="4472C4"/>
                </a:solidFill>
                <a:latin typeface="Tahoma" pitchFamily="34" charset="0"/>
              </a:rPr>
              <a:t> 01</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/07/2023</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LTI#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lang="en-US" sz="1200" b="1" dirty="0">
                <a:solidFill>
                  <a:srgbClr val="4472C4"/>
                </a:solidFill>
                <a:latin typeface="Tahoma" pitchFamily="34" charset="0"/>
              </a:rPr>
              <a:t>Injury</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B</a:t>
            </a:r>
            <a:r>
              <a:rPr lang="en-US" sz="1200" b="1" dirty="0">
                <a:solidFill>
                  <a:srgbClr val="4472C4"/>
                </a:solidFill>
                <a:latin typeface="Tahoma" pitchFamily="34" charset="0"/>
              </a:rPr>
              <a:t>3P</a:t>
            </a:r>
            <a:r>
              <a:rPr lang="en-US" sz="1600" b="1" dirty="0">
                <a:solidFill>
                  <a:srgbClr val="4472C4"/>
                </a:solidFill>
                <a:latin typeface="Tahoma" pitchFamily="34" charset="0"/>
              </a:rPr>
              <a:t>  </a:t>
            </a:r>
            <a:r>
              <a:rPr lang="en-US" sz="1400" b="1" dirty="0">
                <a:solidFill>
                  <a:prstClr val="black"/>
                </a:solidFill>
                <a:latin typeface="Tahoma" pitchFamily="34" charset="0"/>
              </a:rPr>
              <a:t>Activity: </a:t>
            </a:r>
            <a:r>
              <a:rPr lang="en-US" sz="1200" b="1" dirty="0">
                <a:solidFill>
                  <a:srgbClr val="4472C4"/>
                </a:solidFill>
                <a:latin typeface="Tahoma" pitchFamily="34" charset="0"/>
              </a:rPr>
              <a:t>Tightening the Pull-Down Line</a:t>
            </a:r>
          </a:p>
        </p:txBody>
      </p:sp>
      <p:sp>
        <p:nvSpPr>
          <p:cNvPr id="14" name="Rectangle 13">
            <a:extLst>
              <a:ext uri="{FF2B5EF4-FFF2-40B4-BE49-F238E27FC236}">
                <a16:creationId xmlns:a16="http://schemas.microsoft.com/office/drawing/2014/main" id="{27AC772E-6015-4076-A0DC-005445BF4556}"/>
              </a:ext>
            </a:extLst>
          </p:cNvPr>
          <p:cNvSpPr/>
          <p:nvPr/>
        </p:nvSpPr>
        <p:spPr>
          <a:xfrm>
            <a:off x="416362" y="984640"/>
            <a:ext cx="6814756" cy="400110"/>
          </a:xfrm>
          <a:prstGeom prst="rect">
            <a:avLst/>
          </a:prstGeom>
          <a:solidFill>
            <a:srgbClr val="FFC0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D38B3"/>
                </a:solidFill>
                <a:effectLst/>
                <a:uLnTx/>
                <a:uFillTx/>
                <a:latin typeface="Arial" panose="020B0604020202020204" pitchFamily="34" charset="0"/>
                <a:ea typeface="+mn-ea"/>
                <a:cs typeface="Arial" panose="020B0604020202020204" pitchFamily="34" charset="0"/>
              </a:rPr>
              <a:t>Target Audience: </a:t>
            </a:r>
            <a:r>
              <a:rPr kumimoji="0" lang="en-US" sz="1800" b="1" i="0" u="none" strike="noStrike" kern="1200" cap="none" spc="0" normalizeH="0" baseline="0" noProof="0" dirty="0">
                <a:ln>
                  <a:noFill/>
                </a:ln>
                <a:solidFill>
                  <a:srgbClr val="FF0000"/>
                </a:solidFill>
                <a:effectLst/>
                <a:uLnTx/>
                <a:uFillTx/>
                <a:latin typeface="Calibri" panose="020F0502020204030204"/>
                <a:ea typeface="+mn-ea"/>
              </a:rPr>
              <a:t>Drilling</a:t>
            </a:r>
            <a:endParaRPr kumimoji="0" lang="en-US" sz="1800" b="1" i="0" u="none" strike="noStrike" kern="1200" cap="none" spc="0" normalizeH="0" baseline="0" noProof="0" dirty="0">
              <a:ln>
                <a:noFill/>
              </a:ln>
              <a:solidFill>
                <a:srgbClr val="FF0000"/>
              </a:solidFill>
              <a:effectLst/>
              <a:uLnTx/>
              <a:uFillTx/>
              <a:latin typeface="Calibri Light" panose="020F0302020204030204"/>
              <a:ea typeface="+mn-ea"/>
              <a:cs typeface="Calibri" pitchFamily="34" charset="0"/>
            </a:endParaRPr>
          </a:p>
        </p:txBody>
      </p:sp>
      <p:sp>
        <p:nvSpPr>
          <p:cNvPr id="15" name="Title 1">
            <a:extLst>
              <a:ext uri="{FF2B5EF4-FFF2-40B4-BE49-F238E27FC236}">
                <a16:creationId xmlns:a16="http://schemas.microsoft.com/office/drawing/2014/main" id="{8C774F04-A5A4-4EBD-93B5-DF1F74CE87CA}"/>
              </a:ext>
            </a:extLst>
          </p:cNvPr>
          <p:cNvSpPr txBox="1">
            <a:spLocks/>
          </p:cNvSpPr>
          <p:nvPr/>
        </p:nvSpPr>
        <p:spPr>
          <a:xfrm>
            <a:off x="346509" y="0"/>
            <a:ext cx="11845491" cy="532596"/>
          </a:xfrm>
          <a:prstGeom prst="rect">
            <a:avLst/>
          </a:prstGeom>
          <a:solidFill>
            <a:srgbClr val="FFC91D"/>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00B050"/>
                </a:solidFill>
                <a:effectLst/>
                <a:uLnTx/>
                <a:uFillTx/>
                <a:latin typeface="Tahoma" panose="020B0604030504040204" pitchFamily="34" charset="0"/>
                <a:ea typeface="Tahoma" panose="020B0604030504040204" pitchFamily="34" charset="0"/>
                <a:cs typeface="Tahoma" panose="020B0604030504040204" pitchFamily="34" charset="0"/>
              </a:rPr>
              <a:t>PDO Second Alert</a:t>
            </a:r>
            <a:r>
              <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panose="020B0604030504040204" pitchFamily="34" charset="0"/>
                <a:ea typeface="Tahoma" panose="020B0604030504040204" pitchFamily="34" charset="0"/>
                <a:cs typeface="Tahoma" panose="020B0604030504040204" pitchFamily="34" charset="0"/>
              </a:rPr>
              <a:t>     </a:t>
            </a:r>
          </a:p>
        </p:txBody>
      </p:sp>
      <p:sp>
        <p:nvSpPr>
          <p:cNvPr id="2" name="TextBox 1">
            <a:extLst>
              <a:ext uri="{FF2B5EF4-FFF2-40B4-BE49-F238E27FC236}">
                <a16:creationId xmlns:a16="http://schemas.microsoft.com/office/drawing/2014/main" id="{79534F91-FFF5-4BE2-969F-08BDA81C29D8}"/>
              </a:ext>
            </a:extLst>
          </p:cNvPr>
          <p:cNvSpPr txBox="1"/>
          <p:nvPr/>
        </p:nvSpPr>
        <p:spPr>
          <a:xfrm>
            <a:off x="297672" y="6294084"/>
            <a:ext cx="7770041" cy="307777"/>
          </a:xfrm>
          <a:prstGeom prst="rect">
            <a:avLst/>
          </a:prstGeom>
          <a:solidFill>
            <a:schemeClr val="accent1"/>
          </a:solidFill>
        </p:spPr>
        <p:txBody>
          <a:bodyPr wrap="square" rtlCol="0">
            <a:spAutoFit/>
          </a:bodyPr>
          <a:lstStyle/>
          <a:p>
            <a:pPr lvl="0" algn="ctr" fontAlgn="base">
              <a:spcBef>
                <a:spcPct val="0"/>
              </a:spcBef>
              <a:spcAft>
                <a:spcPct val="0"/>
              </a:spcAft>
            </a:pPr>
            <a:r>
              <a:rPr lang="en-US" sz="1400" b="1" dirty="0">
                <a:solidFill>
                  <a:srgbClr val="FFFF00"/>
                </a:solidFill>
                <a:latin typeface="Tahoma" pitchFamily="34" charset="0"/>
                <a:ea typeface="MS PGothic" pitchFamily="34" charset="-128"/>
              </a:rPr>
              <a:t>Always clear the danger zone before movement—hands away from pinch points</a:t>
            </a:r>
            <a:endParaRPr lang="en-US" sz="2800" b="1" dirty="0">
              <a:solidFill>
                <a:srgbClr val="FFFF00"/>
              </a:solidFill>
              <a:latin typeface="Tahoma" pitchFamily="34" charset="0"/>
              <a:ea typeface="MS PGothic" pitchFamily="34" charset="-128"/>
            </a:endParaRPr>
          </a:p>
        </p:txBody>
      </p:sp>
      <p:pic>
        <p:nvPicPr>
          <p:cNvPr id="3" name="Picture 2" descr="A picture containing sky, outdoor, building, transport&#10;&#10;Description automatically generated">
            <a:extLst>
              <a:ext uri="{FF2B5EF4-FFF2-40B4-BE49-F238E27FC236}">
                <a16:creationId xmlns:a16="http://schemas.microsoft.com/office/drawing/2014/main" id="{0CD4A0B6-9F04-3C29-431F-59CF19B90306}"/>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rot="5400000">
            <a:off x="8732791" y="225147"/>
            <a:ext cx="2232742" cy="4429351"/>
          </a:xfrm>
          <a:prstGeom prst="rect">
            <a:avLst/>
          </a:prstGeom>
          <a:ln w="28575">
            <a:solidFill>
              <a:srgbClr val="FF0000"/>
            </a:solidFill>
          </a:ln>
        </p:spPr>
      </p:pic>
      <p:grpSp>
        <p:nvGrpSpPr>
          <p:cNvPr id="11" name="Group 131">
            <a:extLst>
              <a:ext uri="{FF2B5EF4-FFF2-40B4-BE49-F238E27FC236}">
                <a16:creationId xmlns:a16="http://schemas.microsoft.com/office/drawing/2014/main" id="{1FDA150A-A456-C029-36F5-982C703498AF}"/>
              </a:ext>
            </a:extLst>
          </p:cNvPr>
          <p:cNvGrpSpPr>
            <a:grpSpLocks/>
          </p:cNvGrpSpPr>
          <p:nvPr/>
        </p:nvGrpSpPr>
        <p:grpSpPr bwMode="auto">
          <a:xfrm>
            <a:off x="11529859" y="2985920"/>
            <a:ext cx="504403" cy="655878"/>
            <a:chOff x="3504" y="544"/>
            <a:chExt cx="2287" cy="1855"/>
          </a:xfrm>
        </p:grpSpPr>
        <p:sp>
          <p:nvSpPr>
            <p:cNvPr id="12" name="Line 129">
              <a:extLst>
                <a:ext uri="{FF2B5EF4-FFF2-40B4-BE49-F238E27FC236}">
                  <a16:creationId xmlns:a16="http://schemas.microsoft.com/office/drawing/2014/main" id="{9DDCAA3F-90DE-77BA-3BB4-7F988C13024B}"/>
                </a:ext>
              </a:extLst>
            </p:cNvPr>
            <p:cNvSpPr>
              <a:spLocks noChangeShapeType="1"/>
            </p:cNvSpPr>
            <p:nvPr/>
          </p:nvSpPr>
          <p:spPr bwMode="auto">
            <a:xfrm>
              <a:off x="3504" y="568"/>
              <a:ext cx="2287" cy="1831"/>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17" name="Line 130">
              <a:extLst>
                <a:ext uri="{FF2B5EF4-FFF2-40B4-BE49-F238E27FC236}">
                  <a16:creationId xmlns:a16="http://schemas.microsoft.com/office/drawing/2014/main" id="{5F51CB39-A612-512F-4C68-FE4F2AC4867A}"/>
                </a:ext>
              </a:extLst>
            </p:cNvPr>
            <p:cNvSpPr>
              <a:spLocks noChangeShapeType="1"/>
            </p:cNvSpPr>
            <p:nvPr/>
          </p:nvSpPr>
          <p:spPr bwMode="auto">
            <a:xfrm flipV="1">
              <a:off x="3528" y="544"/>
              <a:ext cx="2144" cy="1807"/>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pSp>
      <p:sp>
        <p:nvSpPr>
          <p:cNvPr id="22" name="TextBox 21">
            <a:extLst>
              <a:ext uri="{FF2B5EF4-FFF2-40B4-BE49-F238E27FC236}">
                <a16:creationId xmlns:a16="http://schemas.microsoft.com/office/drawing/2014/main" id="{F0E2128D-FD5A-52AE-CFEA-C5AD2F2971AD}"/>
              </a:ext>
            </a:extLst>
          </p:cNvPr>
          <p:cNvSpPr txBox="1"/>
          <p:nvPr/>
        </p:nvSpPr>
        <p:spPr>
          <a:xfrm>
            <a:off x="8067713" y="5752987"/>
            <a:ext cx="3562898" cy="307777"/>
          </a:xfrm>
          <a:prstGeom prst="rect">
            <a:avLst/>
          </a:prstGeom>
          <a:noFill/>
        </p:spPr>
        <p:txBody>
          <a:bodyPr wrap="none" rtlCol="0">
            <a:spAutoFit/>
          </a:bodyPr>
          <a:lstStyle/>
          <a:p>
            <a:r>
              <a:rPr lang="en-AU" sz="1400" b="1" dirty="0">
                <a:solidFill>
                  <a:schemeClr val="bg1"/>
                </a:solidFill>
              </a:rPr>
              <a:t>Job shall only be done with the Mast lowered</a:t>
            </a:r>
            <a:endParaRPr lang="en-US" sz="1400" b="1" dirty="0">
              <a:solidFill>
                <a:schemeClr val="bg1"/>
              </a:solidFill>
            </a:endParaRPr>
          </a:p>
        </p:txBody>
      </p:sp>
      <p:pic>
        <p:nvPicPr>
          <p:cNvPr id="6" name="Picture 5" descr="A large metal structure with a tower in the background&#10;&#10;Description automatically generated">
            <a:extLst>
              <a:ext uri="{FF2B5EF4-FFF2-40B4-BE49-F238E27FC236}">
                <a16:creationId xmlns:a16="http://schemas.microsoft.com/office/drawing/2014/main" id="{6A0791E4-9E8C-7E3D-3008-8673803C10B3}"/>
              </a:ext>
            </a:extLst>
          </p:cNvPr>
          <p:cNvPicPr>
            <a:picLocks noChangeAspect="1"/>
          </p:cNvPicPr>
          <p:nvPr/>
        </p:nvPicPr>
        <p:blipFill>
          <a:blip r:embed="rId4"/>
          <a:stretch>
            <a:fillRect/>
          </a:stretch>
        </p:blipFill>
        <p:spPr>
          <a:xfrm>
            <a:off x="7613964" y="3762213"/>
            <a:ext cx="4394051" cy="1990774"/>
          </a:xfrm>
          <a:prstGeom prst="rect">
            <a:avLst/>
          </a:prstGeom>
        </p:spPr>
      </p:pic>
      <p:sp>
        <p:nvSpPr>
          <p:cNvPr id="9" name="Freeform 132">
            <a:extLst>
              <a:ext uri="{FF2B5EF4-FFF2-40B4-BE49-F238E27FC236}">
                <a16:creationId xmlns:a16="http://schemas.microsoft.com/office/drawing/2014/main" id="{0229989B-B2F4-F796-529B-C03E02EE6820}"/>
              </a:ext>
            </a:extLst>
          </p:cNvPr>
          <p:cNvSpPr>
            <a:spLocks/>
          </p:cNvSpPr>
          <p:nvPr/>
        </p:nvSpPr>
        <p:spPr bwMode="auto">
          <a:xfrm>
            <a:off x="11629370" y="5489284"/>
            <a:ext cx="457200" cy="617145"/>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16113451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E45F78-3908-4D1A-82F1-C1ADC42E3FB1}"/>
              </a:ext>
            </a:extLst>
          </p:cNvPr>
          <p:cNvSpPr>
            <a:spLocks noGrp="1"/>
          </p:cNvSpPr>
          <p:nvPr>
            <p:ph type="title"/>
          </p:nvPr>
        </p:nvSpPr>
        <p:spPr>
          <a:xfrm>
            <a:off x="180870" y="-6892"/>
            <a:ext cx="12011130" cy="453582"/>
          </a:xfrm>
          <a:solidFill>
            <a:srgbClr val="FFC91D"/>
          </a:solidFill>
        </p:spPr>
        <p:txBody>
          <a:bodyPr>
            <a:noAutofit/>
          </a:bodyPr>
          <a:lstStyle/>
          <a:p>
            <a:pPr algn="ctr"/>
            <a:br>
              <a:rPr lang="en-GB" sz="3200" b="1" dirty="0">
                <a:solidFill>
                  <a:srgbClr val="00B050"/>
                </a:solidFill>
                <a:ea typeface="MS PGothic" pitchFamily="34" charset="-128"/>
              </a:rPr>
            </a:br>
            <a:br>
              <a:rPr lang="en-GB" sz="3200" b="1" dirty="0">
                <a:solidFill>
                  <a:srgbClr val="00B050"/>
                </a:solidFill>
                <a:ea typeface="MS PGothic" pitchFamily="34" charset="-128"/>
              </a:rPr>
            </a:br>
            <a:r>
              <a:rPr lang="en-GB" sz="3200" b="1" dirty="0">
                <a:solidFill>
                  <a:srgbClr val="00B050"/>
                </a:solidFill>
                <a:ea typeface="MS PGothic" pitchFamily="34" charset="-128"/>
              </a:rPr>
              <a:t>Management self audit </a:t>
            </a:r>
            <a:br>
              <a:rPr lang="en-GB" sz="3200" b="1" dirty="0">
                <a:solidFill>
                  <a:srgbClr val="00B050"/>
                </a:solidFill>
                <a:ea typeface="MS PGothic" pitchFamily="34" charset="-128"/>
              </a:rPr>
            </a:br>
            <a:br>
              <a:rPr lang="en-GB" sz="3200" b="1" dirty="0">
                <a:solidFill>
                  <a:srgbClr val="00B050"/>
                </a:solidFill>
                <a:ea typeface="MS PGothic" pitchFamily="34" charset="-128"/>
              </a:rPr>
            </a:br>
            <a:endParaRPr lang="en-US" sz="3200" dirty="0"/>
          </a:p>
        </p:txBody>
      </p:sp>
      <p:sp>
        <p:nvSpPr>
          <p:cNvPr id="6" name="Rectangle 5">
            <a:extLst>
              <a:ext uri="{FF2B5EF4-FFF2-40B4-BE49-F238E27FC236}">
                <a16:creationId xmlns:a16="http://schemas.microsoft.com/office/drawing/2014/main" id="{2A4C66E9-CF65-4A0F-9A16-76B64C582F3A}"/>
              </a:ext>
            </a:extLst>
          </p:cNvPr>
          <p:cNvSpPr/>
          <p:nvPr/>
        </p:nvSpPr>
        <p:spPr>
          <a:xfrm>
            <a:off x="425605" y="1022338"/>
            <a:ext cx="10928195" cy="523220"/>
          </a:xfrm>
          <a:prstGeom prst="rect">
            <a:avLst/>
          </a:prstGeom>
        </p:spPr>
        <p:txBody>
          <a:bodyPr wrap="square">
            <a:spAutoFit/>
          </a:bodyPr>
          <a:lstStyle/>
          <a:p>
            <a:pPr marL="342900" indent="-342900">
              <a:defRPr/>
            </a:pPr>
            <a:r>
              <a:rPr lang="en-US" sz="1400" b="1" dirty="0">
                <a:solidFill>
                  <a:srgbClr val="FF0000"/>
                </a:solidFill>
                <a:latin typeface="Tahoma" pitchFamily="34" charset="0"/>
              </a:rPr>
              <a:t>As a learning from this incident and ensure continual improvement all contract managers must review their HSE risk management against the questions asked below        </a:t>
            </a:r>
          </a:p>
        </p:txBody>
      </p:sp>
      <p:sp>
        <p:nvSpPr>
          <p:cNvPr id="7" name="Rectangle 6">
            <a:extLst>
              <a:ext uri="{FF2B5EF4-FFF2-40B4-BE49-F238E27FC236}">
                <a16:creationId xmlns:a16="http://schemas.microsoft.com/office/drawing/2014/main" id="{4D883F2B-B3CE-4AB4-AB99-0AA90A5717A9}"/>
              </a:ext>
            </a:extLst>
          </p:cNvPr>
          <p:cNvSpPr/>
          <p:nvPr/>
        </p:nvSpPr>
        <p:spPr>
          <a:xfrm>
            <a:off x="609133" y="1680481"/>
            <a:ext cx="10928195" cy="3531993"/>
          </a:xfrm>
          <a:prstGeom prst="rect">
            <a:avLst/>
          </a:prstGeom>
        </p:spPr>
        <p:txBody>
          <a:bodyPr wrap="square">
            <a:spAutoFit/>
          </a:bodyPr>
          <a:lstStyle/>
          <a:p>
            <a:pPr marL="342900" indent="-342900">
              <a:defRPr/>
            </a:pPr>
            <a:r>
              <a:rPr lang="en-US" b="1" dirty="0">
                <a:latin typeface="Tahoma" pitchFamily="34" charset="0"/>
              </a:rPr>
              <a:t>Confirm the following:</a:t>
            </a:r>
            <a:endParaRPr lang="en-US" dirty="0">
              <a:latin typeface="Tahoma" pitchFamily="34" charset="0"/>
            </a:endParaRPr>
          </a:p>
          <a:p>
            <a:pPr marL="342900" indent="-342900">
              <a:defRPr/>
            </a:pPr>
            <a:endParaRPr lang="en-US" sz="1600" dirty="0">
              <a:solidFill>
                <a:srgbClr val="000000"/>
              </a:solidFill>
              <a:latin typeface="Calibri" panose="020F0502020204030204" pitchFamily="34" charset="0"/>
            </a:endParaRPr>
          </a:p>
          <a:p>
            <a:pPr marL="342900" indent="-342900">
              <a:lnSpc>
                <a:spcPct val="150000"/>
              </a:lnSpc>
              <a:buFontTx/>
              <a:buAutoNum type="arabicPeriod"/>
              <a:defRPr/>
            </a:pPr>
            <a:r>
              <a:rPr lang="en-US" sz="1600" dirty="0">
                <a:solidFill>
                  <a:srgbClr val="0033CC"/>
                </a:solidFill>
                <a:latin typeface="+mj-lt"/>
                <a:sym typeface="Wingdings" pitchFamily="2" charset="2"/>
              </a:rPr>
              <a:t>Do you ensure all task-specific JSAs clearly identify line-of-fire, pinch-point, and moving equipment hazards?</a:t>
            </a:r>
          </a:p>
          <a:p>
            <a:pPr marL="342900" indent="-342900">
              <a:lnSpc>
                <a:spcPct val="150000"/>
              </a:lnSpc>
              <a:buFontTx/>
              <a:buAutoNum type="arabicPeriod"/>
              <a:defRPr/>
            </a:pPr>
            <a:r>
              <a:rPr lang="en-US" sz="1600" dirty="0">
                <a:solidFill>
                  <a:srgbClr val="0033CC"/>
                </a:solidFill>
                <a:latin typeface="+mj-lt"/>
                <a:sym typeface="Wingdings" pitchFamily="2" charset="2"/>
              </a:rPr>
              <a:t>Has an MOC implemented for the change of the task’s SOP and JSA? </a:t>
            </a:r>
            <a:endParaRPr lang="en-US" sz="1600" dirty="0">
              <a:solidFill>
                <a:srgbClr val="0033CC"/>
              </a:solidFill>
              <a:latin typeface="+mj-lt"/>
            </a:endParaRPr>
          </a:p>
          <a:p>
            <a:pPr marL="342900" indent="-342900">
              <a:lnSpc>
                <a:spcPct val="150000"/>
              </a:lnSpc>
              <a:buFontTx/>
              <a:buAutoNum type="arabicPeriod"/>
              <a:defRPr/>
            </a:pPr>
            <a:r>
              <a:rPr lang="en-US" sz="1600" dirty="0">
                <a:solidFill>
                  <a:srgbClr val="0033CC"/>
                </a:solidFill>
                <a:latin typeface="+mj-lt"/>
              </a:rPr>
              <a:t>Does the crew understand the right use of  the correct gloves for implementing the task? </a:t>
            </a:r>
          </a:p>
          <a:p>
            <a:pPr marL="342900" indent="-342900">
              <a:lnSpc>
                <a:spcPct val="150000"/>
              </a:lnSpc>
              <a:buFontTx/>
              <a:buAutoNum type="arabicPeriod"/>
              <a:defRPr/>
            </a:pPr>
            <a:r>
              <a:rPr lang="en-US" sz="1600" dirty="0">
                <a:solidFill>
                  <a:srgbClr val="0033CC"/>
                </a:solidFill>
                <a:latin typeface="+mj-lt"/>
              </a:rPr>
              <a:t>Does  the hand placement and hand injury prevention awareness session and campaign are conducted and rolled out to all personnel?</a:t>
            </a:r>
          </a:p>
          <a:p>
            <a:pPr marL="342900" indent="-342900">
              <a:lnSpc>
                <a:spcPct val="150000"/>
              </a:lnSpc>
              <a:buFontTx/>
              <a:buAutoNum type="arabicPeriod"/>
              <a:defRPr/>
            </a:pPr>
            <a:r>
              <a:rPr lang="en-US" sz="1600" dirty="0">
                <a:solidFill>
                  <a:srgbClr val="0033CC"/>
                </a:solidFill>
                <a:latin typeface="+mj-lt"/>
              </a:rPr>
              <a:t>If the rescue from height procedure applicable for the task and if it is rolled out to all personnel? </a:t>
            </a:r>
          </a:p>
          <a:p>
            <a:pPr marL="342900" indent="-342900">
              <a:lnSpc>
                <a:spcPct val="150000"/>
              </a:lnSpc>
              <a:buFontTx/>
              <a:buAutoNum type="arabicPeriod"/>
              <a:defRPr/>
            </a:pPr>
            <a:r>
              <a:rPr lang="en-US" sz="1600" dirty="0">
                <a:solidFill>
                  <a:srgbClr val="0033CC"/>
                </a:solidFill>
                <a:latin typeface="+mj-lt"/>
              </a:rPr>
              <a:t>Does the Pre tour meeting (PTM) include the job pack Musta’ed which consists of all required documentation for the job such as PTW, SOP, JSA, PTM, PJSM, Pre Job inspection? </a:t>
            </a:r>
          </a:p>
        </p:txBody>
      </p:sp>
      <p:sp>
        <p:nvSpPr>
          <p:cNvPr id="4" name="Rectangle 8">
            <a:extLst>
              <a:ext uri="{FF2B5EF4-FFF2-40B4-BE49-F238E27FC236}">
                <a16:creationId xmlns:a16="http://schemas.microsoft.com/office/drawing/2014/main" id="{F8C11F60-483E-9294-5007-21FC926EF7DA}"/>
              </a:ext>
            </a:extLst>
          </p:cNvPr>
          <p:cNvSpPr>
            <a:spLocks noChangeArrowheads="1"/>
          </p:cNvSpPr>
          <p:nvPr/>
        </p:nvSpPr>
        <p:spPr bwMode="auto">
          <a:xfrm>
            <a:off x="416361" y="630421"/>
            <a:ext cx="11626955" cy="338554"/>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a:t>
            </a:r>
            <a:r>
              <a:rPr lang="en-GB" sz="1200" b="1" dirty="0">
                <a:solidFill>
                  <a:srgbClr val="4472C4"/>
                </a:solidFill>
                <a:latin typeface="Tahoma" pitchFamily="34" charset="0"/>
              </a:rPr>
              <a:t> 01</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/07/2023</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LTI#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lang="en-US" sz="1200" b="1" dirty="0">
                <a:solidFill>
                  <a:srgbClr val="4472C4"/>
                </a:solidFill>
                <a:latin typeface="Tahoma" pitchFamily="34" charset="0"/>
              </a:rPr>
              <a:t>Injury</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lang="en-US" sz="1200" b="1" dirty="0">
                <a:solidFill>
                  <a:srgbClr val="4472C4"/>
                </a:solidFill>
                <a:latin typeface="Tahoma" pitchFamily="34" charset="0"/>
              </a:rPr>
              <a:t>B3P</a:t>
            </a:r>
            <a:r>
              <a:rPr lang="en-US" sz="1600" b="1" dirty="0">
                <a:solidFill>
                  <a:srgbClr val="4472C4"/>
                </a:solidFill>
                <a:latin typeface="Tahoma" pitchFamily="34" charset="0"/>
              </a:rPr>
              <a:t>  </a:t>
            </a:r>
            <a:r>
              <a:rPr lang="en-US" sz="1400" b="1" dirty="0">
                <a:solidFill>
                  <a:prstClr val="black"/>
                </a:solidFill>
                <a:latin typeface="Tahoma" pitchFamily="34" charset="0"/>
              </a:rPr>
              <a:t>Activity: </a:t>
            </a:r>
            <a:r>
              <a:rPr lang="en-US" sz="1200" b="1" dirty="0">
                <a:solidFill>
                  <a:srgbClr val="4472C4"/>
                </a:solidFill>
                <a:latin typeface="Tahoma" pitchFamily="34" charset="0"/>
              </a:rPr>
              <a:t>Tightening the Pull-Down Line</a:t>
            </a:r>
          </a:p>
        </p:txBody>
      </p:sp>
      <p:sp>
        <p:nvSpPr>
          <p:cNvPr id="3" name="Rectangle 2">
            <a:extLst>
              <a:ext uri="{FF2B5EF4-FFF2-40B4-BE49-F238E27FC236}">
                <a16:creationId xmlns:a16="http://schemas.microsoft.com/office/drawing/2014/main" id="{853314D5-BEE9-30F1-7609-12DA9B7F9695}"/>
              </a:ext>
            </a:extLst>
          </p:cNvPr>
          <p:cNvSpPr/>
          <p:nvPr/>
        </p:nvSpPr>
        <p:spPr>
          <a:xfrm>
            <a:off x="297389" y="5279219"/>
            <a:ext cx="11894611" cy="1015663"/>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srgbClr val="FF0000"/>
                </a:solidFill>
                <a:latin typeface="Aptos" panose="02110004020202020204"/>
              </a:rPr>
              <a:t>Disclaimer </a:t>
            </a:r>
            <a:endParaRPr lang="en-US" sz="1200" dirty="0">
              <a:solidFill>
                <a:srgbClr val="FF0000"/>
              </a:solidFill>
              <a:latin typeface="Aptos" panose="02110004020202020204"/>
            </a:endParaRPr>
          </a:p>
          <a:p>
            <a:r>
              <a:rPr lang="en-US" sz="1200" dirty="0">
                <a:solidFill>
                  <a:srgbClr val="FF0000"/>
                </a:solidFill>
                <a:latin typeface="Aptos" panose="02110004020202020204"/>
              </a:rPr>
              <a:t>This document is provided for information only. It may not be relied upon for any purpose. Neither PDO nor any party providing information for this document accepts any liability for its accuracy, completeness, omissions, advice, or any consequences arising from its use, even if reasonable care was not exercised. No representation or warranty, express or implied, is made that following this document will achieve any specific results or meet any legal or regulatory requirements. This document does not constitute technical advice; consult a qualified professional if such advice is needed</a:t>
            </a:r>
          </a:p>
        </p:txBody>
      </p:sp>
    </p:spTree>
    <p:extLst>
      <p:ext uri="{BB962C8B-B14F-4D97-AF65-F5344CB8AC3E}">
        <p14:creationId xmlns:p14="http://schemas.microsoft.com/office/powerpoint/2010/main" val="25607175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9C4067D375EDA046866D1CFD34BA6725" ma:contentTypeVersion="4" ma:contentTypeDescription="Upload an image." ma:contentTypeScope="" ma:versionID="c8b1b5ff0656cb068594258854d86e82">
  <xsd:schema xmlns:xsd="http://www.w3.org/2001/XMLSchema" xmlns:xs="http://www.w3.org/2001/XMLSchema" xmlns:p="http://schemas.microsoft.com/office/2006/metadata/properties" xmlns:ns1="http://schemas.microsoft.com/sharepoint/v3" xmlns:ns2="4880E4F8-4B7D-4BDD-91E3-E10D47036ECA" xmlns:ns3="http://schemas.microsoft.com/sharepoint/v3/fields" xmlns:ns4="4880e4f8-4b7d-4bdd-91e3-e10d47036eca" xmlns:ns5="9d51eac6-a7d5-47f5-a119-63d146adb134" targetNamespace="http://schemas.microsoft.com/office/2006/metadata/properties" ma:root="true" ma:fieldsID="467a3466776643f0a2a68376fd657b1c" ns1:_="" ns2:_="" ns3:_="" ns4:_="" ns5:_="">
    <xsd:import namespace="http://schemas.microsoft.com/sharepoint/v3"/>
    <xsd:import namespace="4880E4F8-4B7D-4BDD-91E3-E10D47036ECA"/>
    <xsd:import namespace="http://schemas.microsoft.com/sharepoint/v3/fields"/>
    <xsd:import namespace="4880e4f8-4b7d-4bdd-91e3-e10d47036eca"/>
    <xsd:import namespace="9d51eac6-a7d5-47f5-a119-63d146adb134"/>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Language" minOccurs="0"/>
                <xsd:element ref="ns4:DocId" minOccurs="0"/>
                <xsd:element ref="ns5: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Language" ma:index="27" nillable="true" ma:displayName="Language" ma:default="English 1" ma:format="Dropdown" ma:internalName="Language">
      <xsd:simpleType>
        <xsd:restriction base="dms:Choice">
          <xsd:enumeration value="English"/>
          <xsd:enumeration value="Arabic"/>
          <xsd:enumeration value="Hindi"/>
          <xsd:enumeration value="English 1"/>
          <xsd:enumeration value="English 2"/>
          <xsd:enumeration value="Arabic 1"/>
          <xsd:enumeration value="Arabic 2"/>
          <xsd:enumeration value="Hindi 1"/>
          <xsd:enumeration value="Hindi 2"/>
          <xsd:enumeration value="Malayalam 1"/>
          <xsd:enumeration value="Malayalam 2"/>
        </xsd:restriction>
      </xsd:simpleType>
    </xsd:element>
    <xsd:element name="DocId" ma:index="28" nillable="true" ma:displayName="DocId" ma:list="{9de017a3-70b4-41a0-b3a1-4f7a098545da}" ma:internalName="DocId" ma:showField="ID" ma:web="9d51eac6-a7d5-47f5-a119-63d146adb134">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9d51eac6-a7d5-47f5-a119-63d146adb134"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anguage xmlns="4880e4f8-4b7d-4bdd-91e3-e10d47036eca">English</Language>
    <DocId xmlns="4880e4f8-4b7d-4bdd-91e3-e10d47036eca">93055</DocId>
    <ImageCreateDate xmlns="4880E4F8-4B7D-4BDD-91E3-E10D47036ECA" xsi:nil="true"/>
    <wic_System_Copyright xmlns="http://schemas.microsoft.com/sharepoint/v3/fields" xsi:nil="true"/>
  </documentManagement>
</p:properties>
</file>

<file path=customXml/itemProps1.xml><?xml version="1.0" encoding="utf-8"?>
<ds:datastoreItem xmlns:ds="http://schemas.openxmlformats.org/officeDocument/2006/customXml" ds:itemID="{7CAAC11D-1B71-4FFB-A5A3-6665A4799E79}"/>
</file>

<file path=customXml/itemProps2.xml><?xml version="1.0" encoding="utf-8"?>
<ds:datastoreItem xmlns:ds="http://schemas.openxmlformats.org/officeDocument/2006/customXml" ds:itemID="{5643A46C-72B3-4012-8CB2-E0E23D8B71D1}">
  <ds:schemaRefs>
    <ds:schemaRef ds:uri="http://schemas.microsoft.com/sharepoint/v3/contenttype/forms"/>
  </ds:schemaRefs>
</ds:datastoreItem>
</file>

<file path=customXml/itemProps3.xml><?xml version="1.0" encoding="utf-8"?>
<ds:datastoreItem xmlns:ds="http://schemas.openxmlformats.org/officeDocument/2006/customXml" ds:itemID="{ECEB1FCF-0E89-482E-A62E-598FF58845D8}">
  <ds:schemaRefs>
    <ds:schemaRef ds:uri="http://purl.org/dc/elements/1.1/"/>
    <ds:schemaRef ds:uri="http://schemas.microsoft.com/office/2006/metadata/properties"/>
    <ds:schemaRef ds:uri="http://schemas.microsoft.com/sharepoint/v3"/>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9d51eac6-a7d5-47f5-a119-63d146adb134"/>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TM02892315[[fn=Wisp]]</Template>
  <TotalTime>12299</TotalTime>
  <Words>918</Words>
  <Application>Microsoft Office PowerPoint</Application>
  <PresentationFormat>Widescreen</PresentationFormat>
  <Paragraphs>55</Paragraphs>
  <Slides>2</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vt:i4>
      </vt:variant>
    </vt:vector>
  </HeadingPairs>
  <TitlesOfParts>
    <vt:vector size="10" baseType="lpstr">
      <vt:lpstr>MS PGothic</vt:lpstr>
      <vt:lpstr>Aptos</vt:lpstr>
      <vt:lpstr>Arial</vt:lpstr>
      <vt:lpstr>Calibri</vt:lpstr>
      <vt:lpstr>Calibri Light</vt:lpstr>
      <vt:lpstr>Tahoma</vt:lpstr>
      <vt:lpstr>Times New Roman</vt:lpstr>
      <vt:lpstr>Office Theme</vt:lpstr>
      <vt:lpstr>PowerPoint Presentation</vt:lpstr>
      <vt:lpstr>  Management self audit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LTI_ Finger Caught Between Sheave and Pull-Down Line</dc:title>
  <dc:creator>nazar@umsoman.com</dc:creator>
  <cp:lastModifiedBy>Masroori, Ahmed MSE31</cp:lastModifiedBy>
  <cp:revision>342</cp:revision>
  <dcterms:created xsi:type="dcterms:W3CDTF">2018-09-24T07:27:56Z</dcterms:created>
  <dcterms:modified xsi:type="dcterms:W3CDTF">2026-07-07T09:26:25Z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0x0101009148F5A04DDD49CBA7127AADA5FB792B00AADE34325A8B49CDA8BB4DB53328F214009C4067D375EDA046866D1CFD34BA6725</vt:lpwstr>
  </property>
</Properties>
</file>