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7" r:id="rId5"/>
    <p:sldId id="358" r:id="rId6"/>
  </p:sldIdLst>
  <p:sldSz cx="12192000" cy="6858000"/>
  <p:notesSz cx="6670675" cy="97774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5526D5-4A9F-E634-9779-41685B4772D9}" name="Hany El Gheriani" initials="HEG" userId="S::Hgheriani@enersul.com::055ddc8f-af52-47c1-a995-fb49083ec36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A316"/>
    <a:srgbClr val="00B050"/>
    <a:srgbClr val="0000FF"/>
    <a:srgbClr val="16942A"/>
    <a:srgbClr val="FFC91D"/>
    <a:srgbClr val="FFFC00"/>
    <a:srgbClr val="EAEAEA"/>
    <a:srgbClr val="F2F3D7"/>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E24F32-37E1-4DB2-8DA8-C1B197094DBC}" v="49" dt="2023-06-12T03:37:57.9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00" autoAdjust="0"/>
    <p:restoredTop sz="96357" autoAdjust="0"/>
  </p:normalViewPr>
  <p:slideViewPr>
    <p:cSldViewPr snapToGrid="0" snapToObjects="1">
      <p:cViewPr varScale="1">
        <p:scale>
          <a:sx n="111" d="100"/>
          <a:sy n="111" d="100"/>
        </p:scale>
        <p:origin x="1014" y="108"/>
      </p:cViewPr>
      <p:guideLst>
        <p:guide orient="horz" pos="2160"/>
        <p:guide pos="3840"/>
      </p:guideLst>
    </p:cSldViewPr>
  </p:slideViewPr>
  <p:notesTextViewPr>
    <p:cViewPr>
      <p:scale>
        <a:sx n="1" d="1"/>
        <a:sy n="1" d="1"/>
      </p:scale>
      <p:origin x="0" y="0"/>
    </p:cViewPr>
  </p:notesTextViewPr>
  <p:sorterViewPr>
    <p:cViewPr>
      <p:scale>
        <a:sx n="170" d="100"/>
        <a:sy n="170" d="100"/>
      </p:scale>
      <p:origin x="0" y="-14418"/>
    </p:cViewPr>
  </p:sorterViewPr>
  <p:notesViewPr>
    <p:cSldViewPr snapToGrid="0" snapToObjects="1">
      <p:cViewPr varScale="1">
        <p:scale>
          <a:sx n="87" d="100"/>
          <a:sy n="87" d="100"/>
        </p:scale>
        <p:origin x="2988"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doudi, Sultan DOTG" userId="fbc11d9a-1035-4bfa-97ee-f0c64635563e" providerId="ADAL" clId="{02E24F32-37E1-4DB2-8DA8-C1B197094DBC}"/>
    <pc:docChg chg="undo custSel modSld">
      <pc:chgData name="Shandoudi, Sultan DOTG" userId="fbc11d9a-1035-4bfa-97ee-f0c64635563e" providerId="ADAL" clId="{02E24F32-37E1-4DB2-8DA8-C1B197094DBC}" dt="2023-06-12T03:43:25.631" v="404" actId="20577"/>
      <pc:docMkLst>
        <pc:docMk/>
      </pc:docMkLst>
      <pc:sldChg chg="modSp mod">
        <pc:chgData name="Shandoudi, Sultan DOTG" userId="fbc11d9a-1035-4bfa-97ee-f0c64635563e" providerId="ADAL" clId="{02E24F32-37E1-4DB2-8DA8-C1B197094DBC}" dt="2023-06-12T03:29:05.896" v="268" actId="207"/>
        <pc:sldMkLst>
          <pc:docMk/>
          <pc:sldMk cId="1681447800" sldId="342"/>
        </pc:sldMkLst>
        <pc:graphicFrameChg chg="modGraphic">
          <ac:chgData name="Shandoudi, Sultan DOTG" userId="fbc11d9a-1035-4bfa-97ee-f0c64635563e" providerId="ADAL" clId="{02E24F32-37E1-4DB2-8DA8-C1B197094DBC}" dt="2023-06-12T03:29:05.896" v="268" actId="207"/>
          <ac:graphicFrameMkLst>
            <pc:docMk/>
            <pc:sldMk cId="1681447800" sldId="342"/>
            <ac:graphicFrameMk id="6" creationId="{0B6EB2AA-5365-43B5-ABC4-5E7DF7C8E339}"/>
          </ac:graphicFrameMkLst>
        </pc:graphicFrameChg>
      </pc:sldChg>
      <pc:sldChg chg="modSp mod">
        <pc:chgData name="Shandoudi, Sultan DOTG" userId="fbc11d9a-1035-4bfa-97ee-f0c64635563e" providerId="ADAL" clId="{02E24F32-37E1-4DB2-8DA8-C1B197094DBC}" dt="2023-06-12T03:43:25.631" v="404" actId="20577"/>
        <pc:sldMkLst>
          <pc:docMk/>
          <pc:sldMk cId="2044581774" sldId="349"/>
        </pc:sldMkLst>
        <pc:spChg chg="mod">
          <ac:chgData name="Shandoudi, Sultan DOTG" userId="fbc11d9a-1035-4bfa-97ee-f0c64635563e" providerId="ADAL" clId="{02E24F32-37E1-4DB2-8DA8-C1B197094DBC}" dt="2023-06-12T03:43:25.631" v="404" actId="20577"/>
          <ac:spMkLst>
            <pc:docMk/>
            <pc:sldMk cId="2044581774" sldId="349"/>
            <ac:spMk id="3" creationId="{6C577EC5-3D0A-4E58-BB7D-11190068CA47}"/>
          </ac:spMkLst>
        </pc:spChg>
        <pc:spChg chg="mod">
          <ac:chgData name="Shandoudi, Sultan DOTG" userId="fbc11d9a-1035-4bfa-97ee-f0c64635563e" providerId="ADAL" clId="{02E24F32-37E1-4DB2-8DA8-C1B197094DBC}" dt="2023-06-12T03:39:34.166" v="376" actId="108"/>
          <ac:spMkLst>
            <pc:docMk/>
            <pc:sldMk cId="2044581774" sldId="349"/>
            <ac:spMk id="4" creationId="{80F268E5-003D-47D9-9C94-67453DE94FE5}"/>
          </ac:spMkLst>
        </pc:spChg>
        <pc:graphicFrameChg chg="mod modGraphic">
          <ac:chgData name="Shandoudi, Sultan DOTG" userId="fbc11d9a-1035-4bfa-97ee-f0c64635563e" providerId="ADAL" clId="{02E24F32-37E1-4DB2-8DA8-C1B197094DBC}" dt="2023-06-12T03:39:49.957" v="383" actId="1036"/>
          <ac:graphicFrameMkLst>
            <pc:docMk/>
            <pc:sldMk cId="2044581774" sldId="349"/>
            <ac:graphicFrameMk id="6" creationId="{8FB65E2F-8927-4B16-AB22-B3A9B0BAD1CA}"/>
          </ac:graphicFrameMkLst>
        </pc:graphicFrameChg>
      </pc:sldChg>
      <pc:sldChg chg="modSp mod">
        <pc:chgData name="Shandoudi, Sultan DOTG" userId="fbc11d9a-1035-4bfa-97ee-f0c64635563e" providerId="ADAL" clId="{02E24F32-37E1-4DB2-8DA8-C1B197094DBC}" dt="2023-06-12T03:43:05.672" v="403" actId="14100"/>
        <pc:sldMkLst>
          <pc:docMk/>
          <pc:sldMk cId="2526943112" sldId="352"/>
        </pc:sldMkLst>
        <pc:spChg chg="mod">
          <ac:chgData name="Shandoudi, Sultan DOTG" userId="fbc11d9a-1035-4bfa-97ee-f0c64635563e" providerId="ADAL" clId="{02E24F32-37E1-4DB2-8DA8-C1B197094DBC}" dt="2023-06-12T03:43:05.672" v="403" actId="14100"/>
          <ac:spMkLst>
            <pc:docMk/>
            <pc:sldMk cId="2526943112" sldId="352"/>
            <ac:spMk id="3" creationId="{C50C2466-0F7A-4535-BC11-7C6EF6096BBF}"/>
          </ac:spMkLst>
        </pc:spChg>
      </pc:sldChg>
      <pc:sldChg chg="modSp mod">
        <pc:chgData name="Shandoudi, Sultan DOTG" userId="fbc11d9a-1035-4bfa-97ee-f0c64635563e" providerId="ADAL" clId="{02E24F32-37E1-4DB2-8DA8-C1B197094DBC}" dt="2023-06-12T03:42:53.274" v="400" actId="207"/>
        <pc:sldMkLst>
          <pc:docMk/>
          <pc:sldMk cId="2202397709" sldId="353"/>
        </pc:sldMkLst>
        <pc:spChg chg="mod">
          <ac:chgData name="Shandoudi, Sultan DOTG" userId="fbc11d9a-1035-4bfa-97ee-f0c64635563e" providerId="ADAL" clId="{02E24F32-37E1-4DB2-8DA8-C1B197094DBC}" dt="2023-06-12T03:42:53.274" v="400" actId="207"/>
          <ac:spMkLst>
            <pc:docMk/>
            <pc:sldMk cId="2202397709" sldId="353"/>
            <ac:spMk id="3" creationId="{06040647-56F0-4DB7-BF2B-49B450CC7753}"/>
          </ac:spMkLst>
        </pc:spChg>
      </pc:sldChg>
      <pc:sldChg chg="modSp mod">
        <pc:chgData name="Shandoudi, Sultan DOTG" userId="fbc11d9a-1035-4bfa-97ee-f0c64635563e" providerId="ADAL" clId="{02E24F32-37E1-4DB2-8DA8-C1B197094DBC}" dt="2023-06-12T03:29:59.467" v="269" actId="207"/>
        <pc:sldMkLst>
          <pc:docMk/>
          <pc:sldMk cId="2684490497" sldId="357"/>
        </pc:sldMkLst>
        <pc:spChg chg="mod">
          <ac:chgData name="Shandoudi, Sultan DOTG" userId="fbc11d9a-1035-4bfa-97ee-f0c64635563e" providerId="ADAL" clId="{02E24F32-37E1-4DB2-8DA8-C1B197094DBC}" dt="2023-06-12T03:29:59.467" v="269" actId="207"/>
          <ac:spMkLst>
            <pc:docMk/>
            <pc:sldMk cId="2684490497" sldId="357"/>
            <ac:spMk id="4" creationId="{B8F5D341-9478-460E-8ACF-8E2BF1B80AC6}"/>
          </ac:spMkLst>
        </pc:spChg>
      </pc:sldChg>
      <pc:sldChg chg="modSp mod">
        <pc:chgData name="Shandoudi, Sultan DOTG" userId="fbc11d9a-1035-4bfa-97ee-f0c64635563e" providerId="ADAL" clId="{02E24F32-37E1-4DB2-8DA8-C1B197094DBC}" dt="2023-06-12T03:30:04.604" v="270" actId="207"/>
        <pc:sldMkLst>
          <pc:docMk/>
          <pc:sldMk cId="1136117552" sldId="358"/>
        </pc:sldMkLst>
        <pc:spChg chg="mod">
          <ac:chgData name="Shandoudi, Sultan DOTG" userId="fbc11d9a-1035-4bfa-97ee-f0c64635563e" providerId="ADAL" clId="{02E24F32-37E1-4DB2-8DA8-C1B197094DBC}" dt="2023-06-12T03:30:04.604" v="270" actId="207"/>
          <ac:spMkLst>
            <pc:docMk/>
            <pc:sldMk cId="1136117552" sldId="358"/>
            <ac:spMk id="7" creationId="{4D883F2B-B3CE-4AB4-AB99-0AA90A5717A9}"/>
          </ac:spMkLst>
        </pc:spChg>
      </pc:sldChg>
      <pc:sldChg chg="modSp mod">
        <pc:chgData name="Shandoudi, Sultan DOTG" userId="fbc11d9a-1035-4bfa-97ee-f0c64635563e" providerId="ADAL" clId="{02E24F32-37E1-4DB2-8DA8-C1B197094DBC}" dt="2023-06-12T03:21:59.377" v="187" actId="20577"/>
        <pc:sldMkLst>
          <pc:docMk/>
          <pc:sldMk cId="420763225" sldId="389"/>
        </pc:sldMkLst>
        <pc:graphicFrameChg chg="mod modGraphic">
          <ac:chgData name="Shandoudi, Sultan DOTG" userId="fbc11d9a-1035-4bfa-97ee-f0c64635563e" providerId="ADAL" clId="{02E24F32-37E1-4DB2-8DA8-C1B197094DBC}" dt="2023-06-12T03:21:59.377" v="187" actId="20577"/>
          <ac:graphicFrameMkLst>
            <pc:docMk/>
            <pc:sldMk cId="420763225" sldId="389"/>
            <ac:graphicFrameMk id="6" creationId="{ACB1F627-ECC0-43CB-94DC-F4AFDE12D1E2}"/>
          </ac:graphicFrameMkLst>
        </pc:graphicFrameChg>
      </pc:sldChg>
      <pc:sldChg chg="addSp delSp modSp mod">
        <pc:chgData name="Shandoudi, Sultan DOTG" userId="fbc11d9a-1035-4bfa-97ee-f0c64635563e" providerId="ADAL" clId="{02E24F32-37E1-4DB2-8DA8-C1B197094DBC}" dt="2023-06-12T03:27:51.148" v="267" actId="20577"/>
        <pc:sldMkLst>
          <pc:docMk/>
          <pc:sldMk cId="950028755" sldId="390"/>
        </pc:sldMkLst>
        <pc:graphicFrameChg chg="mod modGraphic">
          <ac:chgData name="Shandoudi, Sultan DOTG" userId="fbc11d9a-1035-4bfa-97ee-f0c64635563e" providerId="ADAL" clId="{02E24F32-37E1-4DB2-8DA8-C1B197094DBC}" dt="2023-06-12T03:27:51.148" v="267" actId="20577"/>
          <ac:graphicFrameMkLst>
            <pc:docMk/>
            <pc:sldMk cId="950028755" sldId="390"/>
            <ac:graphicFrameMk id="4" creationId="{321E3971-B3AB-E6E8-F43C-1D317AA9E7D2}"/>
          </ac:graphicFrameMkLst>
        </pc:graphicFrameChg>
        <pc:graphicFrameChg chg="add del">
          <ac:chgData name="Shandoudi, Sultan DOTG" userId="fbc11d9a-1035-4bfa-97ee-f0c64635563e" providerId="ADAL" clId="{02E24F32-37E1-4DB2-8DA8-C1B197094DBC}" dt="2023-06-12T03:26:16.258" v="258"/>
          <ac:graphicFrameMkLst>
            <pc:docMk/>
            <pc:sldMk cId="950028755" sldId="390"/>
            <ac:graphicFrameMk id="6" creationId="{CF054CFD-3276-BB16-A903-D7E55EF01F71}"/>
          </ac:graphicFrameMkLst>
        </pc:graphicFrameChg>
      </pc:sldChg>
      <pc:sldChg chg="modSp mod">
        <pc:chgData name="Shandoudi, Sultan DOTG" userId="fbc11d9a-1035-4bfa-97ee-f0c64635563e" providerId="ADAL" clId="{02E24F32-37E1-4DB2-8DA8-C1B197094DBC}" dt="2023-06-12T03:26:37.575" v="262" actId="21"/>
        <pc:sldMkLst>
          <pc:docMk/>
          <pc:sldMk cId="1900215583" sldId="391"/>
        </pc:sldMkLst>
        <pc:graphicFrameChg chg="mod modGraphic">
          <ac:chgData name="Shandoudi, Sultan DOTG" userId="fbc11d9a-1035-4bfa-97ee-f0c64635563e" providerId="ADAL" clId="{02E24F32-37E1-4DB2-8DA8-C1B197094DBC}" dt="2023-06-12T03:26:37.575" v="262" actId="21"/>
          <ac:graphicFrameMkLst>
            <pc:docMk/>
            <pc:sldMk cId="1900215583" sldId="391"/>
            <ac:graphicFrameMk id="4" creationId="{321E3971-B3AB-E6E8-F43C-1D317AA9E7D2}"/>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890626" cy="490569"/>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778505" y="0"/>
            <a:ext cx="2890626" cy="490569"/>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pPr/>
              <a:t>01/07/2026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9286846"/>
            <a:ext cx="2890626" cy="490568"/>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778505" y="9286846"/>
            <a:ext cx="2890626" cy="490568"/>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p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26" cy="490569"/>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778505" y="0"/>
            <a:ext cx="2890626" cy="490569"/>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01/07/2026</a:t>
            </a:fld>
            <a:endParaRPr lang="en-US" dirty="0"/>
          </a:p>
        </p:txBody>
      </p:sp>
      <p:sp>
        <p:nvSpPr>
          <p:cNvPr id="4" name="Slide Image Placeholder 3"/>
          <p:cNvSpPr>
            <a:spLocks noGrp="1" noRot="1" noChangeAspect="1"/>
          </p:cNvSpPr>
          <p:nvPr>
            <p:ph type="sldImg" idx="2"/>
          </p:nvPr>
        </p:nvSpPr>
        <p:spPr>
          <a:xfrm>
            <a:off x="401638" y="1222375"/>
            <a:ext cx="5867400" cy="33004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67068" y="4705380"/>
            <a:ext cx="5336540" cy="3849856"/>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286845"/>
            <a:ext cx="4751096" cy="490568"/>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778505" y="9286846"/>
            <a:ext cx="2890626" cy="490568"/>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Title 6">
            <a:extLst>
              <a:ext uri="{FF2B5EF4-FFF2-40B4-BE49-F238E27FC236}">
                <a16:creationId xmlns:a16="http://schemas.microsoft.com/office/drawing/2014/main" id="{9E5D75A3-A31B-4EBC-A3E9-5E8AE0E83B3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
        <p:nvSpPr>
          <p:cNvPr id="5" name="Title 4">
            <a:extLst>
              <a:ext uri="{FF2B5EF4-FFF2-40B4-BE49-F238E27FC236}">
                <a16:creationId xmlns:a16="http://schemas.microsoft.com/office/drawing/2014/main" id="{B158ADA2-1CFB-44F3-BF5C-E20173334E16}"/>
              </a:ext>
            </a:extLst>
          </p:cNvPr>
          <p:cNvSpPr>
            <a:spLocks noGrp="1"/>
          </p:cNvSpPr>
          <p:nvPr>
            <p:ph type="title"/>
          </p:nvPr>
        </p:nvSpPr>
        <p:spPr/>
        <p:txBody>
          <a:bodyPr/>
          <a:lstStyle>
            <a:lvl1pPr>
              <a:defRPr/>
            </a:lvl1pPr>
          </a:lstStyle>
          <a:p>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01/07/2026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05411"/>
            <a:ext cx="8644572" cy="4470455"/>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R="0" lvl="0" algn="l" defTabSz="914400" rtl="0" eaLnBrk="1" fontAlgn="auto" latinLnBrk="0" hangingPunct="1">
              <a:lnSpc>
                <a:spcPct val="100000"/>
              </a:lnSpc>
              <a:spcBef>
                <a:spcPts val="60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While a Field Operator and his Supervisor were inside the boundary of the Sulphur blocking area, the Operator used his right foot to remove a build-up of Sulphur.  At the same time, he was positioned on a thin crust of solid Sulphur which was covering liquid Sulphur at a temperature of 135c.  The weight of the Operator fractured the crust and exposed his feet to the hot liquid underneath, resulting in 2</a:t>
            </a:r>
            <a:r>
              <a:rPr kumimoji="0" lang="en-US" sz="13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nd</a:t>
            </a: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degree burns to both feet.  He was initially treated at PDO </a:t>
            </a:r>
            <a:r>
              <a:rPr kumimoji="0" lang="en-US" sz="13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Yibal</a:t>
            </a: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Clinic before being referred to Nizwa Hospital for further treatment. </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IP entered the area 1 hour after Sulphur pouring – the procedure highlights no one should enter area for a period of 24 hrs.</a:t>
            </a:r>
          </a:p>
          <a:p>
            <a:pPr marL="171450" indent="-171450">
              <a:spcAft>
                <a:spcPts val="300"/>
              </a:spcAft>
              <a:buFont typeface="Arial" panose="020B0604020202020204" pitchFamily="34" charset="0"/>
              <a:buChar char="•"/>
              <a:defRPr/>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The correct specialist PPE was not worn as the operator and supervisor underestimated the risk of liquid Sulphur</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a:t>
            </a:r>
            <a:endPar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rPr>
              <a:t>The Sulphur pouring arm had an oil leak which temporarily stopped the pouring process and allowed Sulphur to build up which required operator intervention.</a:t>
            </a:r>
          </a:p>
          <a:p>
            <a:pPr marL="0" marR="0" lvl="0" indent="0" algn="l" defTabSz="914400" rtl="0" eaLnBrk="1" fontAlgn="auto" latinLnBrk="0" hangingPunct="1">
              <a:lnSpc>
                <a:spcPct val="100000"/>
              </a:lnSpc>
              <a:spcBef>
                <a:spcPts val="0"/>
              </a:spcBef>
              <a:spcAft>
                <a:spcPts val="0"/>
              </a:spcAft>
              <a:buClrTx/>
              <a:buSzTx/>
              <a:tabLst/>
              <a:defRPr/>
            </a:pPr>
            <a:endParaRPr lang="en-US" dirty="0">
              <a:solidFill>
                <a:prstClr val="black"/>
              </a:solidFill>
              <a:latin typeface="Calibri" panose="020F0502020204030204" pitchFamily="34" charset="0"/>
              <a:cs typeface="Tahoma" pitchFamily="34" charset="0"/>
            </a:endParaRPr>
          </a:p>
          <a:p>
            <a:pPr marL="114300" marR="0" lvl="0" indent="-114300" algn="just"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effectLst/>
                <a:uLnTx/>
                <a:uFillTx/>
                <a:latin typeface="Calibri" panose="020F0502020204030204"/>
                <a:ea typeface="+mn-ea"/>
                <a:cs typeface="+mn-cs"/>
              </a:rPr>
              <a:t>Always follow the specific requirements of the procedure for your safe work (e.g. SOP, Method Statement, JSA).</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a:latin typeface="Calibri" panose="020F0502020204030204"/>
              </a:rPr>
              <a:t>Always wear the correct PPE required for specialist activities.  If you don’t know what it is…..find out!</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dirty="0">
                <a:latin typeface="Calibri" panose="020F0502020204030204"/>
              </a:rPr>
              <a:t>Always report equipment that is faulty or needs repairing – it could cause an incident.</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effectLst/>
                <a:uLnTx/>
                <a:uFillTx/>
                <a:latin typeface="Calibri" panose="020F0502020204030204"/>
                <a:ea typeface="+mn-ea"/>
                <a:cs typeface="Tahoma" pitchFamily="34" charset="0"/>
              </a:rPr>
              <a:t>Always contact PDO Emergency number (5555) – When an incident happened.</a:t>
            </a:r>
            <a:endParaRPr kumimoji="0" lang="en-US" sz="1050" b="0" i="0" u="none" strike="noStrike" kern="1200" cap="none" spc="0" normalizeH="0" baseline="0" noProof="0" dirty="0">
              <a:ln>
                <a:noFill/>
              </a:ln>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586876"/>
            <a:ext cx="11775639"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09/02/2023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LTI#01: </a:t>
            </a:r>
            <a:r>
              <a:rPr kumimoji="0" lang="en-US" sz="1200" b="1" i="0" u="none" strike="noStrike" kern="1200" cap="none" spc="0" normalizeH="0" baseline="0" noProof="0" dirty="0">
                <a:ln>
                  <a:noFill/>
                </a:ln>
                <a:solidFill>
                  <a:schemeClr val="accent5">
                    <a:lumMod val="75000"/>
                  </a:schemeClr>
                </a:solidFill>
                <a:effectLst/>
                <a:uLnTx/>
                <a:uFillTx/>
                <a:latin typeface="Tahoma" pitchFamily="34" charset="0"/>
                <a:ea typeface="+mn-ea"/>
                <a:cs typeface="+mn-cs"/>
              </a:rPr>
              <a:t>Liquid</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Sulphur burn to feet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Chemicals</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chemeClr val="accent5">
                    <a:lumMod val="75000"/>
                  </a:schemeClr>
                </a:solidFill>
                <a:effectLst/>
                <a:uLnTx/>
                <a:uFillTx/>
                <a:latin typeface="Tahoma" pitchFamily="34" charset="0"/>
                <a:ea typeface="+mn-ea"/>
                <a:cs typeface="+mn-cs"/>
              </a:rPr>
              <a:t>3B 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 </a:t>
            </a:r>
            <a:r>
              <a:rPr kumimoji="0" lang="en-US" sz="1200" b="1" i="0" u="none" strike="noStrike" kern="1200" cap="none" spc="0" normalizeH="0" baseline="0" noProof="0" dirty="0">
                <a:ln>
                  <a:noFill/>
                </a:ln>
                <a:solidFill>
                  <a:schemeClr val="accent5">
                    <a:lumMod val="75000"/>
                  </a:schemeClr>
                </a:solidFill>
                <a:effectLst/>
                <a:uLnTx/>
                <a:uFillTx/>
                <a:latin typeface="Tahoma" pitchFamily="34" charset="0"/>
                <a:ea typeface="+mn-ea"/>
                <a:cs typeface="+mn-cs"/>
              </a:rPr>
              <a:t>Sulphur pouring</a:t>
            </a:r>
            <a:endParaRPr kumimoji="0" lang="en-US" sz="1600" b="1" i="0" u="none" strike="noStrike" kern="1200" cap="none" spc="0" normalizeH="0" baseline="0" noProof="0" dirty="0">
              <a:ln>
                <a:noFill/>
              </a:ln>
              <a:solidFill>
                <a:schemeClr val="accent5">
                  <a:lumMod val="75000"/>
                </a:schemeClr>
              </a:solidFill>
              <a:effectLst/>
              <a:uLnTx/>
              <a:uFillTx/>
              <a:latin typeface="Tahoma" pitchFamily="34" charset="0"/>
              <a:ea typeface="+mn-ea"/>
              <a:cs typeface="+mn-cs"/>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 Logistics, Operation &amp; Construction </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lvl="0" algn="ctr">
              <a:defRPr/>
            </a:pPr>
            <a:r>
              <a:rPr lang="en-GB" sz="3600" b="1" dirty="0">
                <a:solidFill>
                  <a:srgbClr val="00B050"/>
                </a:solidFill>
                <a:latin typeface="Tahoma" panose="020B0604030504040204" pitchFamily="34" charset="0"/>
                <a:ea typeface="Tahoma" panose="020B0604030504040204" pitchFamily="34" charset="0"/>
                <a:cs typeface="Tahoma" panose="020B0604030504040204" pitchFamily="34" charset="0"/>
              </a:rPr>
              <a:t>PDO Second Alert</a:t>
            </a:r>
            <a:r>
              <a:rPr lang="en-US" sz="3200" b="1" dirty="0">
                <a:solidFill>
                  <a:srgbClr val="FF0000"/>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433680" y="6303623"/>
            <a:ext cx="8553566" cy="338554"/>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Procedures have specific requirements within them – </a:t>
            </a:r>
            <a:r>
              <a:rPr lang="en-US" sz="1600" b="1" dirty="0">
                <a:solidFill>
                  <a:srgbClr val="FFFF00"/>
                </a:solidFill>
                <a:latin typeface="Tahoma" pitchFamily="34" charset="0"/>
                <a:ea typeface="MS PGothic" pitchFamily="34" charset="-128"/>
              </a:rPr>
              <a:t>follow them to keep safe!</a:t>
            </a:r>
            <a:endPar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endParaRPr>
          </a:p>
        </p:txBody>
      </p:sp>
      <p:grpSp>
        <p:nvGrpSpPr>
          <p:cNvPr id="19" name="Group 18">
            <a:extLst>
              <a:ext uri="{FF2B5EF4-FFF2-40B4-BE49-F238E27FC236}">
                <a16:creationId xmlns:a16="http://schemas.microsoft.com/office/drawing/2014/main" id="{6BF7500F-A311-5AE8-AC7C-9C49E695B3D1}"/>
              </a:ext>
            </a:extLst>
          </p:cNvPr>
          <p:cNvGrpSpPr/>
          <p:nvPr/>
        </p:nvGrpSpPr>
        <p:grpSpPr>
          <a:xfrm>
            <a:off x="9199971" y="1088366"/>
            <a:ext cx="2425979" cy="2381213"/>
            <a:chOff x="9199971" y="1088366"/>
            <a:chExt cx="2425979" cy="2381213"/>
          </a:xfrm>
        </p:grpSpPr>
        <p:pic>
          <p:nvPicPr>
            <p:cNvPr id="3" name="Picture 2">
              <a:extLst>
                <a:ext uri="{FF2B5EF4-FFF2-40B4-BE49-F238E27FC236}">
                  <a16:creationId xmlns:a16="http://schemas.microsoft.com/office/drawing/2014/main" id="{96D06D05-B960-4405-E1AA-42DB927E289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199971" y="1088366"/>
              <a:ext cx="2425979" cy="2381213"/>
            </a:xfrm>
            <a:prstGeom prst="rect">
              <a:avLst/>
            </a:prstGeom>
            <a:ln w="3175">
              <a:solidFill>
                <a:schemeClr val="tx1"/>
              </a:solidFill>
            </a:ln>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158973" y="2731748"/>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pic>
          <p:nvPicPr>
            <p:cNvPr id="16" name="Picture 15">
              <a:extLst>
                <a:ext uri="{FF2B5EF4-FFF2-40B4-BE49-F238E27FC236}">
                  <a16:creationId xmlns:a16="http://schemas.microsoft.com/office/drawing/2014/main" id="{E8E9FAC6-80DE-0B5E-7846-CF8BE2AA1FA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218070" y="2746815"/>
              <a:ext cx="703230" cy="708781"/>
            </a:xfrm>
            <a:prstGeom prst="rect">
              <a:avLst/>
            </a:prstGeom>
          </p:spPr>
        </p:pic>
      </p:grpSp>
      <p:grpSp>
        <p:nvGrpSpPr>
          <p:cNvPr id="20" name="Group 19">
            <a:extLst>
              <a:ext uri="{FF2B5EF4-FFF2-40B4-BE49-F238E27FC236}">
                <a16:creationId xmlns:a16="http://schemas.microsoft.com/office/drawing/2014/main" id="{9B34E11D-00FB-CA55-8EE0-BED24650BBA9}"/>
              </a:ext>
            </a:extLst>
          </p:cNvPr>
          <p:cNvGrpSpPr/>
          <p:nvPr/>
        </p:nvGrpSpPr>
        <p:grpSpPr>
          <a:xfrm>
            <a:off x="9199970" y="3615097"/>
            <a:ext cx="2425979" cy="2400720"/>
            <a:chOff x="9199970" y="3615097"/>
            <a:chExt cx="2425979" cy="2400720"/>
          </a:xfrm>
        </p:grpSpPr>
        <p:pic>
          <p:nvPicPr>
            <p:cNvPr id="5" name="Picture 4" descr="A picture containing outdoor, sky, water, person&#10;&#10;Description automatically generated">
              <a:extLst>
                <a:ext uri="{FF2B5EF4-FFF2-40B4-BE49-F238E27FC236}">
                  <a16:creationId xmlns:a16="http://schemas.microsoft.com/office/drawing/2014/main" id="{3FF55103-FFB0-FD5B-69CD-9B3ACC287E4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199970" y="3615097"/>
              <a:ext cx="2425979" cy="2400720"/>
            </a:xfrm>
            <a:prstGeom prst="rect">
              <a:avLst/>
            </a:prstGeom>
            <a:ln w="3175">
              <a:solidFill>
                <a:schemeClr val="tx1"/>
              </a:solidFill>
            </a:ln>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047031" y="5462653"/>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18" name="Picture 17">
              <a:extLst>
                <a:ext uri="{FF2B5EF4-FFF2-40B4-BE49-F238E27FC236}">
                  <a16:creationId xmlns:a16="http://schemas.microsoft.com/office/drawing/2014/main" id="{03E93F1B-ADF3-A294-028F-F8D854DF28D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216447" y="5286442"/>
              <a:ext cx="658747" cy="708781"/>
            </a:xfrm>
            <a:prstGeom prst="rect">
              <a:avLst/>
            </a:prstGeom>
          </p:spPr>
        </p:pic>
      </p:grpSp>
    </p:spTree>
    <p:extLst>
      <p:ext uri="{BB962C8B-B14F-4D97-AF65-F5344CB8AC3E}">
        <p14:creationId xmlns:p14="http://schemas.microsoft.com/office/powerpoint/2010/main" val="2684490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A4C66E9-CF65-4A0F-9A16-76B64C582F3A}"/>
              </a:ext>
            </a:extLst>
          </p:cNvPr>
          <p:cNvSpPr/>
          <p:nvPr/>
        </p:nvSpPr>
        <p:spPr>
          <a:xfrm>
            <a:off x="861037" y="1109428"/>
            <a:ext cx="10928195" cy="523220"/>
          </a:xfrm>
          <a:prstGeom prst="rect">
            <a:avLst/>
          </a:prstGeom>
        </p:spPr>
        <p:txBody>
          <a:bodyPr wrap="square">
            <a:spAutoFit/>
          </a:bodyPr>
          <a:lstStyle/>
          <a:p>
            <a:pPr marR="0" lvl="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pitchFamily="34" charset="0"/>
                <a:ea typeface="+mn-ea"/>
                <a:cs typeface="+mn-cs"/>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31902" y="1632648"/>
            <a:ext cx="11436453" cy="3239348"/>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Confirm the following:</a:t>
            </a:r>
            <a:endParaRPr kumimoji="0" lang="en-US" sz="14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Calibri" panose="020F0502020204030204" pitchFamily="34" charset="0"/>
                <a:sym typeface="Wingdings" pitchFamily="2" charset="2"/>
              </a:rPr>
              <a:t>Do supervisors and staff have access to the correct procedure – is it effectively communicated to them?</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Calibri" panose="020F0502020204030204" pitchFamily="34" charset="0"/>
                <a:sym typeface="Wingdings" pitchFamily="2" charset="2"/>
              </a:rPr>
              <a:t>In the event of equipment breakdown or recurring issues – does the workforce know how and who to report it to?</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dirty="0">
              <a:solidFill>
                <a:prstClr val="black"/>
              </a:solidFill>
              <a:latin typeface="Calibri" panose="020F0502020204030204" pitchFamily="34" charset="0"/>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Calibri" panose="020F0502020204030204" pitchFamily="34" charset="0"/>
                <a:sym typeface="Wingdings" pitchFamily="2" charset="2"/>
              </a:rPr>
              <a:t>Does the induction/training provided to workers adequately cover the risks associated with their work to keep them safe?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dirty="0">
              <a:solidFill>
                <a:prstClr val="black"/>
              </a:solidFill>
              <a:latin typeface="Calibri" panose="020F0502020204030204" pitchFamily="34" charset="0"/>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Calibri" panose="020F0502020204030204" pitchFamily="34" charset="0"/>
                <a:sym typeface="Wingdings" pitchFamily="2" charset="2"/>
              </a:rPr>
              <a:t>Is the correct PPE available to all members of the workforce who need them?</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solidFill>
                  <a:prstClr val="black"/>
                </a:solidFill>
                <a:latin typeface="Calibri" panose="020F0502020204030204" pitchFamily="34" charset="0"/>
                <a:sym typeface="Wingdings" pitchFamily="2" charset="2"/>
              </a:rPr>
              <a:t>Is access to you Site location adequately managed – how do you control the access arrangements?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itchFamily="2" charset="2"/>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US" sz="1200" dirty="0">
                <a:latin typeface="Calibri" panose="020F0502020204030204" pitchFamily="34" charset="0"/>
                <a:sym typeface="Wingdings" pitchFamily="2" charset="2"/>
              </a:rPr>
              <a:t>When people are injured in an incident – does the workforce know how the correct process for contacting the Emergency services to get help?</a:t>
            </a:r>
            <a:endParaRPr kumimoji="0" lang="en-US" sz="1200" b="0" i="0" u="none" strike="noStrike" kern="1200" cap="none" spc="0" normalizeH="0" baseline="0" noProof="0" dirty="0">
              <a:ln>
                <a:noFill/>
              </a:ln>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latin typeface="Calibri" panose="020F0502020204030204" pitchFamily="34" charset="0"/>
              <a:ea typeface="+mn-ea"/>
              <a:cs typeface="+mn-cs"/>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rPr>
              <a:t>* If the answer is NO to any of the above questions please ensure you take action to correct this finding</a:t>
            </a:r>
            <a:endParaRPr kumimoji="0" lang="en-US" sz="1000" b="0" i="0" u="none" strike="noStrike" kern="1200" cap="none" spc="0" normalizeH="0" baseline="0" noProof="0" dirty="0">
              <a:ln>
                <a:noFill/>
              </a:ln>
              <a:solidFill>
                <a:srgbClr val="4472C4"/>
              </a:solidFill>
              <a:effectLst/>
              <a:uLnTx/>
              <a:uFillTx/>
              <a:latin typeface="Calibri" panose="020F0502020204030204" pitchFamily="34" charset="0"/>
              <a:ea typeface="+mn-ea"/>
              <a:cs typeface="+mn-cs"/>
              <a:sym typeface="Wingdings" pitchFamily="2" charset="2"/>
            </a:endParaRPr>
          </a:p>
        </p:txBody>
      </p:sp>
      <p:sp>
        <p:nvSpPr>
          <p:cNvPr id="9" name="Title 1">
            <a:extLst>
              <a:ext uri="{FF2B5EF4-FFF2-40B4-BE49-F238E27FC236}">
                <a16:creationId xmlns:a16="http://schemas.microsoft.com/office/drawing/2014/main" id="{7B684523-7396-2262-A26B-6382CAAE811D}"/>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lvl="0" algn="ctr">
              <a:defRPr/>
            </a:pPr>
            <a:r>
              <a:rPr lang="en-GB" sz="3600" b="1" dirty="0">
                <a:solidFill>
                  <a:srgbClr val="00B050"/>
                </a:solidFill>
                <a:ea typeface="MS PGothic" pitchFamily="34" charset="-128"/>
              </a:rPr>
              <a:t>Effective Learning</a:t>
            </a:r>
            <a:endPar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0" name="Rectangle 8">
            <a:extLst>
              <a:ext uri="{FF2B5EF4-FFF2-40B4-BE49-F238E27FC236}">
                <a16:creationId xmlns:a16="http://schemas.microsoft.com/office/drawing/2014/main" id="{88865FAB-D4BB-435A-C2C3-8A7D318EDA66}"/>
              </a:ext>
            </a:extLst>
          </p:cNvPr>
          <p:cNvSpPr>
            <a:spLocks noChangeArrowheads="1"/>
          </p:cNvSpPr>
          <p:nvPr/>
        </p:nvSpPr>
        <p:spPr bwMode="auto">
          <a:xfrm>
            <a:off x="416361" y="586876"/>
            <a:ext cx="11775639"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09/02/2023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LTI#01: </a:t>
            </a:r>
            <a:r>
              <a:rPr kumimoji="0" lang="en-US" sz="1200" b="1" i="0" u="none" strike="noStrike" kern="1200" cap="none" spc="0" normalizeH="0" baseline="0" noProof="0" dirty="0">
                <a:ln>
                  <a:noFill/>
                </a:ln>
                <a:solidFill>
                  <a:schemeClr val="accent5">
                    <a:lumMod val="75000"/>
                  </a:schemeClr>
                </a:solidFill>
                <a:effectLst/>
                <a:uLnTx/>
                <a:uFillTx/>
                <a:latin typeface="Tahoma" pitchFamily="34" charset="0"/>
                <a:ea typeface="+mn-ea"/>
                <a:cs typeface="+mn-cs"/>
              </a:rPr>
              <a:t>Liquid</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Sulphur burn to feet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Chemicals</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chemeClr val="accent5">
                    <a:lumMod val="75000"/>
                  </a:schemeClr>
                </a:solidFill>
                <a:effectLst/>
                <a:uLnTx/>
                <a:uFillTx/>
                <a:latin typeface="Tahoma" pitchFamily="34" charset="0"/>
                <a:ea typeface="+mn-ea"/>
                <a:cs typeface="+mn-cs"/>
              </a:rPr>
              <a:t>3B 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 </a:t>
            </a:r>
            <a:r>
              <a:rPr kumimoji="0" lang="en-US" sz="1200" b="1" i="0" u="none" strike="noStrike" kern="1200" cap="none" spc="0" normalizeH="0" baseline="0" noProof="0" dirty="0">
                <a:ln>
                  <a:noFill/>
                </a:ln>
                <a:solidFill>
                  <a:schemeClr val="accent5">
                    <a:lumMod val="75000"/>
                  </a:schemeClr>
                </a:solidFill>
                <a:effectLst/>
                <a:uLnTx/>
                <a:uFillTx/>
                <a:latin typeface="Tahoma" pitchFamily="34" charset="0"/>
                <a:ea typeface="+mn-ea"/>
                <a:cs typeface="+mn-cs"/>
              </a:rPr>
              <a:t>Sulphur pouring</a:t>
            </a:r>
            <a:endParaRPr kumimoji="0" lang="en-US" sz="1600" b="1" i="0" u="none" strike="noStrike" kern="1200" cap="none" spc="0" normalizeH="0" baseline="0" noProof="0" dirty="0">
              <a:ln>
                <a:noFill/>
              </a:ln>
              <a:solidFill>
                <a:schemeClr val="accent5">
                  <a:lumMod val="75000"/>
                </a:schemeClr>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74787404-E2CC-A3D3-5024-34B79324518C}"/>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1361175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9d51eac6-a7d5-47f5-a119-63d146adb134">
      <UserInfo>
        <DisplayName>Husni, Ibrahim UOC522L</DisplayName>
        <AccountId>321</AccountId>
        <AccountType/>
      </UserInfo>
      <UserInfo>
        <DisplayName>Al Saadi, Asaad ONSL</DisplayName>
        <AccountId>18283</AccountId>
        <AccountType/>
      </UserInfo>
      <UserInfo>
        <DisplayName>ONO1L</DisplayName>
        <AccountId>20158</AccountId>
        <AccountType/>
      </UserInfo>
    </SharedWithUsers>
    <Language xmlns="4880e4f8-4b7d-4bdd-91e3-e10d47036eca">English</Language>
    <DocId xmlns="4880e4f8-4b7d-4bdd-91e3-e10d47036eca">93043</DocId>
    <ImageCreateDate xmlns="4880E4F8-4B7D-4BDD-91E3-E10D47036ECA" xsi:nil="true"/>
    <wic_System_Copyright xmlns="http://schemas.microsoft.com/sharepoint/v3/fields"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C4EDF9-1CB1-4DE7-8842-EE4878C8C47D}"/>
</file>

<file path=customXml/itemProps2.xml><?xml version="1.0" encoding="utf-8"?>
<ds:datastoreItem xmlns:ds="http://schemas.openxmlformats.org/officeDocument/2006/customXml" ds:itemID="{ECEB1FCF-0E89-482E-A62E-598FF58845D8}">
  <ds:schemaRefs>
    <ds:schemaRef ds:uri="http://schemas.microsoft.com/office/2006/metadata/properties"/>
    <ds:schemaRef ds:uri="http://purl.org/dc/dcmitype/"/>
    <ds:schemaRef ds:uri="http://schemas.microsoft.com/sharepoint/v3"/>
    <ds:schemaRef ds:uri="http://schemas.microsoft.com/office/2006/documentManagement/types"/>
    <ds:schemaRef ds:uri="http://schemas.microsoft.com/office/infopath/2007/PartnerControls"/>
    <ds:schemaRef ds:uri="9d51eac6-a7d5-47f5-a119-63d146adb134"/>
    <ds:schemaRef ds:uri="http://purl.org/dc/elements/1.1/"/>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12981</TotalTime>
  <Words>844</Words>
  <Application>Microsoft Office PowerPoint</Application>
  <PresentationFormat>Widescreen</PresentationFormat>
  <Paragraphs>60</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LTI_01_Sulphur burn </dc:title>
  <dc:creator>nazar@umsoman.com</dc:creator>
  <cp:lastModifiedBy>Masroori, Ahmed MSE31</cp:lastModifiedBy>
  <cp:revision>627</cp:revision>
  <cp:lastPrinted>2023-05-24T05:27:04Z</cp:lastPrinted>
  <dcterms:created xsi:type="dcterms:W3CDTF">2018-09-24T07:27:56Z</dcterms:created>
  <dcterms:modified xsi:type="dcterms:W3CDTF">2026-07-01T08:57:00Z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