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2"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91D"/>
    <a:srgbClr val="FFFC00"/>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6DEBC4-362B-4F56-AA11-F67D6489CB51}" v="1" dt="2023-08-24T04:13:13.2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001" autoAdjust="0"/>
    <p:restoredTop sz="96224" autoAdjust="0"/>
  </p:normalViewPr>
  <p:slideViewPr>
    <p:cSldViewPr snapToGrid="0" snapToObjects="1">
      <p:cViewPr varScale="1">
        <p:scale>
          <a:sx n="111" d="100"/>
          <a:sy n="111" d="100"/>
        </p:scale>
        <p:origin x="1050" y="10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bett, Neil MSE32" userId="0adb255b-af8b-4511-851e-0ee4c08861d8" providerId="ADAL" clId="{096DEBC4-362B-4F56-AA11-F67D6489CB51}"/>
    <pc:docChg chg="custSel modSld">
      <pc:chgData name="Corbett, Neil MSE32" userId="0adb255b-af8b-4511-851e-0ee4c08861d8" providerId="ADAL" clId="{096DEBC4-362B-4F56-AA11-F67D6489CB51}" dt="2023-08-24T04:13:13.243" v="311"/>
      <pc:docMkLst>
        <pc:docMk/>
      </pc:docMkLst>
      <pc:sldChg chg="modSp mod">
        <pc:chgData name="Corbett, Neil MSE32" userId="0adb255b-af8b-4511-851e-0ee4c08861d8" providerId="ADAL" clId="{096DEBC4-362B-4F56-AA11-F67D6489CB51}" dt="2023-08-24T04:05:35.781" v="112" actId="1035"/>
        <pc:sldMkLst>
          <pc:docMk/>
          <pc:sldMk cId="2185045020" sldId="337"/>
        </pc:sldMkLst>
        <pc:spChg chg="mod">
          <ac:chgData name="Corbett, Neil MSE32" userId="0adb255b-af8b-4511-851e-0ee4c08861d8" providerId="ADAL" clId="{096DEBC4-362B-4F56-AA11-F67D6489CB51}" dt="2023-08-24T04:05:32.927" v="107" actId="1035"/>
          <ac:spMkLst>
            <pc:docMk/>
            <pc:sldMk cId="2185045020" sldId="337"/>
            <ac:spMk id="3" creationId="{585B27DD-685E-4286-948E-0874D3F5A6B9}"/>
          </ac:spMkLst>
        </pc:spChg>
        <pc:graphicFrameChg chg="mod modGraphic">
          <ac:chgData name="Corbett, Neil MSE32" userId="0adb255b-af8b-4511-851e-0ee4c08861d8" providerId="ADAL" clId="{096DEBC4-362B-4F56-AA11-F67D6489CB51}" dt="2023-08-24T04:05:35.781" v="112" actId="1035"/>
          <ac:graphicFrameMkLst>
            <pc:docMk/>
            <pc:sldMk cId="2185045020" sldId="337"/>
            <ac:graphicFrameMk id="4" creationId="{FF64B92D-95B7-4691-A3DC-9D5E92388667}"/>
          </ac:graphicFrameMkLst>
        </pc:graphicFrameChg>
      </pc:sldChg>
      <pc:sldChg chg="modSp mod">
        <pc:chgData name="Corbett, Neil MSE32" userId="0adb255b-af8b-4511-851e-0ee4c08861d8" providerId="ADAL" clId="{096DEBC4-362B-4F56-AA11-F67D6489CB51}" dt="2023-08-24T04:09:50.643" v="189" actId="403"/>
        <pc:sldMkLst>
          <pc:docMk/>
          <pc:sldMk cId="1681447800" sldId="342"/>
        </pc:sldMkLst>
        <pc:graphicFrameChg chg="modGraphic">
          <ac:chgData name="Corbett, Neil MSE32" userId="0adb255b-af8b-4511-851e-0ee4c08861d8" providerId="ADAL" clId="{096DEBC4-362B-4F56-AA11-F67D6489CB51}" dt="2023-08-24T04:09:50.643" v="189" actId="403"/>
          <ac:graphicFrameMkLst>
            <pc:docMk/>
            <pc:sldMk cId="1681447800" sldId="342"/>
            <ac:graphicFrameMk id="6" creationId="{0B6EB2AA-5365-43B5-ABC4-5E7DF7C8E339}"/>
          </ac:graphicFrameMkLst>
        </pc:graphicFrameChg>
      </pc:sldChg>
      <pc:sldChg chg="modSp mod">
        <pc:chgData name="Corbett, Neil MSE32" userId="0adb255b-af8b-4511-851e-0ee4c08861d8" providerId="ADAL" clId="{096DEBC4-362B-4F56-AA11-F67D6489CB51}" dt="2023-08-24T04:09:36.752" v="188" actId="404"/>
        <pc:sldMkLst>
          <pc:docMk/>
          <pc:sldMk cId="3381245126" sldId="343"/>
        </pc:sldMkLst>
        <pc:graphicFrameChg chg="modGraphic">
          <ac:chgData name="Corbett, Neil MSE32" userId="0adb255b-af8b-4511-851e-0ee4c08861d8" providerId="ADAL" clId="{096DEBC4-362B-4F56-AA11-F67D6489CB51}" dt="2023-08-24T04:09:36.752" v="188" actId="404"/>
          <ac:graphicFrameMkLst>
            <pc:docMk/>
            <pc:sldMk cId="3381245126" sldId="343"/>
            <ac:graphicFrameMk id="6" creationId="{868147EB-A456-44B3-89D1-8DE40ABCEE41}"/>
          </ac:graphicFrameMkLst>
        </pc:graphicFrameChg>
      </pc:sldChg>
      <pc:sldChg chg="modSp mod">
        <pc:chgData name="Corbett, Neil MSE32" userId="0adb255b-af8b-4511-851e-0ee4c08861d8" providerId="ADAL" clId="{096DEBC4-362B-4F56-AA11-F67D6489CB51}" dt="2023-08-24T04:09:01.432" v="186" actId="1038"/>
        <pc:sldMkLst>
          <pc:docMk/>
          <pc:sldMk cId="1022637552" sldId="344"/>
        </pc:sldMkLst>
        <pc:spChg chg="mod">
          <ac:chgData name="Corbett, Neil MSE32" userId="0adb255b-af8b-4511-851e-0ee4c08861d8" providerId="ADAL" clId="{096DEBC4-362B-4F56-AA11-F67D6489CB51}" dt="2023-08-24T04:09:01.432" v="186" actId="1038"/>
          <ac:spMkLst>
            <pc:docMk/>
            <pc:sldMk cId="1022637552" sldId="344"/>
            <ac:spMk id="7" creationId="{7F359895-61AA-41F1-9B31-3D7BCA98B874}"/>
          </ac:spMkLst>
        </pc:spChg>
        <pc:graphicFrameChg chg="mod modGraphic">
          <ac:chgData name="Corbett, Neil MSE32" userId="0adb255b-af8b-4511-851e-0ee4c08861d8" providerId="ADAL" clId="{096DEBC4-362B-4F56-AA11-F67D6489CB51}" dt="2023-08-24T04:08:36.815" v="153" actId="255"/>
          <ac:graphicFrameMkLst>
            <pc:docMk/>
            <pc:sldMk cId="1022637552" sldId="344"/>
            <ac:graphicFrameMk id="5" creationId="{34A5CF21-74C3-5F01-C3B1-03A5C8DFB3CC}"/>
          </ac:graphicFrameMkLst>
        </pc:graphicFrameChg>
        <pc:graphicFrameChg chg="mod modGraphic">
          <ac:chgData name="Corbett, Neil MSE32" userId="0adb255b-af8b-4511-851e-0ee4c08861d8" providerId="ADAL" clId="{096DEBC4-362B-4F56-AA11-F67D6489CB51}" dt="2023-08-24T04:08:50.196" v="164" actId="1036"/>
          <ac:graphicFrameMkLst>
            <pc:docMk/>
            <pc:sldMk cId="1022637552" sldId="344"/>
            <ac:graphicFrameMk id="8" creationId="{09A55A69-0EEF-422F-9309-5F8284AC4AAE}"/>
          </ac:graphicFrameMkLst>
        </pc:graphicFrameChg>
      </pc:sldChg>
      <pc:sldChg chg="addSp delSp modSp mod">
        <pc:chgData name="Corbett, Neil MSE32" userId="0adb255b-af8b-4511-851e-0ee4c08861d8" providerId="ADAL" clId="{096DEBC4-362B-4F56-AA11-F67D6489CB51}" dt="2023-08-24T04:13:13.243" v="311"/>
        <pc:sldMkLst>
          <pc:docMk/>
          <pc:sldMk cId="2560717560" sldId="350"/>
        </pc:sldMkLst>
        <pc:spChg chg="add mod">
          <ac:chgData name="Corbett, Neil MSE32" userId="0adb255b-af8b-4511-851e-0ee4c08861d8" providerId="ADAL" clId="{096DEBC4-362B-4F56-AA11-F67D6489CB51}" dt="2023-08-24T04:13:13.243" v="311"/>
          <ac:spMkLst>
            <pc:docMk/>
            <pc:sldMk cId="2560717560" sldId="350"/>
            <ac:spMk id="3" creationId="{AC4E0284-8F90-CAE6-E612-5BF308C3F735}"/>
          </ac:spMkLst>
        </pc:spChg>
        <pc:spChg chg="mod">
          <ac:chgData name="Corbett, Neil MSE32" userId="0adb255b-af8b-4511-851e-0ee4c08861d8" providerId="ADAL" clId="{096DEBC4-362B-4F56-AA11-F67D6489CB51}" dt="2023-08-24T04:05:06.791" v="102" actId="1036"/>
          <ac:spMkLst>
            <pc:docMk/>
            <pc:sldMk cId="2560717560" sldId="350"/>
            <ac:spMk id="6" creationId="{2A4C66E9-CF65-4A0F-9A16-76B64C582F3A}"/>
          </ac:spMkLst>
        </pc:spChg>
        <pc:spChg chg="mod">
          <ac:chgData name="Corbett, Neil MSE32" userId="0adb255b-af8b-4511-851e-0ee4c08861d8" providerId="ADAL" clId="{096DEBC4-362B-4F56-AA11-F67D6489CB51}" dt="2023-08-24T04:05:03.823" v="93" actId="1036"/>
          <ac:spMkLst>
            <pc:docMk/>
            <pc:sldMk cId="2560717560" sldId="350"/>
            <ac:spMk id="7" creationId="{4D883F2B-B3CE-4AB4-AB99-0AA90A5717A9}"/>
          </ac:spMkLst>
        </pc:spChg>
        <pc:spChg chg="del">
          <ac:chgData name="Corbett, Neil MSE32" userId="0adb255b-af8b-4511-851e-0ee4c08861d8" providerId="ADAL" clId="{096DEBC4-362B-4F56-AA11-F67D6489CB51}" dt="2023-08-24T04:13:11.695" v="310" actId="478"/>
          <ac:spMkLst>
            <pc:docMk/>
            <pc:sldMk cId="2560717560" sldId="350"/>
            <ac:spMk id="8" creationId="{AD5084F4-4917-424D-B8C0-17E7D4FB8D52}"/>
          </ac:spMkLst>
        </pc:spChg>
      </pc:sldChg>
      <pc:sldChg chg="modSp mod">
        <pc:chgData name="Corbett, Neil MSE32" userId="0adb255b-af8b-4511-851e-0ee4c08861d8" providerId="ADAL" clId="{096DEBC4-362B-4F56-AA11-F67D6489CB51}" dt="2023-08-24T04:12:44.482" v="309" actId="166"/>
        <pc:sldMkLst>
          <pc:docMk/>
          <pc:sldMk cId="1611345157" sldId="356"/>
        </pc:sldMkLst>
        <pc:spChg chg="mod">
          <ac:chgData name="Corbett, Neil MSE32" userId="0adb255b-af8b-4511-851e-0ee4c08861d8" providerId="ADAL" clId="{096DEBC4-362B-4F56-AA11-F67D6489CB51}" dt="2023-08-24T04:02:58.715" v="42" actId="1076"/>
          <ac:spMkLst>
            <pc:docMk/>
            <pc:sldMk cId="1611345157" sldId="356"/>
            <ac:spMk id="2" creationId="{79534F91-FFF5-4BE2-969F-08BDA81C29D8}"/>
          </ac:spMkLst>
        </pc:spChg>
        <pc:spChg chg="mod">
          <ac:chgData name="Corbett, Neil MSE32" userId="0adb255b-af8b-4511-851e-0ee4c08861d8" providerId="ADAL" clId="{096DEBC4-362B-4F56-AA11-F67D6489CB51}" dt="2023-08-24T04:04:32.807" v="69" actId="6549"/>
          <ac:spMkLst>
            <pc:docMk/>
            <pc:sldMk cId="1611345157" sldId="356"/>
            <ac:spMk id="4" creationId="{B8F5D341-9478-460E-8ACF-8E2BF1B80AC6}"/>
          </ac:spMkLst>
        </pc:spChg>
        <pc:spChg chg="mod ord">
          <ac:chgData name="Corbett, Neil MSE32" userId="0adb255b-af8b-4511-851e-0ee4c08861d8" providerId="ADAL" clId="{096DEBC4-362B-4F56-AA11-F67D6489CB51}" dt="2023-08-24T04:12:44.482" v="309" actId="166"/>
          <ac:spMkLst>
            <pc:docMk/>
            <pc:sldMk cId="1611345157" sldId="356"/>
            <ac:spMk id="9" creationId="{A68310E0-CF63-4276-BC7B-52B36A6230C6}"/>
          </ac:spMkLst>
        </pc:spChg>
        <pc:spChg chg="mod">
          <ac:chgData name="Corbett, Neil MSE32" userId="0adb255b-af8b-4511-851e-0ee4c08861d8" providerId="ADAL" clId="{096DEBC4-362B-4F56-AA11-F67D6489CB51}" dt="2023-08-24T04:11:51.039" v="252" actId="1038"/>
          <ac:spMkLst>
            <pc:docMk/>
            <pc:sldMk cId="1611345157" sldId="356"/>
            <ac:spMk id="13" creationId="{59D43B35-686F-4F9F-AEB7-36497BC783E8}"/>
          </ac:spMkLst>
        </pc:spChg>
        <pc:spChg chg="mod">
          <ac:chgData name="Corbett, Neil MSE32" userId="0adb255b-af8b-4511-851e-0ee4c08861d8" providerId="ADAL" clId="{096DEBC4-362B-4F56-AA11-F67D6489CB51}" dt="2023-08-24T04:04:24.136" v="62" actId="1035"/>
          <ac:spMkLst>
            <pc:docMk/>
            <pc:sldMk cId="1611345157" sldId="356"/>
            <ac:spMk id="14" creationId="{27AC772E-6015-4076-A0DC-005445BF4556}"/>
          </ac:spMkLst>
        </pc:spChg>
        <pc:grpChg chg="ord">
          <ac:chgData name="Corbett, Neil MSE32" userId="0adb255b-af8b-4511-851e-0ee4c08861d8" providerId="ADAL" clId="{096DEBC4-362B-4F56-AA11-F67D6489CB51}" dt="2023-08-24T04:12:33.689" v="289" actId="166"/>
          <ac:grpSpMkLst>
            <pc:docMk/>
            <pc:sldMk cId="1611345157" sldId="356"/>
            <ac:grpSpMk id="10" creationId="{AB7F76C3-B921-4139-99D6-E25E2E64024C}"/>
          </ac:grpSpMkLst>
        </pc:grpChg>
        <pc:picChg chg="mod">
          <ac:chgData name="Corbett, Neil MSE32" userId="0adb255b-af8b-4511-851e-0ee4c08861d8" providerId="ADAL" clId="{096DEBC4-362B-4F56-AA11-F67D6489CB51}" dt="2023-08-24T04:12:29.510" v="288" actId="14100"/>
          <ac:picMkLst>
            <pc:docMk/>
            <pc:sldMk cId="1611345157" sldId="356"/>
            <ac:picMk id="18" creationId="{ABC1C7CB-789F-17CA-59BE-432E20BCBC61}"/>
          </ac:picMkLst>
        </pc:picChg>
        <pc:picChg chg="mod">
          <ac:chgData name="Corbett, Neil MSE32" userId="0adb255b-af8b-4511-851e-0ee4c08861d8" providerId="ADAL" clId="{096DEBC4-362B-4F56-AA11-F67D6489CB51}" dt="2023-08-24T04:12:15.656" v="285" actId="1037"/>
          <ac:picMkLst>
            <pc:docMk/>
            <pc:sldMk cId="1611345157" sldId="356"/>
            <ac:picMk id="19" creationId="{377705A1-64E3-40E8-6BA9-121EF459BB4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50443" y="0"/>
            <a:ext cx="2945659" cy="498055"/>
          </a:xfrm>
          <a:prstGeom prst="rect">
            <a:avLst/>
          </a:prstGeom>
        </p:spPr>
        <p:txBody>
          <a:bodyPr vert="horz" lIns="93177" tIns="46589" rIns="93177" bIns="46589" rtlCol="0"/>
          <a:lstStyle>
            <a:lvl1pPr algn="r">
              <a:defRPr sz="1200"/>
            </a:lvl1pPr>
          </a:lstStyle>
          <a:p>
            <a:fld id="{FE8341AC-BC74-4FAA-A2BA-136D509060EF}" type="datetimeFigureOut">
              <a:rPr lang="en-US" smtClean="0">
                <a:latin typeface="Calibri" panose="020F0502020204030204" pitchFamily="34" charset="0"/>
              </a:rPr>
              <a:t>01/07/2026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9428585"/>
            <a:ext cx="2945659" cy="498054"/>
          </a:xfrm>
          <a:prstGeom prst="rect">
            <a:avLst/>
          </a:prstGeom>
        </p:spPr>
        <p:txBody>
          <a:bodyPr vert="horz" lIns="93177" tIns="46589" rIns="93177" bIns="46589"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50443" y="9428585"/>
            <a:ext cx="2945659" cy="498054"/>
          </a:xfrm>
          <a:prstGeom prst="rect">
            <a:avLst/>
          </a:prstGeom>
        </p:spPr>
        <p:txBody>
          <a:bodyPr vert="horz" lIns="93177" tIns="46589" rIns="93177" bIns="46589"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atin typeface="Calibri" panose="020F0502020204030204" pitchFamily="34" charset="0"/>
              </a:defRPr>
            </a:lvl1pPr>
          </a:lstStyle>
          <a:p>
            <a:fld id="{EF51F27E-834E-4F26-A38E-D9AD78458120}" type="datetimeFigureOut">
              <a:rPr lang="en-US" smtClean="0"/>
              <a:pPr/>
              <a:t>01/07/2026</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9428584"/>
            <a:ext cx="4841550" cy="498054"/>
          </a:xfrm>
          <a:prstGeom prst="rect">
            <a:avLst/>
          </a:prstGeom>
        </p:spPr>
        <p:txBody>
          <a:bodyPr vert="horz" lIns="93177" tIns="46589" rIns="93177" bIns="46589"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50443" y="9428585"/>
            <a:ext cx="2945659" cy="498054"/>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a:t>
            </a:r>
            <a:r>
              <a:rPr lang="en-US" dirty="0" err="1">
                <a:solidFill>
                  <a:srgbClr val="000000"/>
                </a:solidFill>
                <a:latin typeface="Times New Roman" pitchFamily="18" charset="0"/>
              </a:rPr>
              <a:t>descrDerrickmantion</a:t>
            </a:r>
            <a:r>
              <a:rPr lang="en-US" dirty="0">
                <a:solidFill>
                  <a:srgbClr val="000000"/>
                </a:solidFill>
                <a:latin typeface="Times New Roman" pitchFamily="18" charset="0"/>
              </a:rPr>
              <a:t>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1774">
              <a:defRPr/>
            </a:pPr>
            <a:r>
              <a:rPr lang="en-US" dirty="0">
                <a:solidFill>
                  <a:srgbClr val="000000"/>
                </a:solidFill>
              </a:rPr>
              <a:t>Confidential - Not to be shared outside of PDO/PDO contractors </a:t>
            </a:r>
          </a:p>
          <a:p>
            <a:pPr defTabSz="931774">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1774"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1774"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400903"/>
            <a:ext cx="8623234" cy="475514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lang="en-US" sz="1600" dirty="0">
              <a:solidFill>
                <a:srgbClr val="FF0000"/>
              </a:solidFill>
              <a:latin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lang="en-US" sz="1200" dirty="0"/>
              <a:t>On May 9, 2023, at 01:10 a.m. After the mast up, The Derrickman noticed the sand line lose &amp; drawn towards the </a:t>
            </a:r>
            <a:r>
              <a:rPr lang="en-US" sz="1200" dirty="0" err="1"/>
              <a:t>drawworks</a:t>
            </a:r>
            <a:r>
              <a:rPr lang="en-US" sz="1200" dirty="0"/>
              <a:t> side; he acted to pull the line so that it starts sliding towards mast, instead the line started retracting towards </a:t>
            </a:r>
            <a:r>
              <a:rPr lang="en-US" sz="1200" dirty="0" err="1"/>
              <a:t>drawworks</a:t>
            </a:r>
            <a:r>
              <a:rPr lang="en-US" sz="1200" dirty="0"/>
              <a:t> side; The Derrickman rushed down the mast carrier stairs &amp; in doing so missed last 02 steps on the carrier stairs while jumping to the ground, landing on uneven ground with few stones which caused ankle sprain. </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lang="en-US" sz="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p>
          <a:p>
            <a:pPr marL="171450" indent="-171450">
              <a:buFont typeface="Arial" panose="020B0604020202020204" pitchFamily="34" charset="0"/>
              <a:buChar char="•"/>
            </a:pPr>
            <a:r>
              <a:rPr lang="en-US" sz="1200" dirty="0"/>
              <a:t>PTW, JHA, and TRIC were all in place.  Slip trip &amp; fall hazards were discussed. Mast up SOP does not mention securing of the sand line in place.</a:t>
            </a:r>
            <a:endParaRPr lang="en-GB" sz="1200" dirty="0"/>
          </a:p>
          <a:p>
            <a:pPr marL="171450" indent="-171450">
              <a:buFont typeface="Arial" panose="020B0604020202020204" pitchFamily="34" charset="0"/>
              <a:buChar char="•"/>
            </a:pPr>
            <a:r>
              <a:rPr lang="en-US" sz="1200" dirty="0"/>
              <a:t>Night tool pusher was not supervising the critical activity.</a:t>
            </a:r>
          </a:p>
          <a:p>
            <a:pPr marL="171450" indent="-171450">
              <a:buFont typeface="Arial" panose="020B0604020202020204" pitchFamily="34" charset="0"/>
              <a:buChar char="•"/>
            </a:pPr>
            <a:r>
              <a:rPr lang="en-US" sz="1200" dirty="0"/>
              <a:t>The </a:t>
            </a:r>
            <a:r>
              <a:rPr lang="en-US" sz="1200" dirty="0" err="1"/>
              <a:t>Musta’ed</a:t>
            </a:r>
            <a:r>
              <a:rPr lang="en-US" sz="1200" dirty="0"/>
              <a:t> numbers 3 and 2 were not followed, the access and aggress for the emergency were not identified, and the stored energy wasn't considered during risk assessment.</a:t>
            </a:r>
          </a:p>
          <a:p>
            <a:pPr marL="171450" indent="-171450">
              <a:buFont typeface="Arial" panose="020B0604020202020204" pitchFamily="34" charset="0"/>
              <a:buChar char="•"/>
            </a:pPr>
            <a:r>
              <a:rPr lang="en-US" sz="1200" dirty="0"/>
              <a:t>When the derrickman noticed the sand line retracting towards draw works, he rushed to escape the line of fire, missed few stairs steps and jumped to the ground. </a:t>
            </a:r>
          </a:p>
          <a:p>
            <a:pPr marL="171450" indent="-171450">
              <a:buFont typeface="Arial" panose="020B0604020202020204" pitchFamily="34" charset="0"/>
              <a:buChar char="•"/>
            </a:pPr>
            <a:r>
              <a:rPr lang="en-US" sz="1200" dirty="0"/>
              <a:t>When using stairs, the Derrickman failed to make a three-point contact.</a:t>
            </a:r>
          </a:p>
          <a:p>
            <a:pPr marL="171450" indent="-171450">
              <a:buFont typeface="Arial" panose="020B0604020202020204" pitchFamily="34" charset="0"/>
              <a:buChar char="•"/>
            </a:pPr>
            <a:r>
              <a:rPr lang="en-US" sz="1200" dirty="0">
                <a:solidFill>
                  <a:prstClr val="black"/>
                </a:solidFill>
                <a:latin typeface="Calibri" panose="020F0502020204030204" pitchFamily="34" charset="0"/>
                <a:cs typeface="Tahoma" pitchFamily="34" charset="0"/>
              </a:rPr>
              <a:t>The Stairs design was noncompliant to PDO SP 2215 – 3 recommendations.</a:t>
            </a:r>
          </a:p>
          <a:p>
            <a:pPr marL="171450" indent="-171450">
              <a:buFont typeface="Arial" panose="020B0604020202020204" pitchFamily="34" charset="0"/>
              <a:buChar char="•"/>
            </a:pPr>
            <a:endParaRPr lang="en-US" sz="6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lvl="0" indent="-171450">
              <a:buFont typeface="Arial" panose="020B0604020202020204" pitchFamily="34" charset="0"/>
              <a:buChar char="•"/>
            </a:pPr>
            <a:r>
              <a:rPr lang="en-US" sz="1200" dirty="0"/>
              <a:t>Always ensure to secure loose lines on both side of mast before mast up or down to arrest any unplanned movement.</a:t>
            </a:r>
          </a:p>
          <a:p>
            <a:pPr marL="171450" lvl="0" indent="-171450">
              <a:buFont typeface="Arial" panose="020B0604020202020204" pitchFamily="34" charset="0"/>
              <a:buChar char="•"/>
            </a:pPr>
            <a:r>
              <a:rPr lang="en-US" sz="1200" dirty="0"/>
              <a:t>Always ensure that all the stair steps have width &amp; height of at least 9.5” &amp; the angle to platform not more than 50 degrees.</a:t>
            </a:r>
          </a:p>
          <a:p>
            <a:pPr marL="171450" lvl="0" indent="-171450">
              <a:buFont typeface="Arial" panose="020B0604020202020204" pitchFamily="34" charset="0"/>
              <a:buChar char="•"/>
            </a:pPr>
            <a:r>
              <a:rPr lang="en-GB" sz="1200" dirty="0"/>
              <a:t>Always ensure to maintain three points of contact while using stairs. </a:t>
            </a:r>
          </a:p>
          <a:p>
            <a:pPr marL="171450" lvl="0" indent="-171450">
              <a:buFont typeface="Arial" panose="020B0604020202020204" pitchFamily="34" charset="0"/>
              <a:buChar char="•"/>
            </a:pPr>
            <a:r>
              <a:rPr lang="en-GB" sz="1200" dirty="0"/>
              <a:t>Always ensure to maintain housekeeping &amp; that landing area of stairs is levelled.</a:t>
            </a:r>
            <a:endParaRPr lang="en-US" sz="1200" dirty="0"/>
          </a:p>
          <a:p>
            <a:pPr marL="171450" lvl="0" indent="-171450">
              <a:buFont typeface="Arial" panose="020B0604020202020204" pitchFamily="34" charset="0"/>
              <a:buChar char="•"/>
            </a:pPr>
            <a:r>
              <a:rPr lang="en-US" sz="1200" dirty="0"/>
              <a:t>Always ensure that safe work practices are followed and that your physical position is clear of line of fire.</a:t>
            </a:r>
          </a:p>
          <a:p>
            <a:pPr marL="171450" lvl="0" indent="-171450">
              <a:buFont typeface="Arial" panose="020B0604020202020204" pitchFamily="34" charset="0"/>
              <a:buChar char="•"/>
            </a:pPr>
            <a:r>
              <a:rPr lang="en-US" sz="1200" dirty="0"/>
              <a:t>Always make sure that the pre-tour meeting is conducted taking into consideration all 7 elements of Musta'ed verification. </a:t>
            </a:r>
          </a:p>
          <a:p>
            <a:pPr marL="171450" lvl="0" indent="-171450">
              <a:buFont typeface="Arial" panose="020B0604020202020204" pitchFamily="34" charset="0"/>
              <a:buChar char="•"/>
            </a:pPr>
            <a:r>
              <a:rPr lang="en-US" sz="1200" dirty="0"/>
              <a:t>Always ensure that unsafe acts and conditions are stopped and intervened.</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77324" y="569458"/>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09</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LTI#03 Ankle injury descending stairs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Slips, Trips, Falls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B3P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3238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291943" y="6157284"/>
            <a:ext cx="8623234" cy="584775"/>
          </a:xfrm>
          <a:prstGeom prst="rect">
            <a:avLst/>
          </a:prstGeom>
          <a:solidFill>
            <a:schemeClr val="accent1"/>
          </a:solidFill>
        </p:spPr>
        <p:txBody>
          <a:bodyPr wrap="square" rtlCol="0">
            <a:spAutoFit/>
          </a:bodyPr>
          <a:lstStyle/>
          <a:p>
            <a:pPr algn="ctr" fontAlgn="base">
              <a:spcBef>
                <a:spcPct val="0"/>
              </a:spcBef>
              <a:spcAft>
                <a:spcPct val="0"/>
              </a:spcAft>
            </a:pPr>
            <a:r>
              <a:rPr lang="en-US" sz="1600" b="1" dirty="0">
                <a:solidFill>
                  <a:srgbClr val="FFFF00"/>
                </a:solidFill>
                <a:latin typeface="Tahoma" pitchFamily="34" charset="0"/>
                <a:ea typeface="MS PGothic" pitchFamily="34" charset="-128"/>
              </a:rPr>
              <a:t>Always maintain three-points of contact &amp; avoid rushing while ascending or descending stairs </a:t>
            </a:r>
          </a:p>
        </p:txBody>
      </p:sp>
      <p:pic>
        <p:nvPicPr>
          <p:cNvPr id="8" name="Picture 7">
            <a:extLst>
              <a:ext uri="{FF2B5EF4-FFF2-40B4-BE49-F238E27FC236}">
                <a16:creationId xmlns:a16="http://schemas.microsoft.com/office/drawing/2014/main" id="{068CEF57-03F4-C095-CAF3-00280EBB4B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15177" y="3916022"/>
            <a:ext cx="1354481" cy="2039280"/>
          </a:xfrm>
          <a:prstGeom prst="rect">
            <a:avLst/>
          </a:prstGeom>
        </p:spPr>
      </p:pic>
      <p:pic>
        <p:nvPicPr>
          <p:cNvPr id="18" name="Picture 17">
            <a:extLst>
              <a:ext uri="{FF2B5EF4-FFF2-40B4-BE49-F238E27FC236}">
                <a16:creationId xmlns:a16="http://schemas.microsoft.com/office/drawing/2014/main" id="{ABC1C7CB-789F-17CA-59BE-432E20BCBC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295157" y="1428380"/>
            <a:ext cx="1437036" cy="2285660"/>
          </a:xfrm>
          <a:prstGeom prst="rect">
            <a:avLst/>
          </a:prstGeom>
        </p:spPr>
      </p:pic>
      <p:pic>
        <p:nvPicPr>
          <p:cNvPr id="19" name="Picture 18">
            <a:extLst>
              <a:ext uri="{FF2B5EF4-FFF2-40B4-BE49-F238E27FC236}">
                <a16:creationId xmlns:a16="http://schemas.microsoft.com/office/drawing/2014/main" id="{377705A1-64E3-40E8-6BA9-121EF459BB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02537" y="4010953"/>
            <a:ext cx="1429656" cy="1951855"/>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29227" y="325662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98431" y="553864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118135"/>
            <a:ext cx="10928195" cy="523220"/>
          </a:xfrm>
          <a:prstGeom prst="rect">
            <a:avLst/>
          </a:prstGeom>
        </p:spPr>
        <p:txBody>
          <a:bodyPr wrap="square">
            <a:spAutoFit/>
          </a:bodyPr>
          <a:lstStyle/>
          <a:p>
            <a:pPr marL="182563">
              <a:defRPr/>
            </a:pPr>
            <a:r>
              <a:rPr lang="en-US" sz="1400" b="1" dirty="0">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872079"/>
            <a:ext cx="10928195" cy="3000821"/>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have regular verifications conducted to check if the area of access and egress are clear of any hazards?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always ensure that the self verification audits &amp; assurance plans cover the design verifications of the stairs?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that HSE Assurance audits have been performed for compliance verifications on the unit regularly?</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have the 3-point contact rule for stairs as part of HSE Induction?</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that the toolbox talk carried out is in accordance with </a:t>
            </a:r>
            <a:r>
              <a:rPr lang="en-US" sz="1600" dirty="0" err="1">
                <a:solidFill>
                  <a:srgbClr val="0033CC"/>
                </a:solidFill>
                <a:latin typeface="Calibri" panose="020F0502020204030204" pitchFamily="34" charset="0"/>
                <a:sym typeface="Wingdings" pitchFamily="2" charset="2"/>
              </a:rPr>
              <a:t>Musta’ed</a:t>
            </a:r>
            <a:r>
              <a:rPr lang="en-US" sz="1600" dirty="0">
                <a:solidFill>
                  <a:srgbClr val="0033CC"/>
                </a:solidFill>
                <a:latin typeface="Calibri" panose="020F0502020204030204" pitchFamily="34" charset="0"/>
                <a:sym typeface="Wingdings" pitchFamily="2" charset="2"/>
              </a:rPr>
              <a:t> 7 elements verifications?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always ensure that the crew understand &amp; discuss the Line Of Fire during the toolbox talk?</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AC4E0284-8F90-CAE6-E612-5BF308C3F735}"/>
              </a:ext>
            </a:extLst>
          </p:cNvPr>
          <p:cNvSpPr>
            <a:spLocks noChangeArrowheads="1"/>
          </p:cNvSpPr>
          <p:nvPr/>
        </p:nvSpPr>
        <p:spPr bwMode="auto">
          <a:xfrm>
            <a:off x="477324" y="569458"/>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09</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/05/2023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LTI#03 Ankle injury descending stairs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Slips, Trips, Falls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chemeClr val="accent1"/>
                </a:solidFill>
                <a:effectLst/>
                <a:uLnTx/>
                <a:uFillTx/>
                <a:latin typeface="Tahoma" pitchFamily="34" charset="0"/>
                <a:ea typeface="+mn-ea"/>
                <a:cs typeface="+mn-cs"/>
              </a:rPr>
              <a:t>B3P</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4" name="Rectangle 3">
            <a:extLst>
              <a:ext uri="{FF2B5EF4-FFF2-40B4-BE49-F238E27FC236}">
                <a16:creationId xmlns:a16="http://schemas.microsoft.com/office/drawing/2014/main" id="{3FF6AF8B-09A7-3A72-F63A-B69370BA7726}"/>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93045</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D2C740-5871-4920-8696-133DEEAC9459}"/>
</file>

<file path=customXml/itemProps2.xml><?xml version="1.0" encoding="utf-8"?>
<ds:datastoreItem xmlns:ds="http://schemas.openxmlformats.org/officeDocument/2006/customXml" ds:itemID="{ECEB1FCF-0E89-482E-A62E-598FF58845D8}">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microsoft.com/sharepoint/v3"/>
    <ds:schemaRef ds:uri="http://purl.org/dc/terms/"/>
    <ds:schemaRef ds:uri="http://schemas.openxmlformats.org/package/2006/metadata/core-properties"/>
    <ds:schemaRef ds:uri="http://purl.org/dc/dcmitype/"/>
    <ds:schemaRef ds:uri="9d51eac6-a7d5-47f5-a119-63d146adb134"/>
    <ds:schemaRef ds:uri="http://www.w3.org/XML/1998/namespace"/>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14563</TotalTime>
  <Words>939</Words>
  <Application>Microsoft Office PowerPoint</Application>
  <PresentationFormat>Widescreen</PresentationFormat>
  <Paragraphs>61</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LTI_03 Derrick man ankle sprain </dc:title>
  <dc:creator>Mohamed, Syed A</dc:creator>
  <cp:lastModifiedBy>Masroori, Ahmed MSE31</cp:lastModifiedBy>
  <cp:revision>342</cp:revision>
  <cp:lastPrinted>2023-05-25T10:02:37Z</cp:lastPrinted>
  <dcterms:created xsi:type="dcterms:W3CDTF">2018-09-24T07:27:56Z</dcterms:created>
  <dcterms:modified xsi:type="dcterms:W3CDTF">2026-07-01T09:35:23Z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