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1.xml" ContentType="application/vnd.openxmlformats-officedocument.presentationml.notesSlide+xml"/>
  <Override PartName="/ppt/slideLayouts/slideLayout9.xml" ContentType="application/vnd.openxmlformats-officedocument.presentationml.slideLayout+xml"/>
  <Override PartName="/ppt/notesSlides/notesSlide2.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
  </p:notesMasterIdLst>
  <p:sldIdLst>
    <p:sldId id="356" r:id="rId2"/>
    <p:sldId id="350" r:id="rId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9" d="100"/>
          <a:sy n="59" d="100"/>
        </p:scale>
        <p:origin x="940" y="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11" Type="http://schemas.openxmlformats.org/officeDocument/2006/relationships/customXml" Target="../customXml/item3.xml"/><Relationship Id="rId5" Type="http://schemas.openxmlformats.org/officeDocument/2006/relationships/presProps" Target="presProps.xml"/><Relationship Id="rId10" Type="http://schemas.openxmlformats.org/officeDocument/2006/relationships/customXml" Target="../customXml/item2.xml"/><Relationship Id="rId4" Type="http://schemas.openxmlformats.org/officeDocument/2006/relationships/notesMaster" Target="notesMasters/notesMaster1.xml"/><Relationship Id="rId9" Type="http://schemas.openxmlformats.org/officeDocument/2006/relationships/customXml" Target="../customXml/item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9BCE8EE-9CEF-4E4D-B095-741D58D9627A}" type="datetimeFigureOut">
              <a:rPr lang="en-US" smtClean="0"/>
              <a:t>22/06/2026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A3FC790-CEF2-416C-9C44-6FD63B4F0CA2}" type="slidenum">
              <a:rPr lang="en-US" smtClean="0"/>
              <a:t>‹#›</a:t>
            </a:fld>
            <a:endParaRPr lang="en-US"/>
          </a:p>
        </p:txBody>
      </p:sp>
    </p:spTree>
    <p:extLst>
      <p:ext uri="{BB962C8B-B14F-4D97-AF65-F5344CB8AC3E}">
        <p14:creationId xmlns:p14="http://schemas.microsoft.com/office/powerpoint/2010/main" val="38223354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Times New Roman" pitchFamily="18" charset="0"/>
                <a:ea typeface="+mn-ea"/>
                <a:cs typeface="+mn-cs"/>
              </a:rPr>
              <a:t>Ensure all dates and titles are input </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Times New Roman" pitchFamily="18" charset="0"/>
                <a:ea typeface="+mn-ea"/>
                <a:cs typeface="+mn-cs"/>
              </a:rPr>
              <a:t>A short description should be provided without mentioning names of contractors or individuals.  You should include, what happened, to who (by job title) and what injuries this resulted in.  Nothing more!</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Times New Roman" pitchFamily="18" charset="0"/>
                <a:ea typeface="+mn-ea"/>
                <a:cs typeface="+mn-cs"/>
              </a:rPr>
              <a:t>Four to five bullet points highlighting the main findings from the investigation.  Remember the target audience is the front line staff so this should be written in simple terms in a way that everyone can understand.</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Times New Roman" pitchFamily="18" charset="0"/>
                <a:ea typeface="+mn-ea"/>
                <a:cs typeface="+mn-cs"/>
              </a:rPr>
              <a:t>The strap line should be the main point you want to get across</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Times New Roman" pitchFamily="18" charset="0"/>
                <a:ea typeface="+mn-ea"/>
                <a:cs typeface="+mn-cs"/>
              </a:rPr>
              <a:t>The images should be self explanatory, what went wrong (if you create a reconstruction please ensure you do not put people at risk) and below how it should be done.   </a:t>
            </a:r>
          </a:p>
          <a:p>
            <a:endParaRPr lang="en-US"/>
          </a:p>
        </p:txBody>
      </p:sp>
      <p:sp>
        <p:nvSpPr>
          <p:cNvPr id="4" name="Footer Placeholder 3"/>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Confidential - Not to be shared outside of PDO/PDO contractors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5" name="Slide Number Placeholder 4"/>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88714CE-FB4E-4316-BED5-DE0DF6B1D8E5}" type="slidenum">
              <a:rPr kumimoji="0" 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3113545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Times New Roman" pitchFamily="18" charset="0"/>
                <a:ea typeface="+mn-ea"/>
                <a:cs typeface="+mn-cs"/>
              </a:rPr>
              <a:t>Ensure all dates and titles are input </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a:ln>
                <a:noFill/>
              </a:ln>
              <a:solidFill>
                <a:srgbClr val="0033CC"/>
              </a:solidFill>
              <a:effectLst/>
              <a:uLnTx/>
              <a:uFillTx/>
              <a:ea typeface="+mn-ea"/>
              <a:cs typeface="Calibri" panose="020F0502020204030204" pitchFamily="34" charset="0"/>
              <a:sym typeface="Wingdings" pitchFamily="2" charset="2"/>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a:ln>
                  <a:noFill/>
                </a:ln>
                <a:solidFill>
                  <a:srgbClr val="0033CC"/>
                </a:solidFill>
                <a:effectLst/>
                <a:uLnTx/>
                <a:uFillTx/>
                <a:ea typeface="+mn-ea"/>
                <a:cs typeface="Calibri" panose="020F0502020204030204" pitchFamily="34" charset="0"/>
                <a:sym typeface="Wingdings" pitchFamily="2" charset="2"/>
              </a:rPr>
              <a:t>Make a list of closed questions (only ‘yes’ or ‘no’ as an answer) to ask others if they have the same issues based on the management or HSE-MS failings or shortfalls identified in the investigation. </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a:ln>
                <a:noFill/>
              </a:ln>
              <a:solidFill>
                <a:srgbClr val="0033CC"/>
              </a:solidFill>
              <a:effectLst/>
              <a:uLnTx/>
              <a:uFillTx/>
              <a:ea typeface="+mn-ea"/>
              <a:cs typeface="Calibri" panose="020F0502020204030204" pitchFamily="34" charset="0"/>
              <a:sym typeface="Wingdings" pitchFamily="2" charset="2"/>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a:ln>
                  <a:noFill/>
                </a:ln>
                <a:solidFill>
                  <a:srgbClr val="0033CC"/>
                </a:solidFill>
                <a:effectLst/>
                <a:uLnTx/>
                <a:uFillTx/>
                <a:ea typeface="+mn-ea"/>
                <a:cs typeface="Calibri" panose="020F0502020204030204" pitchFamily="34" charset="0"/>
                <a:sym typeface="Wingdings" pitchFamily="2" charset="2"/>
              </a:rPr>
              <a:t>Imagine you have to audit other companies to see if they could have the same issues.</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a:ln>
                <a:noFill/>
              </a:ln>
              <a:solidFill>
                <a:srgbClr val="0033CC"/>
              </a:solidFill>
              <a:effectLst/>
              <a:uLnTx/>
              <a:uFillTx/>
              <a:ea typeface="+mn-ea"/>
              <a:cs typeface="Calibri" panose="020F0502020204030204" pitchFamily="34" charset="0"/>
              <a:sym typeface="Wingdings" pitchFamily="2" charset="2"/>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a:ln>
                  <a:noFill/>
                </a:ln>
                <a:solidFill>
                  <a:srgbClr val="0033CC"/>
                </a:solidFill>
                <a:effectLst/>
                <a:uLnTx/>
                <a:uFillTx/>
                <a:ea typeface="+mn-ea"/>
                <a:cs typeface="Calibri" panose="020F0502020204030204" pitchFamily="34" charset="0"/>
                <a:sym typeface="Wingdings" pitchFamily="2" charset="2"/>
              </a:rPr>
              <a:t>These questions should start with: Do you ensure…………………?</a:t>
            </a:r>
            <a:endParaRPr kumimoji="0" lang="en-US" sz="1200" b="0" i="0" u="none" strike="noStrike" kern="1200" cap="none" spc="0" normalizeH="0" baseline="0" noProof="0">
              <a:ln>
                <a:noFill/>
              </a:ln>
              <a:solidFill>
                <a:srgbClr val="000000"/>
              </a:solidFill>
              <a:effectLst/>
              <a:uLnTx/>
              <a:uFillTx/>
              <a:ea typeface="+mn-ea"/>
              <a:cs typeface="Calibri" panose="020F0502020204030204" pitchFamily="34" charset="0"/>
            </a:endParaRPr>
          </a:p>
          <a:p>
            <a:endParaRPr lang="en-US"/>
          </a:p>
        </p:txBody>
      </p:sp>
      <p:sp>
        <p:nvSpPr>
          <p:cNvPr id="4" name="Footer Placeholder 3"/>
          <p:cNvSpPr>
            <a:spLocks noGrp="1"/>
          </p:cNvSpPr>
          <p:nvPr>
            <p:ph type="ftr" sz="quarter" idx="4"/>
          </p:nvPr>
        </p:nvSpPr>
        <p:spPr/>
        <p:txBody>
          <a:bodyPr/>
          <a:lstStyle/>
          <a:p>
            <a:pPr>
              <a:defRPr/>
            </a:pPr>
            <a:r>
              <a:rPr lang="en-US">
                <a:solidFill>
                  <a:srgbClr val="000000"/>
                </a:solidFill>
              </a:rPr>
              <a:t>Confidential - Not to be shared outside of PDO/PDO contractors </a:t>
            </a:r>
          </a:p>
          <a:p>
            <a:endParaRPr lang="en-US"/>
          </a:p>
        </p:txBody>
      </p:sp>
      <p:sp>
        <p:nvSpPr>
          <p:cNvPr id="5" name="Slide Number Placeholder 4"/>
          <p:cNvSpPr>
            <a:spLocks noGrp="1"/>
          </p:cNvSpPr>
          <p:nvPr>
            <p:ph type="sldNum" sz="quarter" idx="5"/>
          </p:nvPr>
        </p:nvSpPr>
        <p:spPr/>
        <p:txBody>
          <a:bodyPr/>
          <a:lstStyle/>
          <a:p>
            <a:fld id="{F88714CE-FB4E-4316-BED5-DE0DF6B1D8E5}" type="slidenum">
              <a:rPr lang="en-US" smtClean="0"/>
              <a:pPr/>
              <a:t>2</a:t>
            </a:fld>
            <a:endParaRPr lang="en-US"/>
          </a:p>
        </p:txBody>
      </p:sp>
    </p:spTree>
    <p:extLst>
      <p:ext uri="{BB962C8B-B14F-4D97-AF65-F5344CB8AC3E}">
        <p14:creationId xmlns:p14="http://schemas.microsoft.com/office/powerpoint/2010/main" val="16205451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244231-B000-5D3C-D37E-D6D252D26E1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6F1F502-E2FB-E3A7-AEDE-6AE26417F36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F5147E9-7EEE-38DA-8E7A-BF7A536E7BAD}"/>
              </a:ext>
            </a:extLst>
          </p:cNvPr>
          <p:cNvSpPr>
            <a:spLocks noGrp="1"/>
          </p:cNvSpPr>
          <p:nvPr>
            <p:ph type="dt" sz="half" idx="10"/>
          </p:nvPr>
        </p:nvSpPr>
        <p:spPr/>
        <p:txBody>
          <a:bodyPr/>
          <a:lstStyle/>
          <a:p>
            <a:fld id="{C4A6637E-B182-4439-841D-1CC14FA0AB2F}" type="datetimeFigureOut">
              <a:rPr lang="en-US" smtClean="0"/>
              <a:t>22/06/2026</a:t>
            </a:fld>
            <a:endParaRPr lang="en-US"/>
          </a:p>
        </p:txBody>
      </p:sp>
      <p:sp>
        <p:nvSpPr>
          <p:cNvPr id="5" name="Footer Placeholder 4">
            <a:extLst>
              <a:ext uri="{FF2B5EF4-FFF2-40B4-BE49-F238E27FC236}">
                <a16:creationId xmlns:a16="http://schemas.microsoft.com/office/drawing/2014/main" id="{801DDBA0-0943-4E93-8188-D2874F83EC8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B614776-F268-F50C-2235-93CA4BEA4AC4}"/>
              </a:ext>
            </a:extLst>
          </p:cNvPr>
          <p:cNvSpPr>
            <a:spLocks noGrp="1"/>
          </p:cNvSpPr>
          <p:nvPr>
            <p:ph type="sldNum" sz="quarter" idx="12"/>
          </p:nvPr>
        </p:nvSpPr>
        <p:spPr/>
        <p:txBody>
          <a:bodyPr/>
          <a:lstStyle/>
          <a:p>
            <a:fld id="{53698F4A-A1DE-49AF-B552-35C352BCA6A6}" type="slidenum">
              <a:rPr lang="en-US" smtClean="0"/>
              <a:t>‹#›</a:t>
            </a:fld>
            <a:endParaRPr lang="en-US"/>
          </a:p>
        </p:txBody>
      </p:sp>
    </p:spTree>
    <p:extLst>
      <p:ext uri="{BB962C8B-B14F-4D97-AF65-F5344CB8AC3E}">
        <p14:creationId xmlns:p14="http://schemas.microsoft.com/office/powerpoint/2010/main" val="27185604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2C4E08-B5EB-5DF9-C13C-1C26A726819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9692F0A-7DA9-EA8C-0449-076D2B05664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A0A1010-7F8D-7EB2-896B-DC5855192EC0}"/>
              </a:ext>
            </a:extLst>
          </p:cNvPr>
          <p:cNvSpPr>
            <a:spLocks noGrp="1"/>
          </p:cNvSpPr>
          <p:nvPr>
            <p:ph type="dt" sz="half" idx="10"/>
          </p:nvPr>
        </p:nvSpPr>
        <p:spPr/>
        <p:txBody>
          <a:bodyPr/>
          <a:lstStyle/>
          <a:p>
            <a:fld id="{C4A6637E-B182-4439-841D-1CC14FA0AB2F}" type="datetimeFigureOut">
              <a:rPr lang="en-US" smtClean="0"/>
              <a:t>22/06/2026</a:t>
            </a:fld>
            <a:endParaRPr lang="en-US"/>
          </a:p>
        </p:txBody>
      </p:sp>
      <p:sp>
        <p:nvSpPr>
          <p:cNvPr id="5" name="Footer Placeholder 4">
            <a:extLst>
              <a:ext uri="{FF2B5EF4-FFF2-40B4-BE49-F238E27FC236}">
                <a16:creationId xmlns:a16="http://schemas.microsoft.com/office/drawing/2014/main" id="{5AB50C30-C56A-6AE0-9972-49EC0639AE1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1390531-CD95-CFC8-F51E-2831D2DDB2BB}"/>
              </a:ext>
            </a:extLst>
          </p:cNvPr>
          <p:cNvSpPr>
            <a:spLocks noGrp="1"/>
          </p:cNvSpPr>
          <p:nvPr>
            <p:ph type="sldNum" sz="quarter" idx="12"/>
          </p:nvPr>
        </p:nvSpPr>
        <p:spPr/>
        <p:txBody>
          <a:bodyPr/>
          <a:lstStyle/>
          <a:p>
            <a:fld id="{53698F4A-A1DE-49AF-B552-35C352BCA6A6}" type="slidenum">
              <a:rPr lang="en-US" smtClean="0"/>
              <a:t>‹#›</a:t>
            </a:fld>
            <a:endParaRPr lang="en-US"/>
          </a:p>
        </p:txBody>
      </p:sp>
    </p:spTree>
    <p:extLst>
      <p:ext uri="{BB962C8B-B14F-4D97-AF65-F5344CB8AC3E}">
        <p14:creationId xmlns:p14="http://schemas.microsoft.com/office/powerpoint/2010/main" val="40093451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8FF93F-F147-53AF-87D0-4E544F20481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E02FCF5-0DC3-7A34-68E8-D721BE6D308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ACE1E0E-C23F-1841-A8FA-B29BC057B34A}"/>
              </a:ext>
            </a:extLst>
          </p:cNvPr>
          <p:cNvSpPr>
            <a:spLocks noGrp="1"/>
          </p:cNvSpPr>
          <p:nvPr>
            <p:ph type="dt" sz="half" idx="10"/>
          </p:nvPr>
        </p:nvSpPr>
        <p:spPr/>
        <p:txBody>
          <a:bodyPr/>
          <a:lstStyle/>
          <a:p>
            <a:fld id="{C4A6637E-B182-4439-841D-1CC14FA0AB2F}" type="datetimeFigureOut">
              <a:rPr lang="en-US" smtClean="0"/>
              <a:t>22/06/2026</a:t>
            </a:fld>
            <a:endParaRPr lang="en-US"/>
          </a:p>
        </p:txBody>
      </p:sp>
      <p:sp>
        <p:nvSpPr>
          <p:cNvPr id="5" name="Footer Placeholder 4">
            <a:extLst>
              <a:ext uri="{FF2B5EF4-FFF2-40B4-BE49-F238E27FC236}">
                <a16:creationId xmlns:a16="http://schemas.microsoft.com/office/drawing/2014/main" id="{EF6B8F93-9AC4-EBD6-1F7D-C1195B6FB3D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1D66B7A-E2B1-B6E0-0906-27531B865C67}"/>
              </a:ext>
            </a:extLst>
          </p:cNvPr>
          <p:cNvSpPr>
            <a:spLocks noGrp="1"/>
          </p:cNvSpPr>
          <p:nvPr>
            <p:ph type="sldNum" sz="quarter" idx="12"/>
          </p:nvPr>
        </p:nvSpPr>
        <p:spPr/>
        <p:txBody>
          <a:bodyPr/>
          <a:lstStyle/>
          <a:p>
            <a:fld id="{53698F4A-A1DE-49AF-B552-35C352BCA6A6}" type="slidenum">
              <a:rPr lang="en-US" smtClean="0"/>
              <a:t>‹#›</a:t>
            </a:fld>
            <a:endParaRPr lang="en-US"/>
          </a:p>
        </p:txBody>
      </p:sp>
    </p:spTree>
    <p:extLst>
      <p:ext uri="{BB962C8B-B14F-4D97-AF65-F5344CB8AC3E}">
        <p14:creationId xmlns:p14="http://schemas.microsoft.com/office/powerpoint/2010/main" val="2480960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745FEA-1625-D31A-A255-3D23CF9F9CE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504C52B-3047-7B92-F8C3-A83C7C78778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9655AF2-84B5-394B-7F73-DA805C4A798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C35FC26-7659-C194-F778-EE2A58290FA1}"/>
              </a:ext>
            </a:extLst>
          </p:cNvPr>
          <p:cNvSpPr>
            <a:spLocks noGrp="1"/>
          </p:cNvSpPr>
          <p:nvPr>
            <p:ph type="dt" sz="half" idx="10"/>
          </p:nvPr>
        </p:nvSpPr>
        <p:spPr/>
        <p:txBody>
          <a:bodyPr/>
          <a:lstStyle/>
          <a:p>
            <a:fld id="{C4A6637E-B182-4439-841D-1CC14FA0AB2F}" type="datetimeFigureOut">
              <a:rPr lang="en-US" smtClean="0"/>
              <a:t>22/06/2026</a:t>
            </a:fld>
            <a:endParaRPr lang="en-US"/>
          </a:p>
        </p:txBody>
      </p:sp>
      <p:sp>
        <p:nvSpPr>
          <p:cNvPr id="6" name="Footer Placeholder 5">
            <a:extLst>
              <a:ext uri="{FF2B5EF4-FFF2-40B4-BE49-F238E27FC236}">
                <a16:creationId xmlns:a16="http://schemas.microsoft.com/office/drawing/2014/main" id="{7C474880-8827-BCC2-2CC3-B97FBC49348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514A10-85A6-FC7C-90BF-1A94644EE6C5}"/>
              </a:ext>
            </a:extLst>
          </p:cNvPr>
          <p:cNvSpPr>
            <a:spLocks noGrp="1"/>
          </p:cNvSpPr>
          <p:nvPr>
            <p:ph type="sldNum" sz="quarter" idx="12"/>
          </p:nvPr>
        </p:nvSpPr>
        <p:spPr/>
        <p:txBody>
          <a:bodyPr/>
          <a:lstStyle/>
          <a:p>
            <a:fld id="{53698F4A-A1DE-49AF-B552-35C352BCA6A6}" type="slidenum">
              <a:rPr lang="en-US" smtClean="0"/>
              <a:t>‹#›</a:t>
            </a:fld>
            <a:endParaRPr lang="en-US"/>
          </a:p>
        </p:txBody>
      </p:sp>
    </p:spTree>
    <p:extLst>
      <p:ext uri="{BB962C8B-B14F-4D97-AF65-F5344CB8AC3E}">
        <p14:creationId xmlns:p14="http://schemas.microsoft.com/office/powerpoint/2010/main" val="41245687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695F1-7071-C077-4658-53F80301F3E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01E2C65-82B2-F1EA-1B92-449B7BFB6F0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D5069CF-4D8D-0919-571C-9E8DF6D022B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EF6A354-4D5F-96D3-F8EC-52817965F6A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911FDE7-127E-926F-C4A9-5AB10CC3110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2BEBD68-403B-082F-FE8E-55DCAD370CE8}"/>
              </a:ext>
            </a:extLst>
          </p:cNvPr>
          <p:cNvSpPr>
            <a:spLocks noGrp="1"/>
          </p:cNvSpPr>
          <p:nvPr>
            <p:ph type="dt" sz="half" idx="10"/>
          </p:nvPr>
        </p:nvSpPr>
        <p:spPr/>
        <p:txBody>
          <a:bodyPr/>
          <a:lstStyle/>
          <a:p>
            <a:fld id="{C4A6637E-B182-4439-841D-1CC14FA0AB2F}" type="datetimeFigureOut">
              <a:rPr lang="en-US" smtClean="0"/>
              <a:t>22/06/2026</a:t>
            </a:fld>
            <a:endParaRPr lang="en-US"/>
          </a:p>
        </p:txBody>
      </p:sp>
      <p:sp>
        <p:nvSpPr>
          <p:cNvPr id="8" name="Footer Placeholder 7">
            <a:extLst>
              <a:ext uri="{FF2B5EF4-FFF2-40B4-BE49-F238E27FC236}">
                <a16:creationId xmlns:a16="http://schemas.microsoft.com/office/drawing/2014/main" id="{25D0AFE6-FEB1-7F58-3AA9-A79B379407E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523B04A-1A9B-E8F6-50C3-6A9484C181A0}"/>
              </a:ext>
            </a:extLst>
          </p:cNvPr>
          <p:cNvSpPr>
            <a:spLocks noGrp="1"/>
          </p:cNvSpPr>
          <p:nvPr>
            <p:ph type="sldNum" sz="quarter" idx="12"/>
          </p:nvPr>
        </p:nvSpPr>
        <p:spPr/>
        <p:txBody>
          <a:bodyPr/>
          <a:lstStyle/>
          <a:p>
            <a:fld id="{53698F4A-A1DE-49AF-B552-35C352BCA6A6}" type="slidenum">
              <a:rPr lang="en-US" smtClean="0"/>
              <a:t>‹#›</a:t>
            </a:fld>
            <a:endParaRPr lang="en-US"/>
          </a:p>
        </p:txBody>
      </p:sp>
    </p:spTree>
    <p:extLst>
      <p:ext uri="{BB962C8B-B14F-4D97-AF65-F5344CB8AC3E}">
        <p14:creationId xmlns:p14="http://schemas.microsoft.com/office/powerpoint/2010/main" val="9003243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6F50C1-A3C5-8E23-4C30-2EBD6F81888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2591F67-4ED3-E73C-F102-40F7F84256E6}"/>
              </a:ext>
            </a:extLst>
          </p:cNvPr>
          <p:cNvSpPr>
            <a:spLocks noGrp="1"/>
          </p:cNvSpPr>
          <p:nvPr>
            <p:ph type="dt" sz="half" idx="10"/>
          </p:nvPr>
        </p:nvSpPr>
        <p:spPr/>
        <p:txBody>
          <a:bodyPr/>
          <a:lstStyle/>
          <a:p>
            <a:fld id="{C4A6637E-B182-4439-841D-1CC14FA0AB2F}" type="datetimeFigureOut">
              <a:rPr lang="en-US" smtClean="0"/>
              <a:t>22/06/2026</a:t>
            </a:fld>
            <a:endParaRPr lang="en-US"/>
          </a:p>
        </p:txBody>
      </p:sp>
      <p:sp>
        <p:nvSpPr>
          <p:cNvPr id="4" name="Footer Placeholder 3">
            <a:extLst>
              <a:ext uri="{FF2B5EF4-FFF2-40B4-BE49-F238E27FC236}">
                <a16:creationId xmlns:a16="http://schemas.microsoft.com/office/drawing/2014/main" id="{FE8FFB33-005D-31D1-9D9B-3E3C89314AE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A140C11-07B8-693A-3DDA-9FD00FF2935D}"/>
              </a:ext>
            </a:extLst>
          </p:cNvPr>
          <p:cNvSpPr>
            <a:spLocks noGrp="1"/>
          </p:cNvSpPr>
          <p:nvPr>
            <p:ph type="sldNum" sz="quarter" idx="12"/>
          </p:nvPr>
        </p:nvSpPr>
        <p:spPr/>
        <p:txBody>
          <a:bodyPr/>
          <a:lstStyle/>
          <a:p>
            <a:fld id="{53698F4A-A1DE-49AF-B552-35C352BCA6A6}" type="slidenum">
              <a:rPr lang="en-US" smtClean="0"/>
              <a:t>‹#›</a:t>
            </a:fld>
            <a:endParaRPr lang="en-US"/>
          </a:p>
        </p:txBody>
      </p:sp>
    </p:spTree>
    <p:extLst>
      <p:ext uri="{BB962C8B-B14F-4D97-AF65-F5344CB8AC3E}">
        <p14:creationId xmlns:p14="http://schemas.microsoft.com/office/powerpoint/2010/main" val="21863942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346584B-C94C-1D50-6E44-EE8756E6B4C2}"/>
              </a:ext>
            </a:extLst>
          </p:cNvPr>
          <p:cNvSpPr>
            <a:spLocks noGrp="1"/>
          </p:cNvSpPr>
          <p:nvPr>
            <p:ph type="dt" sz="half" idx="10"/>
          </p:nvPr>
        </p:nvSpPr>
        <p:spPr/>
        <p:txBody>
          <a:bodyPr/>
          <a:lstStyle/>
          <a:p>
            <a:fld id="{C4A6637E-B182-4439-841D-1CC14FA0AB2F}" type="datetimeFigureOut">
              <a:rPr lang="en-US" smtClean="0"/>
              <a:t>22/06/2026</a:t>
            </a:fld>
            <a:endParaRPr lang="en-US"/>
          </a:p>
        </p:txBody>
      </p:sp>
      <p:sp>
        <p:nvSpPr>
          <p:cNvPr id="3" name="Footer Placeholder 2">
            <a:extLst>
              <a:ext uri="{FF2B5EF4-FFF2-40B4-BE49-F238E27FC236}">
                <a16:creationId xmlns:a16="http://schemas.microsoft.com/office/drawing/2014/main" id="{C7BB0266-5C20-6065-0C8F-9FECEDC4F3C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BB981AB-4129-4507-1A58-6D9C08CD462A}"/>
              </a:ext>
            </a:extLst>
          </p:cNvPr>
          <p:cNvSpPr>
            <a:spLocks noGrp="1"/>
          </p:cNvSpPr>
          <p:nvPr>
            <p:ph type="sldNum" sz="quarter" idx="12"/>
          </p:nvPr>
        </p:nvSpPr>
        <p:spPr/>
        <p:txBody>
          <a:bodyPr/>
          <a:lstStyle/>
          <a:p>
            <a:fld id="{53698F4A-A1DE-49AF-B552-35C352BCA6A6}" type="slidenum">
              <a:rPr lang="en-US" smtClean="0"/>
              <a:t>‹#›</a:t>
            </a:fld>
            <a:endParaRPr lang="en-US"/>
          </a:p>
        </p:txBody>
      </p:sp>
    </p:spTree>
    <p:extLst>
      <p:ext uri="{BB962C8B-B14F-4D97-AF65-F5344CB8AC3E}">
        <p14:creationId xmlns:p14="http://schemas.microsoft.com/office/powerpoint/2010/main" val="27063397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E9D2C6-ABBB-C2A4-4E4B-7676CD194C6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B70825E-DA29-3F4E-5C64-D07E26B77BA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1D21C32-BC4A-2D3F-DD9F-8534F71BF9D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83228B3-725F-A1A6-E309-8FE8725B1B48}"/>
              </a:ext>
            </a:extLst>
          </p:cNvPr>
          <p:cNvSpPr>
            <a:spLocks noGrp="1"/>
          </p:cNvSpPr>
          <p:nvPr>
            <p:ph type="dt" sz="half" idx="10"/>
          </p:nvPr>
        </p:nvSpPr>
        <p:spPr/>
        <p:txBody>
          <a:bodyPr/>
          <a:lstStyle/>
          <a:p>
            <a:fld id="{C4A6637E-B182-4439-841D-1CC14FA0AB2F}" type="datetimeFigureOut">
              <a:rPr lang="en-US" smtClean="0"/>
              <a:t>22/06/2026</a:t>
            </a:fld>
            <a:endParaRPr lang="en-US"/>
          </a:p>
        </p:txBody>
      </p:sp>
      <p:sp>
        <p:nvSpPr>
          <p:cNvPr id="6" name="Footer Placeholder 5">
            <a:extLst>
              <a:ext uri="{FF2B5EF4-FFF2-40B4-BE49-F238E27FC236}">
                <a16:creationId xmlns:a16="http://schemas.microsoft.com/office/drawing/2014/main" id="{DD470757-CC4E-EAA0-FAE0-6C74CDF7555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8720093-938E-69CE-DC12-29604AAD95D2}"/>
              </a:ext>
            </a:extLst>
          </p:cNvPr>
          <p:cNvSpPr>
            <a:spLocks noGrp="1"/>
          </p:cNvSpPr>
          <p:nvPr>
            <p:ph type="sldNum" sz="quarter" idx="12"/>
          </p:nvPr>
        </p:nvSpPr>
        <p:spPr/>
        <p:txBody>
          <a:bodyPr/>
          <a:lstStyle/>
          <a:p>
            <a:fld id="{53698F4A-A1DE-49AF-B552-35C352BCA6A6}" type="slidenum">
              <a:rPr lang="en-US" smtClean="0"/>
              <a:t>‹#›</a:t>
            </a:fld>
            <a:endParaRPr lang="en-US"/>
          </a:p>
        </p:txBody>
      </p:sp>
    </p:spTree>
    <p:extLst>
      <p:ext uri="{BB962C8B-B14F-4D97-AF65-F5344CB8AC3E}">
        <p14:creationId xmlns:p14="http://schemas.microsoft.com/office/powerpoint/2010/main" val="16361593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63E091-D485-FECC-BCBC-D36F55DA7FF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8B0A544-AEDC-D39A-F03E-93A993BEFAD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981A8EB-AF84-E47F-5845-4006E166E5F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B0CAB47-69F1-C507-A93C-3EE4FC282FBA}"/>
              </a:ext>
            </a:extLst>
          </p:cNvPr>
          <p:cNvSpPr>
            <a:spLocks noGrp="1"/>
          </p:cNvSpPr>
          <p:nvPr>
            <p:ph type="dt" sz="half" idx="10"/>
          </p:nvPr>
        </p:nvSpPr>
        <p:spPr/>
        <p:txBody>
          <a:bodyPr/>
          <a:lstStyle/>
          <a:p>
            <a:fld id="{C4A6637E-B182-4439-841D-1CC14FA0AB2F}" type="datetimeFigureOut">
              <a:rPr lang="en-US" smtClean="0"/>
              <a:t>22/06/2026</a:t>
            </a:fld>
            <a:endParaRPr lang="en-US"/>
          </a:p>
        </p:txBody>
      </p:sp>
      <p:sp>
        <p:nvSpPr>
          <p:cNvPr id="6" name="Footer Placeholder 5">
            <a:extLst>
              <a:ext uri="{FF2B5EF4-FFF2-40B4-BE49-F238E27FC236}">
                <a16:creationId xmlns:a16="http://schemas.microsoft.com/office/drawing/2014/main" id="{E186D96E-5DD0-FB32-F4AD-089FDF4157C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2487B0E-7198-B902-382F-7F08C3F9BA93}"/>
              </a:ext>
            </a:extLst>
          </p:cNvPr>
          <p:cNvSpPr>
            <a:spLocks noGrp="1"/>
          </p:cNvSpPr>
          <p:nvPr>
            <p:ph type="sldNum" sz="quarter" idx="12"/>
          </p:nvPr>
        </p:nvSpPr>
        <p:spPr/>
        <p:txBody>
          <a:bodyPr/>
          <a:lstStyle/>
          <a:p>
            <a:fld id="{53698F4A-A1DE-49AF-B552-35C352BCA6A6}" type="slidenum">
              <a:rPr lang="en-US" smtClean="0"/>
              <a:t>‹#›</a:t>
            </a:fld>
            <a:endParaRPr lang="en-US"/>
          </a:p>
        </p:txBody>
      </p:sp>
    </p:spTree>
    <p:extLst>
      <p:ext uri="{BB962C8B-B14F-4D97-AF65-F5344CB8AC3E}">
        <p14:creationId xmlns:p14="http://schemas.microsoft.com/office/powerpoint/2010/main" val="10522994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20DDCD-8C3C-DB00-2D9A-5298D1FADA2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0D2F819-88C4-C849-BF3B-A114B6F154B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6841209-D5C9-8E12-C266-253C8023AD2D}"/>
              </a:ext>
            </a:extLst>
          </p:cNvPr>
          <p:cNvSpPr>
            <a:spLocks noGrp="1"/>
          </p:cNvSpPr>
          <p:nvPr>
            <p:ph type="dt" sz="half" idx="10"/>
          </p:nvPr>
        </p:nvSpPr>
        <p:spPr/>
        <p:txBody>
          <a:bodyPr/>
          <a:lstStyle/>
          <a:p>
            <a:fld id="{C4A6637E-B182-4439-841D-1CC14FA0AB2F}" type="datetimeFigureOut">
              <a:rPr lang="en-US" smtClean="0"/>
              <a:t>22/06/2026</a:t>
            </a:fld>
            <a:endParaRPr lang="en-US"/>
          </a:p>
        </p:txBody>
      </p:sp>
      <p:sp>
        <p:nvSpPr>
          <p:cNvPr id="5" name="Footer Placeholder 4">
            <a:extLst>
              <a:ext uri="{FF2B5EF4-FFF2-40B4-BE49-F238E27FC236}">
                <a16:creationId xmlns:a16="http://schemas.microsoft.com/office/drawing/2014/main" id="{7AA6C153-A5B4-0186-208A-D0244E0B30E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1256CEC-D961-8B4B-55D0-CFB5220E64AC}"/>
              </a:ext>
            </a:extLst>
          </p:cNvPr>
          <p:cNvSpPr>
            <a:spLocks noGrp="1"/>
          </p:cNvSpPr>
          <p:nvPr>
            <p:ph type="sldNum" sz="quarter" idx="12"/>
          </p:nvPr>
        </p:nvSpPr>
        <p:spPr/>
        <p:txBody>
          <a:bodyPr/>
          <a:lstStyle/>
          <a:p>
            <a:fld id="{53698F4A-A1DE-49AF-B552-35C352BCA6A6}" type="slidenum">
              <a:rPr lang="en-US" smtClean="0"/>
              <a:t>‹#›</a:t>
            </a:fld>
            <a:endParaRPr lang="en-US"/>
          </a:p>
        </p:txBody>
      </p:sp>
    </p:spTree>
    <p:extLst>
      <p:ext uri="{BB962C8B-B14F-4D97-AF65-F5344CB8AC3E}">
        <p14:creationId xmlns:p14="http://schemas.microsoft.com/office/powerpoint/2010/main" val="23799097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EF28C0B-4B32-8F4C-3EB7-8A4D4F58D7E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2F75CDB-3E63-5369-6BA7-649826EB5A4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0F2290C-F470-053F-D5EC-4AA7B177EB4A}"/>
              </a:ext>
            </a:extLst>
          </p:cNvPr>
          <p:cNvSpPr>
            <a:spLocks noGrp="1"/>
          </p:cNvSpPr>
          <p:nvPr>
            <p:ph type="dt" sz="half" idx="10"/>
          </p:nvPr>
        </p:nvSpPr>
        <p:spPr/>
        <p:txBody>
          <a:bodyPr/>
          <a:lstStyle/>
          <a:p>
            <a:fld id="{C4A6637E-B182-4439-841D-1CC14FA0AB2F}" type="datetimeFigureOut">
              <a:rPr lang="en-US" smtClean="0"/>
              <a:t>22/06/2026</a:t>
            </a:fld>
            <a:endParaRPr lang="en-US"/>
          </a:p>
        </p:txBody>
      </p:sp>
      <p:sp>
        <p:nvSpPr>
          <p:cNvPr id="5" name="Footer Placeholder 4">
            <a:extLst>
              <a:ext uri="{FF2B5EF4-FFF2-40B4-BE49-F238E27FC236}">
                <a16:creationId xmlns:a16="http://schemas.microsoft.com/office/drawing/2014/main" id="{342285C1-17AD-4B27-7B10-BCD29B29BD7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70B2445-C26B-8D37-F757-21406A4A66BE}"/>
              </a:ext>
            </a:extLst>
          </p:cNvPr>
          <p:cNvSpPr>
            <a:spLocks noGrp="1"/>
          </p:cNvSpPr>
          <p:nvPr>
            <p:ph type="sldNum" sz="quarter" idx="12"/>
          </p:nvPr>
        </p:nvSpPr>
        <p:spPr/>
        <p:txBody>
          <a:bodyPr/>
          <a:lstStyle/>
          <a:p>
            <a:fld id="{53698F4A-A1DE-49AF-B552-35C352BCA6A6}" type="slidenum">
              <a:rPr lang="en-US" smtClean="0"/>
              <a:t>‹#›</a:t>
            </a:fld>
            <a:endParaRPr lang="en-US"/>
          </a:p>
        </p:txBody>
      </p:sp>
    </p:spTree>
    <p:extLst>
      <p:ext uri="{BB962C8B-B14F-4D97-AF65-F5344CB8AC3E}">
        <p14:creationId xmlns:p14="http://schemas.microsoft.com/office/powerpoint/2010/main" val="9413928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724E8D7-27F3-9134-515F-EAC867C9527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2819F73-88C2-A38B-2B28-8421E43E0D0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B7147B3-7197-04C6-E060-2976E335469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A6637E-B182-4439-841D-1CC14FA0AB2F}" type="datetimeFigureOut">
              <a:rPr lang="en-US" smtClean="0"/>
              <a:t>22/06/2026</a:t>
            </a:fld>
            <a:endParaRPr lang="en-US"/>
          </a:p>
        </p:txBody>
      </p:sp>
      <p:sp>
        <p:nvSpPr>
          <p:cNvPr id="5" name="Footer Placeholder 4">
            <a:extLst>
              <a:ext uri="{FF2B5EF4-FFF2-40B4-BE49-F238E27FC236}">
                <a16:creationId xmlns:a16="http://schemas.microsoft.com/office/drawing/2014/main" id="{C226DE5B-2A1B-FBB0-6C03-596AA6A3B27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42EE692-174C-976C-13D7-3AF7487BDA7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3698F4A-A1DE-49AF-B552-35C352BCA6A6}" type="slidenum">
              <a:rPr lang="en-US" smtClean="0"/>
              <a:t>‹#›</a:t>
            </a:fld>
            <a:endParaRPr lang="en-US"/>
          </a:p>
        </p:txBody>
      </p:sp>
    </p:spTree>
    <p:extLst>
      <p:ext uri="{BB962C8B-B14F-4D97-AF65-F5344CB8AC3E}">
        <p14:creationId xmlns:p14="http://schemas.microsoft.com/office/powerpoint/2010/main" val="5544819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
            <a:extLst>
              <a:ext uri="{FF2B5EF4-FFF2-40B4-BE49-F238E27FC236}">
                <a16:creationId xmlns:a16="http://schemas.microsoft.com/office/drawing/2014/main" id="{B8F5D341-9478-460E-8ACF-8E2BF1B80AC6}"/>
              </a:ext>
            </a:extLst>
          </p:cNvPr>
          <p:cNvSpPr txBox="1">
            <a:spLocks noChangeArrowheads="1"/>
          </p:cNvSpPr>
          <p:nvPr/>
        </p:nvSpPr>
        <p:spPr bwMode="auto">
          <a:xfrm>
            <a:off x="433680" y="1410628"/>
            <a:ext cx="9187398" cy="5201424"/>
          </a:xfrm>
          <a:prstGeom prst="rect">
            <a:avLst/>
          </a:prstGeom>
          <a:noFill/>
          <a:ln w="19050">
            <a:noFill/>
            <a:miter lim="800000"/>
            <a:headEnd/>
            <a:tailEnd/>
          </a:ln>
        </p:spPr>
        <p:txBody>
          <a:bodyPr wrap="square">
            <a:spAutoFit/>
          </a:bodyPr>
          <a:lstStyle/>
          <a:p>
            <a:pPr marL="114300" marR="0" lvl="0" indent="-114300" algn="just"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0000"/>
                </a:solidFill>
                <a:effectLst/>
                <a:uLnTx/>
                <a:uFillTx/>
                <a:latin typeface="Tahoma" pitchFamily="34" charset="0"/>
                <a:ea typeface="+mn-ea"/>
                <a:cs typeface="+mn-cs"/>
              </a:rPr>
              <a:t>What happened?</a:t>
            </a:r>
            <a:endParaRPr kumimoji="0" lang="en-US" sz="1600" b="0" i="0" u="none" strike="noStrike" kern="1200" cap="none" spc="0" normalizeH="0" baseline="0" noProof="0" dirty="0">
              <a:ln>
                <a:noFill/>
              </a:ln>
              <a:solidFill>
                <a:srgbClr val="FF0000"/>
              </a:solidFill>
              <a:effectLst/>
              <a:uLnTx/>
              <a:uFillTx/>
              <a:latin typeface="Tahoma" pitchFamily="34" charset="0"/>
              <a:ea typeface="+mn-ea"/>
              <a:cs typeface="+mn-cs"/>
            </a:endParaRPr>
          </a:p>
          <a:p>
            <a:r>
              <a:rPr lang="en-US" sz="1400" dirty="0">
                <a:ea typeface="Calibri" panose="020F0502020204030204" pitchFamily="34" charset="0"/>
              </a:rPr>
              <a:t>A Fracture injury occurred on 6</a:t>
            </a:r>
            <a:r>
              <a:rPr lang="en-US" sz="1400" baseline="30000" dirty="0">
                <a:ea typeface="Calibri" panose="020F0502020204030204" pitchFamily="34" charset="0"/>
              </a:rPr>
              <a:t>th</a:t>
            </a:r>
            <a:r>
              <a:rPr lang="en-US" sz="1400" dirty="0">
                <a:ea typeface="Calibri" panose="020F0502020204030204" pitchFamily="34" charset="0"/>
              </a:rPr>
              <a:t> January 2024 at 09.00 AM involving a 47-year-old Pakistani colleague working as a helper for Maqshan Oil &amp; Gas Services in Fahud Hazardous Waste Management Yard. </a:t>
            </a:r>
          </a:p>
          <a:p>
            <a:r>
              <a:rPr lang="en-US" sz="1400" dirty="0">
                <a:ea typeface="Calibri" panose="020F0502020204030204" pitchFamily="34" charset="0"/>
              </a:rPr>
              <a:t>Before starting the Oil Based Mud cuttings (OBM) treatment operation, the team started to clean the unit by isolating power sources, while doing the cleaning activity by using the metal scrapper tool,  a certain amount of solidified dry OBM cuttings (5 kg approx.) fell from the topside of the </a:t>
            </a:r>
            <a:r>
              <a:rPr lang="en-US" sz="1400" dirty="0">
                <a:effectLst/>
                <a:ea typeface="Calibri" panose="020F0502020204030204" pitchFamily="34" charset="0"/>
              </a:rPr>
              <a:t>Vertical Cuttings Dryer (VCD) </a:t>
            </a:r>
            <a:r>
              <a:rPr lang="en-US" sz="1400" dirty="0">
                <a:ea typeface="Calibri" panose="020F0502020204030204" pitchFamily="34" charset="0"/>
              </a:rPr>
              <a:t>above the helper’s right-hand forearm </a:t>
            </a:r>
            <a:r>
              <a:rPr lang="en-US" sz="1400" dirty="0">
                <a:effectLst/>
                <a:ea typeface="Calibri" panose="020F0502020204030204" pitchFamily="34" charset="0"/>
              </a:rPr>
              <a:t>consequently hitting his hand to the bottom edge of the inspection hatch resulted in </a:t>
            </a:r>
            <a:r>
              <a:rPr lang="en-US" sz="1400" dirty="0">
                <a:ea typeface="Calibri" panose="020F0502020204030204" pitchFamily="34" charset="0"/>
              </a:rPr>
              <a:t>pain on the</a:t>
            </a:r>
            <a:r>
              <a:rPr lang="en-US" sz="1400" dirty="0">
                <a:effectLst/>
                <a:ea typeface="Calibri" panose="020F0502020204030204" pitchFamily="34" charset="0"/>
              </a:rPr>
              <a:t> right-hand forearm. </a:t>
            </a:r>
          </a:p>
          <a:p>
            <a:r>
              <a:rPr lang="en-US" sz="1400" dirty="0">
                <a:effectLst/>
                <a:ea typeface="Calibri" panose="020F0502020204030204" pitchFamily="34" charset="0"/>
              </a:rPr>
              <a:t>Later he was taken to Badar Al Sama Hospital in Muscat where the X-rays revealed an incomplete fracture on his right </a:t>
            </a:r>
            <a:r>
              <a:rPr lang="en-US" sz="1400" dirty="0">
                <a:ea typeface="Calibri" panose="020F0502020204030204" pitchFamily="34" charset="0"/>
              </a:rPr>
              <a:t>forearm.</a:t>
            </a:r>
            <a:endParaRPr lang="en-US" sz="1400" dirty="0">
              <a:effectLst/>
              <a:ea typeface="Calibri" panose="020F0502020204030204" pitchFamily="34" charset="0"/>
            </a:endParaRPr>
          </a:p>
          <a:p>
            <a:endPar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zh-CN" sz="1600" b="1" i="0" u="none" strike="noStrike" kern="1200" cap="none" spc="0" normalizeH="0" baseline="0" noProof="0" dirty="0">
                <a:ln>
                  <a:noFill/>
                </a:ln>
                <a:solidFill>
                  <a:srgbClr val="0070C0"/>
                </a:solidFill>
                <a:effectLst/>
                <a:uLnTx/>
                <a:uFillTx/>
                <a:latin typeface="Tahoma" pitchFamily="34" charset="0"/>
                <a:ea typeface="宋体" panose="02010600030101010101" pitchFamily="2" charset="-122"/>
                <a:cs typeface="+mn-cs"/>
              </a:rPr>
              <a:t>Why it happened/Finding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altLang="zh-CN" sz="1600" b="1" i="0" u="none" strike="noStrike" kern="1200" cap="none" spc="0" normalizeH="0" baseline="0" noProof="0" dirty="0">
              <a:ln>
                <a:noFill/>
              </a:ln>
              <a:solidFill>
                <a:prstClr val="black"/>
              </a:solidFill>
              <a:effectLst/>
              <a:uLnTx/>
              <a:uFillTx/>
              <a:latin typeface="Tahoma" pitchFamily="34" charset="0"/>
              <a:ea typeface="宋体" panose="02010600030101010101" pitchFamily="2" charset="-122"/>
              <a:cs typeface="+mn-cs"/>
            </a:endParaRPr>
          </a:p>
          <a:p>
            <a:pPr marL="285750" indent="-285750" algn="just">
              <a:buFont typeface="Wingdings" panose="05000000000000000000" pitchFamily="2" charset="2"/>
              <a:buChar char="Ø"/>
            </a:pPr>
            <a:r>
              <a:rPr lang="en-US" sz="1400" dirty="0">
                <a:solidFill>
                  <a:srgbClr val="000000"/>
                </a:solidFill>
                <a:ea typeface="MS PGothic" panose="020B0600070205080204" pitchFamily="34" charset="-128"/>
              </a:rPr>
              <a:t>The hazard and risk of falling objects were not identified and accessed.</a:t>
            </a:r>
          </a:p>
          <a:p>
            <a:pPr marL="285750" indent="-285750" algn="just">
              <a:buFont typeface="Wingdings" panose="05000000000000000000" pitchFamily="2" charset="2"/>
              <a:buChar char="Ø"/>
            </a:pPr>
            <a:r>
              <a:rPr lang="en-US" sz="1400" dirty="0">
                <a:solidFill>
                  <a:srgbClr val="000000"/>
                </a:solidFill>
                <a:ea typeface="MS PGothic" panose="020B0600070205080204" pitchFamily="34" charset="-128"/>
              </a:rPr>
              <a:t>Standard Operating Procedure available but not followed.</a:t>
            </a:r>
          </a:p>
          <a:p>
            <a:pPr marL="285750" indent="-285750" algn="just">
              <a:buFont typeface="Wingdings" panose="05000000000000000000" pitchFamily="2" charset="2"/>
              <a:buChar char="Ø"/>
            </a:pPr>
            <a:r>
              <a:rPr lang="en-US" sz="1400" dirty="0">
                <a:solidFill>
                  <a:srgbClr val="000000"/>
                </a:solidFill>
                <a:ea typeface="MS PGothic" panose="020B0600070205080204" pitchFamily="34" charset="-128"/>
              </a:rPr>
              <a:t>Lack of Supervision.</a:t>
            </a:r>
          </a:p>
          <a:p>
            <a:pPr marL="285750" indent="-285750" algn="just">
              <a:buFont typeface="Wingdings" panose="05000000000000000000" pitchFamily="2" charset="2"/>
              <a:buChar char="Ø"/>
            </a:pPr>
            <a:r>
              <a:rPr lang="en-US" sz="1400" kern="1200" dirty="0">
                <a:solidFill>
                  <a:schemeClr val="tx1"/>
                </a:solidFill>
                <a:latin typeface="+mn-lt"/>
                <a:ea typeface="+mn-ea"/>
                <a:cs typeface="+mn-cs"/>
              </a:rPr>
              <a:t>The employee has used the short scrapping tool to reach the top section of VCD. </a:t>
            </a:r>
            <a:endParaRPr lang="en-US" sz="1400" dirty="0">
              <a:solidFill>
                <a:srgbClr val="000000"/>
              </a:solidFill>
              <a:ea typeface="MS PGothic" panose="020B0600070205080204" pitchFamily="34" charset="-128"/>
            </a:endParaRPr>
          </a:p>
          <a:p>
            <a:pPr marL="0" marR="0" lvl="0" indent="0" algn="l" defTabSz="914400" rtl="0" eaLnBrk="1" fontAlgn="auto" latinLnBrk="0" hangingPunct="1">
              <a:lnSpc>
                <a:spcPct val="100000"/>
              </a:lnSpc>
              <a:spcBef>
                <a:spcPts val="0"/>
              </a:spcBef>
              <a:spcAft>
                <a:spcPts val="0"/>
              </a:spcAft>
              <a:buClrTx/>
              <a:buSzTx/>
              <a:tabLst/>
              <a:defRPr/>
            </a:pPr>
            <a:endParaRPr lang="en-US" sz="1200" dirty="0">
              <a:solidFill>
                <a:prstClr val="black"/>
              </a:solidFill>
              <a:latin typeface="Calibri" panose="020F0502020204030204" pitchFamily="34" charset="0"/>
              <a:cs typeface="Tahoma" pitchFamily="34" charset="0"/>
            </a:endParaRPr>
          </a:p>
          <a:p>
            <a:pPr marL="114300" indent="-114300" algn="just">
              <a:defRPr/>
            </a:pPr>
            <a:r>
              <a:rPr lang="en-US" sz="1600" b="1" dirty="0">
                <a:solidFill>
                  <a:srgbClr val="0070C0"/>
                </a:solidFill>
                <a:latin typeface="Tahoma" pitchFamily="34" charset="0"/>
                <a:ea typeface="宋体" panose="02010600030101010101" pitchFamily="2" charset="-122"/>
              </a:rPr>
              <a:t>Your learning from this incident:</a:t>
            </a:r>
          </a:p>
          <a:p>
            <a:pPr>
              <a:defRPr/>
            </a:pPr>
            <a:endParaRPr lang="en-US" sz="1100" dirty="0">
              <a:latin typeface="Calibri" panose="020F0502020204030204" pitchFamily="34" charset="0"/>
              <a:cs typeface="Tahoma" pitchFamily="34" charset="0"/>
            </a:endParaRPr>
          </a:p>
          <a:p>
            <a:pPr marL="285750" indent="-285750" algn="just">
              <a:buFont typeface="Wingdings" panose="05000000000000000000" pitchFamily="2" charset="2"/>
              <a:buChar char="Ø"/>
            </a:pPr>
            <a:r>
              <a:rPr lang="en-US" sz="1400" dirty="0">
                <a:solidFill>
                  <a:srgbClr val="000000"/>
                </a:solidFill>
                <a:ea typeface="MS PGothic" panose="020B0600070205080204" pitchFamily="34" charset="-128"/>
              </a:rPr>
              <a:t>Asses all seen and unforeseen hazards when planning for any job</a:t>
            </a:r>
          </a:p>
          <a:p>
            <a:pPr marL="285750" indent="-285750" algn="just">
              <a:buFont typeface="Wingdings" panose="05000000000000000000" pitchFamily="2" charset="2"/>
              <a:buChar char="Ø"/>
            </a:pPr>
            <a:r>
              <a:rPr lang="en-US" sz="1400" dirty="0">
                <a:solidFill>
                  <a:srgbClr val="000000"/>
                </a:solidFill>
                <a:ea typeface="MS PGothic" panose="020B0600070205080204" pitchFamily="34" charset="-128"/>
              </a:rPr>
              <a:t>Implement and monitor the enforcement of the SOP throughout the operation process </a:t>
            </a:r>
          </a:p>
          <a:p>
            <a:pPr marL="285750" indent="-285750" algn="just">
              <a:buFont typeface="Wingdings" panose="05000000000000000000" pitchFamily="2" charset="2"/>
              <a:buChar char="Ø"/>
            </a:pPr>
            <a:r>
              <a:rPr lang="en-US" sz="1400" dirty="0">
                <a:solidFill>
                  <a:srgbClr val="000000"/>
                </a:solidFill>
                <a:ea typeface="MS PGothic" panose="020B0600070205080204" pitchFamily="34" charset="-128"/>
              </a:rPr>
              <a:t>Always ensure work is under effective supervision.</a:t>
            </a:r>
          </a:p>
          <a:p>
            <a:pPr marL="285750" indent="-285750" algn="just">
              <a:buFont typeface="Wingdings" panose="05000000000000000000" pitchFamily="2" charset="2"/>
              <a:buChar char="Ø"/>
            </a:pPr>
            <a:r>
              <a:rPr lang="en-US" sz="1400" dirty="0">
                <a:solidFill>
                  <a:srgbClr val="000000"/>
                </a:solidFill>
                <a:ea typeface="MS PGothic" panose="020B0600070205080204" pitchFamily="34" charset="-128"/>
              </a:rPr>
              <a:t>Always use the right tool for the task.</a:t>
            </a:r>
          </a:p>
          <a:p>
            <a:pPr marL="0" marR="0" lvl="0" indent="0" algn="l" defTabSz="914400" rtl="0" eaLnBrk="1" fontAlgn="auto" latinLnBrk="0" hangingPunct="1">
              <a:lnSpc>
                <a:spcPct val="100000"/>
              </a:lnSpc>
              <a:spcBef>
                <a:spcPts val="0"/>
              </a:spcBef>
              <a:spcAft>
                <a:spcPts val="0"/>
              </a:spcAft>
              <a:buClrTx/>
              <a:buSzTx/>
              <a:tabLst/>
              <a:defRPr/>
            </a:pPr>
            <a:endParaRPr kumimoji="0" lang="en-US" sz="1050" b="0" i="0" u="none" strike="noStrike" kern="1200" cap="none" spc="0" normalizeH="0" baseline="0" noProof="0" dirty="0">
              <a:ln>
                <a:noFill/>
              </a:ln>
              <a:solidFill>
                <a:prstClr val="black"/>
              </a:solidFill>
              <a:effectLst/>
              <a:uLnTx/>
              <a:uFillTx/>
              <a:latin typeface="Calibri" panose="020F0502020204030204" pitchFamily="34" charset="0"/>
              <a:ea typeface="+mn-ea"/>
              <a:cs typeface="Tahoma" pitchFamily="34" charset="0"/>
            </a:endParaRPr>
          </a:p>
        </p:txBody>
      </p:sp>
      <p:sp>
        <p:nvSpPr>
          <p:cNvPr id="9" name="Freeform 132">
            <a:extLst>
              <a:ext uri="{FF2B5EF4-FFF2-40B4-BE49-F238E27FC236}">
                <a16:creationId xmlns:a16="http://schemas.microsoft.com/office/drawing/2014/main" id="{A68310E0-CF63-4276-BC7B-52B36A6230C6}"/>
              </a:ext>
            </a:extLst>
          </p:cNvPr>
          <p:cNvSpPr>
            <a:spLocks/>
          </p:cNvSpPr>
          <p:nvPr/>
        </p:nvSpPr>
        <p:spPr bwMode="auto">
          <a:xfrm>
            <a:off x="11615849" y="5791200"/>
            <a:ext cx="457200" cy="457200"/>
          </a:xfrm>
          <a:custGeom>
            <a:avLst/>
            <a:gdLst>
              <a:gd name="T0" fmla="*/ 0 w 1336"/>
              <a:gd name="T1" fmla="*/ 2147483647 h 888"/>
              <a:gd name="T2" fmla="*/ 2147483647 w 1336"/>
              <a:gd name="T3" fmla="*/ 2147483647 h 888"/>
              <a:gd name="T4" fmla="*/ 2147483647 w 1336"/>
              <a:gd name="T5" fmla="*/ 0 h 888"/>
              <a:gd name="T6" fmla="*/ 0 60000 65536"/>
              <a:gd name="T7" fmla="*/ 0 60000 65536"/>
              <a:gd name="T8" fmla="*/ 0 60000 65536"/>
              <a:gd name="T9" fmla="*/ 0 w 1336"/>
              <a:gd name="T10" fmla="*/ 0 h 888"/>
              <a:gd name="T11" fmla="*/ 1336 w 1336"/>
              <a:gd name="T12" fmla="*/ 888 h 888"/>
            </a:gdLst>
            <a:ahLst/>
            <a:cxnLst>
              <a:cxn ang="T6">
                <a:pos x="T0" y="T1"/>
              </a:cxn>
              <a:cxn ang="T7">
                <a:pos x="T2" y="T3"/>
              </a:cxn>
              <a:cxn ang="T8">
                <a:pos x="T4" y="T5"/>
              </a:cxn>
            </a:cxnLst>
            <a:rect l="T9" t="T10" r="T11" b="T12"/>
            <a:pathLst>
              <a:path w="1336" h="888">
                <a:moveTo>
                  <a:pt x="0" y="600"/>
                </a:moveTo>
                <a:lnTo>
                  <a:pt x="312" y="888"/>
                </a:lnTo>
                <a:lnTo>
                  <a:pt x="1336" y="0"/>
                </a:lnTo>
              </a:path>
            </a:pathLst>
          </a:custGeom>
          <a:noFill/>
          <a:ln w="133350">
            <a:solidFill>
              <a:srgbClr val="00FF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grpSp>
        <p:nvGrpSpPr>
          <p:cNvPr id="10" name="Group 131">
            <a:extLst>
              <a:ext uri="{FF2B5EF4-FFF2-40B4-BE49-F238E27FC236}">
                <a16:creationId xmlns:a16="http://schemas.microsoft.com/office/drawing/2014/main" id="{AB7F76C3-B921-4139-99D6-E25E2E64024C}"/>
              </a:ext>
            </a:extLst>
          </p:cNvPr>
          <p:cNvGrpSpPr>
            <a:grpSpLocks/>
          </p:cNvGrpSpPr>
          <p:nvPr/>
        </p:nvGrpSpPr>
        <p:grpSpPr bwMode="auto">
          <a:xfrm>
            <a:off x="11629227" y="3256622"/>
            <a:ext cx="336550" cy="544513"/>
            <a:chOff x="3504" y="544"/>
            <a:chExt cx="2287" cy="1855"/>
          </a:xfrm>
        </p:grpSpPr>
        <p:sp>
          <p:nvSpPr>
            <p:cNvPr id="11" name="Line 129">
              <a:extLst>
                <a:ext uri="{FF2B5EF4-FFF2-40B4-BE49-F238E27FC236}">
                  <a16:creationId xmlns:a16="http://schemas.microsoft.com/office/drawing/2014/main" id="{7C9DB3BB-4C45-4E1C-8153-70932167E504}"/>
                </a:ext>
              </a:extLst>
            </p:cNvPr>
            <p:cNvSpPr>
              <a:spLocks noChangeShapeType="1"/>
            </p:cNvSpPr>
            <p:nvPr/>
          </p:nvSpPr>
          <p:spPr bwMode="auto">
            <a:xfrm>
              <a:off x="3504" y="568"/>
              <a:ext cx="2287" cy="1831"/>
            </a:xfrm>
            <a:prstGeom prst="line">
              <a:avLst/>
            </a:prstGeom>
            <a:noFill/>
            <a:ln w="133350">
              <a:solidFill>
                <a:srgbClr val="FF00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12" name="Line 130">
              <a:extLst>
                <a:ext uri="{FF2B5EF4-FFF2-40B4-BE49-F238E27FC236}">
                  <a16:creationId xmlns:a16="http://schemas.microsoft.com/office/drawing/2014/main" id="{7E9AC540-A978-46C0-A6CF-A0428D4BD327}"/>
                </a:ext>
              </a:extLst>
            </p:cNvPr>
            <p:cNvSpPr>
              <a:spLocks noChangeShapeType="1"/>
            </p:cNvSpPr>
            <p:nvPr/>
          </p:nvSpPr>
          <p:spPr bwMode="auto">
            <a:xfrm flipV="1">
              <a:off x="3528" y="544"/>
              <a:ext cx="2144" cy="1807"/>
            </a:xfrm>
            <a:prstGeom prst="line">
              <a:avLst/>
            </a:prstGeom>
            <a:noFill/>
            <a:ln w="133350">
              <a:solidFill>
                <a:srgbClr val="FF00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grpSp>
      <p:sp>
        <p:nvSpPr>
          <p:cNvPr id="13" name="Rectangle 8">
            <a:extLst>
              <a:ext uri="{FF2B5EF4-FFF2-40B4-BE49-F238E27FC236}">
                <a16:creationId xmlns:a16="http://schemas.microsoft.com/office/drawing/2014/main" id="{59D43B35-686F-4F9F-AEB7-36497BC783E8}"/>
              </a:ext>
            </a:extLst>
          </p:cNvPr>
          <p:cNvSpPr>
            <a:spLocks noChangeArrowheads="1"/>
          </p:cNvSpPr>
          <p:nvPr/>
        </p:nvSpPr>
        <p:spPr bwMode="auto">
          <a:xfrm>
            <a:off x="416361" y="630421"/>
            <a:ext cx="11626955" cy="338554"/>
          </a:xfrm>
          <a:prstGeom prst="rect">
            <a:avLst/>
          </a:prstGeom>
          <a:noFill/>
          <a:ln w="9525">
            <a:noFill/>
            <a:miter lim="800000"/>
            <a:headEnd/>
            <a:tailEnd/>
          </a:ln>
        </p:spPr>
        <p:txBody>
          <a:bodyPr wrap="square">
            <a:spAutoFit/>
          </a:bodyPr>
          <a:lstStyle/>
          <a:p>
            <a:pPr marL="114300" marR="0" lvl="0" indent="-114300" algn="just"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black"/>
                </a:solidFill>
                <a:effectLst/>
                <a:uLnTx/>
                <a:uFillTx/>
                <a:latin typeface="Tahoma" pitchFamily="34" charset="0"/>
                <a:ea typeface="+mn-ea"/>
                <a:cs typeface="+mn-cs"/>
              </a:rPr>
              <a:t>Date:</a:t>
            </a:r>
            <a:r>
              <a:rPr lang="en-GB" sz="1200" b="1" dirty="0">
                <a:solidFill>
                  <a:srgbClr val="4472C4"/>
                </a:solidFill>
                <a:latin typeface="Tahoma" pitchFamily="34" charset="0"/>
              </a:rPr>
              <a:t>06</a:t>
            </a:r>
            <a:r>
              <a:rPr kumimoji="0" lang="en-GB" sz="1200" b="1" i="0" u="none" strike="noStrike" kern="1200" cap="none" spc="0" normalizeH="0" baseline="0" noProof="0" dirty="0">
                <a:ln>
                  <a:noFill/>
                </a:ln>
                <a:solidFill>
                  <a:srgbClr val="4472C4"/>
                </a:solidFill>
                <a:effectLst/>
                <a:uLnTx/>
                <a:uFillTx/>
                <a:latin typeface="Tahoma" pitchFamily="34" charset="0"/>
                <a:ea typeface="+mn-ea"/>
                <a:cs typeface="+mn-cs"/>
              </a:rPr>
              <a:t>/01/2024         </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Incident title: </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LTI#04,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Pattern:</a:t>
            </a:r>
            <a:r>
              <a:rPr kumimoji="0" lang="en-US" sz="1200" b="1" i="0" u="none" strike="noStrike" kern="1200" cap="none" spc="0" normalizeH="0" baseline="0" noProof="0" dirty="0">
                <a:ln>
                  <a:noFill/>
                </a:ln>
                <a:solidFill>
                  <a:prstClr val="black"/>
                </a:solidFill>
                <a:effectLst/>
                <a:uLnTx/>
                <a:uFillTx/>
                <a:latin typeface="Tahoma" pitchFamily="34" charset="0"/>
                <a:ea typeface="+mn-ea"/>
                <a:cs typeface="+mn-cs"/>
              </a:rPr>
              <a:t> </a:t>
            </a:r>
            <a:r>
              <a:rPr lang="en-US" sz="1200" b="1" dirty="0">
                <a:solidFill>
                  <a:srgbClr val="4472C4"/>
                </a:solidFill>
                <a:latin typeface="Tahoma" pitchFamily="34" charset="0"/>
              </a:rPr>
              <a:t>Falling Object</a:t>
            </a:r>
            <a:r>
              <a:rPr kumimoji="0" lang="en-US" sz="16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Potential severity: </a:t>
            </a:r>
            <a:r>
              <a:rPr lang="en-US" sz="1200" b="1" dirty="0">
                <a:solidFill>
                  <a:srgbClr val="4472C4"/>
                </a:solidFill>
                <a:latin typeface="Tahoma" pitchFamily="34" charset="0"/>
              </a:rPr>
              <a:t>C3P         </a:t>
            </a:r>
            <a:r>
              <a:rPr lang="en-US" sz="1600" b="1" dirty="0">
                <a:solidFill>
                  <a:srgbClr val="4472C4"/>
                </a:solidFill>
                <a:latin typeface="Tahoma" pitchFamily="34" charset="0"/>
              </a:rPr>
              <a:t>  </a:t>
            </a:r>
            <a:r>
              <a:rPr lang="en-US" sz="1400" b="1" dirty="0">
                <a:solidFill>
                  <a:prstClr val="black"/>
                </a:solidFill>
                <a:latin typeface="Tahoma" pitchFamily="34" charset="0"/>
              </a:rPr>
              <a:t>Activity: </a:t>
            </a:r>
            <a:r>
              <a:rPr lang="en-US" sz="1200" b="1" dirty="0">
                <a:solidFill>
                  <a:schemeClr val="accent1"/>
                </a:solidFill>
                <a:latin typeface="Tahoma" pitchFamily="34" charset="0"/>
              </a:rPr>
              <a:t>Cleaning </a:t>
            </a:r>
            <a:r>
              <a:rPr lang="en-US" sz="1200" b="1" dirty="0">
                <a:solidFill>
                  <a:prstClr val="black"/>
                </a:solidFill>
                <a:latin typeface="Tahoma" pitchFamily="34" charset="0"/>
              </a:rPr>
              <a:t> </a:t>
            </a:r>
            <a:r>
              <a:rPr lang="en-US" sz="1600" b="1" dirty="0">
                <a:solidFill>
                  <a:srgbClr val="4472C4"/>
                </a:solidFill>
                <a:latin typeface="Tahoma" pitchFamily="34" charset="0"/>
              </a:rPr>
              <a:t> </a:t>
            </a:r>
            <a:endParaRPr kumimoji="0" lang="en-US" sz="1600" b="1" i="0" u="none" strike="noStrike" kern="1200" cap="none" spc="0" normalizeH="0" baseline="0" noProof="0" dirty="0">
              <a:ln>
                <a:noFill/>
              </a:ln>
              <a:solidFill>
                <a:srgbClr val="4472C4"/>
              </a:solidFill>
              <a:effectLst/>
              <a:uLnTx/>
              <a:uFillTx/>
              <a:latin typeface="Tahoma" pitchFamily="34" charset="0"/>
              <a:ea typeface="+mn-ea"/>
              <a:cs typeface="+mn-cs"/>
            </a:endParaRPr>
          </a:p>
        </p:txBody>
      </p:sp>
      <p:sp>
        <p:nvSpPr>
          <p:cNvPr id="14" name="Rectangle 13">
            <a:extLst>
              <a:ext uri="{FF2B5EF4-FFF2-40B4-BE49-F238E27FC236}">
                <a16:creationId xmlns:a16="http://schemas.microsoft.com/office/drawing/2014/main" id="{27AC772E-6015-4076-A0DC-005445BF4556}"/>
              </a:ext>
            </a:extLst>
          </p:cNvPr>
          <p:cNvSpPr/>
          <p:nvPr/>
        </p:nvSpPr>
        <p:spPr>
          <a:xfrm>
            <a:off x="416362" y="984640"/>
            <a:ext cx="6814756" cy="400110"/>
          </a:xfrm>
          <a:prstGeom prst="rect">
            <a:avLst/>
          </a:prstGeom>
          <a:solidFill>
            <a:srgbClr val="FFC000"/>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0D38B3"/>
                </a:solidFill>
                <a:effectLst/>
                <a:uLnTx/>
                <a:uFillTx/>
                <a:latin typeface="Arial" panose="020B0604020202020204" pitchFamily="34" charset="0"/>
                <a:ea typeface="+mn-ea"/>
                <a:cs typeface="Arial" panose="020B0604020202020204" pitchFamily="34" charset="0"/>
              </a:rPr>
              <a:t>Target Audience: </a:t>
            </a:r>
            <a:r>
              <a:rPr kumimoji="0" lang="en-US" sz="1800" b="1" i="0" u="none" strike="noStrike" kern="1200" cap="none" spc="0" normalizeH="0" baseline="0" noProof="0">
                <a:ln>
                  <a:noFill/>
                </a:ln>
                <a:solidFill>
                  <a:srgbClr val="FF0000"/>
                </a:solidFill>
                <a:effectLst/>
                <a:uLnTx/>
                <a:uFillTx/>
                <a:latin typeface="Calibri" panose="020F0502020204030204"/>
                <a:ea typeface="+mn-ea"/>
              </a:rPr>
              <a:t>Drilling, Logistics, Operation &amp; Construction </a:t>
            </a:r>
            <a:endParaRPr kumimoji="0" lang="en-US" sz="1800" b="1" i="0" u="none" strike="noStrike" kern="1200" cap="none" spc="0" normalizeH="0" baseline="0" noProof="0">
              <a:ln>
                <a:noFill/>
              </a:ln>
              <a:solidFill>
                <a:srgbClr val="FF0000"/>
              </a:solidFill>
              <a:effectLst/>
              <a:uLnTx/>
              <a:uFillTx/>
              <a:latin typeface="Calibri Light" panose="020F0302020204030204"/>
              <a:ea typeface="+mn-ea"/>
              <a:cs typeface="Calibri" pitchFamily="34" charset="0"/>
            </a:endParaRPr>
          </a:p>
        </p:txBody>
      </p:sp>
      <p:sp>
        <p:nvSpPr>
          <p:cNvPr id="15" name="Title 1">
            <a:extLst>
              <a:ext uri="{FF2B5EF4-FFF2-40B4-BE49-F238E27FC236}">
                <a16:creationId xmlns:a16="http://schemas.microsoft.com/office/drawing/2014/main" id="{8C774F04-A5A4-4EBD-93B5-DF1F74CE87CA}"/>
              </a:ext>
            </a:extLst>
          </p:cNvPr>
          <p:cNvSpPr txBox="1">
            <a:spLocks/>
          </p:cNvSpPr>
          <p:nvPr/>
        </p:nvSpPr>
        <p:spPr>
          <a:xfrm>
            <a:off x="346509" y="0"/>
            <a:ext cx="11845491" cy="532596"/>
          </a:xfrm>
          <a:prstGeom prst="rect">
            <a:avLst/>
          </a:prstGeom>
          <a:solidFill>
            <a:srgbClr val="FFC91D"/>
          </a:solidFill>
        </p:spPr>
        <p:txBody>
          <a:bodyPr/>
          <a:lstStyle>
            <a:lvl1pPr algn="l" defTabSz="914400" rtl="0" eaLnBrk="1" latinLnBrk="0" hangingPunct="1">
              <a:lnSpc>
                <a:spcPct val="90000"/>
              </a:lnSpc>
              <a:spcBef>
                <a:spcPct val="0"/>
              </a:spcBef>
              <a:buNone/>
              <a:defRPr sz="4400" kern="1200">
                <a:solidFill>
                  <a:schemeClr val="tx1"/>
                </a:solidFill>
                <a:latin typeface="Gill Sans"/>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2400" b="1" i="0" u="none" strike="noStrike" kern="1200" cap="none" spc="0" normalizeH="0" baseline="0" noProof="0" dirty="0">
                <a:ln>
                  <a:noFill/>
                </a:ln>
                <a:solidFill>
                  <a:srgbClr val="00B050"/>
                </a:solidFill>
                <a:effectLst/>
                <a:uLnTx/>
                <a:uFillTx/>
                <a:latin typeface="Tahoma" panose="020B0604030504040204" pitchFamily="34" charset="0"/>
                <a:ea typeface="Tahoma" panose="020B0604030504040204" pitchFamily="34" charset="0"/>
                <a:cs typeface="Tahoma" panose="020B0604030504040204" pitchFamily="34" charset="0"/>
              </a:rPr>
              <a:t>PDO Second Alert –  </a:t>
            </a:r>
            <a:r>
              <a:rPr lang="en-GB" sz="2000" b="1" dirty="0">
                <a:latin typeface="Calibri" panose="020F0502020204030204" pitchFamily="34" charset="0"/>
                <a:ea typeface="MS PGothic" pitchFamily="34" charset="-128"/>
              </a:rPr>
              <a:t>LTI # 04, 06</a:t>
            </a:r>
            <a:r>
              <a:rPr lang="en-GB" sz="2000" b="1" baseline="30000" dirty="0">
                <a:latin typeface="Calibri" panose="020F0502020204030204" pitchFamily="34" charset="0"/>
                <a:ea typeface="MS PGothic" pitchFamily="34" charset="-128"/>
              </a:rPr>
              <a:t>th</a:t>
            </a:r>
            <a:r>
              <a:rPr lang="en-GB" sz="2000" b="1" dirty="0">
                <a:latin typeface="Calibri" panose="020F0502020204030204" pitchFamily="34" charset="0"/>
                <a:ea typeface="MS PGothic" pitchFamily="34" charset="-128"/>
              </a:rPr>
              <a:t> January 2024, Maqshan Oil &amp; Gas Services </a:t>
            </a:r>
            <a:r>
              <a:rPr kumimoji="0" lang="en-US" sz="2000" b="1" i="0" u="none" strike="noStrike" kern="1200" cap="none" spc="0" normalizeH="0" baseline="0" noProof="0" dirty="0">
                <a:ln>
                  <a:noFill/>
                </a:ln>
                <a:solidFill>
                  <a:srgbClr val="0000FF"/>
                </a:solidFill>
                <a:effectLst>
                  <a:outerShdw blurRad="38100" dist="38100" dir="2700000" algn="tl">
                    <a:srgbClr val="000000">
                      <a:alpha val="43137"/>
                    </a:srgbClr>
                  </a:outerShdw>
                </a:effectLst>
                <a:uLnTx/>
                <a:uFillTx/>
                <a:latin typeface="Tahoma" panose="020B0604030504040204" pitchFamily="34" charset="0"/>
                <a:ea typeface="Tahoma" panose="020B0604030504040204" pitchFamily="34" charset="0"/>
                <a:cs typeface="Tahoma" panose="020B0604030504040204" pitchFamily="34" charset="0"/>
              </a:rPr>
              <a:t>     </a:t>
            </a:r>
            <a:endParaRPr kumimoji="0" lang="en-US" sz="3200" b="1" i="0" u="none" strike="noStrike" kern="1200" cap="none" spc="0" normalizeH="0" baseline="0" noProof="0" dirty="0">
              <a:ln>
                <a:noFill/>
              </a:ln>
              <a:solidFill>
                <a:srgbClr val="0000FF"/>
              </a:solidFill>
              <a:effectLst>
                <a:outerShdw blurRad="38100" dist="38100" dir="2700000" algn="tl">
                  <a:srgbClr val="000000">
                    <a:alpha val="43137"/>
                  </a:srgbClr>
                </a:outerShdw>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2" name="TextBox 1">
            <a:extLst>
              <a:ext uri="{FF2B5EF4-FFF2-40B4-BE49-F238E27FC236}">
                <a16:creationId xmlns:a16="http://schemas.microsoft.com/office/drawing/2014/main" id="{79534F91-FFF5-4BE2-969F-08BDA81C29D8}"/>
              </a:ext>
            </a:extLst>
          </p:cNvPr>
          <p:cNvSpPr txBox="1"/>
          <p:nvPr/>
        </p:nvSpPr>
        <p:spPr>
          <a:xfrm>
            <a:off x="433680" y="6442775"/>
            <a:ext cx="7512141" cy="338554"/>
          </a:xfrm>
          <a:prstGeom prst="rect">
            <a:avLst/>
          </a:prstGeom>
          <a:solidFill>
            <a:schemeClr val="accent1"/>
          </a:solidFill>
        </p:spPr>
        <p:txBody>
          <a:bodyPr wrap="square" rtlCol="0">
            <a:spAutoFit/>
          </a:bodyPr>
          <a:lstStyle/>
          <a:p>
            <a:pPr lvl="0" algn="ctr" fontAlgn="base">
              <a:spcBef>
                <a:spcPct val="0"/>
              </a:spcBef>
              <a:spcAft>
                <a:spcPct val="0"/>
              </a:spcAft>
            </a:pPr>
            <a:r>
              <a:rPr lang="en-US" sz="1600" b="1" dirty="0">
                <a:solidFill>
                  <a:srgbClr val="FFFF00"/>
                </a:solidFill>
                <a:latin typeface="Tahoma" pitchFamily="34" charset="0"/>
                <a:ea typeface="MS PGothic" pitchFamily="34" charset="-128"/>
              </a:rPr>
              <a:t>Expect unexpected hazard before commencing any task </a:t>
            </a:r>
          </a:p>
        </p:txBody>
      </p:sp>
      <p:pic>
        <p:nvPicPr>
          <p:cNvPr id="5" name="Picture 4">
            <a:extLst>
              <a:ext uri="{FF2B5EF4-FFF2-40B4-BE49-F238E27FC236}">
                <a16:creationId xmlns:a16="http://schemas.microsoft.com/office/drawing/2014/main" id="{28FD226E-16C4-25A8-B980-21765FCD2EC6}"/>
              </a:ext>
            </a:extLst>
          </p:cNvPr>
          <p:cNvPicPr>
            <a:picLocks noChangeAspect="1"/>
          </p:cNvPicPr>
          <p:nvPr/>
        </p:nvPicPr>
        <p:blipFill rotWithShape="1">
          <a:blip r:embed="rId3">
            <a:extLst>
              <a:ext uri="{28A0092B-C50C-407E-A947-70E740481C1C}">
                <a14:useLocalDpi xmlns:a14="http://schemas.microsoft.com/office/drawing/2010/main" val="0"/>
              </a:ext>
            </a:extLst>
          </a:blip>
          <a:srcRect b="14999"/>
          <a:stretch/>
        </p:blipFill>
        <p:spPr>
          <a:xfrm>
            <a:off x="9469405" y="3711459"/>
            <a:ext cx="2020500" cy="2289918"/>
          </a:xfrm>
          <a:prstGeom prst="rect">
            <a:avLst/>
          </a:prstGeom>
        </p:spPr>
      </p:pic>
      <p:pic>
        <p:nvPicPr>
          <p:cNvPr id="6" name="Picture 5">
            <a:extLst>
              <a:ext uri="{FF2B5EF4-FFF2-40B4-BE49-F238E27FC236}">
                <a16:creationId xmlns:a16="http://schemas.microsoft.com/office/drawing/2014/main" id="{1524EE43-DD4C-31B8-B6B4-9030CEBA7764}"/>
              </a:ext>
            </a:extLst>
          </p:cNvPr>
          <p:cNvPicPr>
            <a:picLocks noChangeAspect="1"/>
          </p:cNvPicPr>
          <p:nvPr/>
        </p:nvPicPr>
        <p:blipFill rotWithShape="1">
          <a:blip r:embed="rId4">
            <a:extLst>
              <a:ext uri="{28A0092B-C50C-407E-A947-70E740481C1C}">
                <a14:useLocalDpi xmlns:a14="http://schemas.microsoft.com/office/drawing/2010/main" val="0"/>
              </a:ext>
            </a:extLst>
          </a:blip>
          <a:srcRect b="13107"/>
          <a:stretch/>
        </p:blipFill>
        <p:spPr>
          <a:xfrm>
            <a:off x="9503148" y="1184695"/>
            <a:ext cx="2020501" cy="2340887"/>
          </a:xfrm>
          <a:prstGeom prst="rect">
            <a:avLst/>
          </a:prstGeom>
        </p:spPr>
      </p:pic>
    </p:spTree>
    <p:extLst>
      <p:ext uri="{BB962C8B-B14F-4D97-AF65-F5344CB8AC3E}">
        <p14:creationId xmlns:p14="http://schemas.microsoft.com/office/powerpoint/2010/main" val="16113451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CE45F78-3908-4D1A-82F1-C1ADC42E3FB1}"/>
              </a:ext>
            </a:extLst>
          </p:cNvPr>
          <p:cNvSpPr>
            <a:spLocks noGrp="1"/>
          </p:cNvSpPr>
          <p:nvPr>
            <p:ph type="title"/>
          </p:nvPr>
        </p:nvSpPr>
        <p:spPr>
          <a:xfrm>
            <a:off x="180870" y="-18044"/>
            <a:ext cx="12011130" cy="453582"/>
          </a:xfrm>
          <a:solidFill>
            <a:srgbClr val="FFC91D"/>
          </a:solidFill>
        </p:spPr>
        <p:txBody>
          <a:bodyPr>
            <a:normAutofit fontScale="90000"/>
          </a:bodyPr>
          <a:lstStyle/>
          <a:p>
            <a:pPr algn="ctr"/>
            <a:br>
              <a:rPr lang="en-GB" sz="2200" b="1" dirty="0">
                <a:solidFill>
                  <a:srgbClr val="00B050"/>
                </a:solidFill>
                <a:ea typeface="MS PGothic" pitchFamily="34" charset="-128"/>
              </a:rPr>
            </a:br>
            <a:br>
              <a:rPr lang="en-GB" sz="2200" b="1" dirty="0">
                <a:solidFill>
                  <a:srgbClr val="00B050"/>
                </a:solidFill>
                <a:ea typeface="MS PGothic" pitchFamily="34" charset="-128"/>
              </a:rPr>
            </a:br>
            <a:br>
              <a:rPr lang="en-GB" sz="2200" b="1" dirty="0">
                <a:solidFill>
                  <a:srgbClr val="00B050"/>
                </a:solidFill>
                <a:ea typeface="MS PGothic" pitchFamily="34" charset="-128"/>
              </a:rPr>
            </a:br>
            <a:r>
              <a:rPr lang="en-GB" sz="2700" b="1" dirty="0">
                <a:solidFill>
                  <a:srgbClr val="00B050"/>
                </a:solidFill>
                <a:ea typeface="MS PGothic" pitchFamily="34" charset="-128"/>
              </a:rPr>
              <a:t>Management self audit</a:t>
            </a:r>
            <a:br>
              <a:rPr lang="en-GB" sz="2700" b="1" dirty="0">
                <a:solidFill>
                  <a:srgbClr val="00B050"/>
                </a:solidFill>
                <a:ea typeface="MS PGothic" pitchFamily="34" charset="-128"/>
              </a:rPr>
            </a:br>
            <a:br>
              <a:rPr lang="en-GB" sz="2200" b="1" dirty="0">
                <a:solidFill>
                  <a:srgbClr val="00B050"/>
                </a:solidFill>
                <a:ea typeface="MS PGothic" pitchFamily="34" charset="-128"/>
              </a:rPr>
            </a:br>
            <a:endParaRPr lang="en-US" dirty="0"/>
          </a:p>
        </p:txBody>
      </p:sp>
      <p:sp>
        <p:nvSpPr>
          <p:cNvPr id="7" name="Rectangle 6">
            <a:extLst>
              <a:ext uri="{FF2B5EF4-FFF2-40B4-BE49-F238E27FC236}">
                <a16:creationId xmlns:a16="http://schemas.microsoft.com/office/drawing/2014/main" id="{4D883F2B-B3CE-4AB4-AB99-0AA90A5717A9}"/>
              </a:ext>
            </a:extLst>
          </p:cNvPr>
          <p:cNvSpPr/>
          <p:nvPr/>
        </p:nvSpPr>
        <p:spPr>
          <a:xfrm>
            <a:off x="609133" y="1680481"/>
            <a:ext cx="10928195" cy="2262158"/>
          </a:xfrm>
          <a:prstGeom prst="rect">
            <a:avLst/>
          </a:prstGeom>
        </p:spPr>
        <p:txBody>
          <a:bodyPr wrap="square">
            <a:spAutoFit/>
          </a:bodyPr>
          <a:lstStyle/>
          <a:p>
            <a:pPr marL="342900" indent="-342900">
              <a:defRPr/>
            </a:pPr>
            <a:r>
              <a:rPr lang="en-US" b="1" dirty="0">
                <a:latin typeface="Tahoma" pitchFamily="34" charset="0"/>
              </a:rPr>
              <a:t>Confirm the following:</a:t>
            </a:r>
            <a:endParaRPr lang="en-US" dirty="0">
              <a:latin typeface="Tahoma" pitchFamily="34" charset="0"/>
            </a:endParaRPr>
          </a:p>
          <a:p>
            <a:pPr marL="342900" indent="-342900">
              <a:defRPr/>
            </a:pPr>
            <a:endParaRPr lang="en-US" sz="1600" dirty="0">
              <a:solidFill>
                <a:srgbClr val="000000"/>
              </a:solidFill>
              <a:latin typeface="Calibri" panose="020F0502020204030204" pitchFamily="34" charset="0"/>
            </a:endParaRPr>
          </a:p>
          <a:p>
            <a:pPr>
              <a:defRPr/>
            </a:pPr>
            <a:endParaRPr lang="en-US" sz="1600" dirty="0">
              <a:solidFill>
                <a:srgbClr val="0033CC"/>
              </a:solidFill>
              <a:latin typeface="Calibri" panose="020F0502020204030204" pitchFamily="34" charset="0"/>
              <a:sym typeface="Wingdings" pitchFamily="2" charset="2"/>
            </a:endParaRPr>
          </a:p>
          <a:p>
            <a:pPr marL="342900" indent="-342900" algn="just">
              <a:buFont typeface="+mj-lt"/>
              <a:buAutoNum type="arabicPeriod"/>
            </a:pPr>
            <a:r>
              <a:rPr lang="en-US" sz="1600" dirty="0">
                <a:solidFill>
                  <a:srgbClr val="000000"/>
                </a:solidFill>
                <a:ea typeface="MS PGothic" panose="020B0600070205080204" pitchFamily="34" charset="-128"/>
              </a:rPr>
              <a:t>Do you ensure all hazards are identified and controlled before executing any task?</a:t>
            </a:r>
          </a:p>
          <a:p>
            <a:pPr marL="342900" indent="-342900" algn="just">
              <a:buFont typeface="+mj-lt"/>
              <a:buAutoNum type="arabicPeriod"/>
            </a:pPr>
            <a:r>
              <a:rPr lang="en-US" sz="1600" dirty="0">
                <a:solidFill>
                  <a:srgbClr val="000000"/>
                </a:solidFill>
                <a:ea typeface="MS PGothic" panose="020B0600070205080204" pitchFamily="34" charset="-128"/>
              </a:rPr>
              <a:t>Do you ensure the SOP for the job is properly enforced while performing the task?</a:t>
            </a:r>
          </a:p>
          <a:p>
            <a:pPr marL="342900" indent="-342900" algn="just">
              <a:buFont typeface="+mj-lt"/>
              <a:buAutoNum type="arabicPeriod"/>
            </a:pPr>
            <a:r>
              <a:rPr lang="en-US" sz="1600" dirty="0">
                <a:solidFill>
                  <a:srgbClr val="000000"/>
                </a:solidFill>
                <a:ea typeface="MS PGothic" panose="020B0600070205080204" pitchFamily="34" charset="-128"/>
              </a:rPr>
              <a:t>Do you ensure the work is effectively supervised?</a:t>
            </a:r>
          </a:p>
          <a:p>
            <a:pPr marL="342900" indent="-342900" algn="just">
              <a:buFont typeface="+mj-lt"/>
              <a:buAutoNum type="arabicPeriod"/>
            </a:pPr>
            <a:r>
              <a:rPr lang="en-US" sz="1600" dirty="0">
                <a:solidFill>
                  <a:srgbClr val="000000"/>
                </a:solidFill>
                <a:ea typeface="MS PGothic" panose="020B0600070205080204" pitchFamily="34" charset="-128"/>
              </a:rPr>
              <a:t>Do you ensure appropriate tools are available before starting the job?</a:t>
            </a:r>
          </a:p>
          <a:p>
            <a:pPr>
              <a:defRPr/>
            </a:pPr>
            <a:endParaRPr lang="en-US" sz="1600" dirty="0">
              <a:latin typeface="Calibri" panose="020F0502020204030204" pitchFamily="34" charset="0"/>
              <a:sym typeface="Wingdings" pitchFamily="2" charset="2"/>
            </a:endParaRPr>
          </a:p>
          <a:p>
            <a:pPr>
              <a:defRPr/>
            </a:pPr>
            <a:r>
              <a:rPr lang="en-US" sz="1100" i="1" dirty="0">
                <a:solidFill>
                  <a:schemeClr val="accent1"/>
                </a:solidFill>
                <a:latin typeface="Calibri" panose="020F0502020204030204" pitchFamily="34" charset="0"/>
                <a:sym typeface="Wingdings" pitchFamily="2" charset="2"/>
              </a:rPr>
              <a:t>* If the answer is NO to any of the above questions please ensure you take action to correct this finding</a:t>
            </a:r>
            <a:endParaRPr lang="en-US" sz="1100" dirty="0">
              <a:solidFill>
                <a:schemeClr val="accent1"/>
              </a:solidFill>
              <a:latin typeface="Calibri" panose="020F0502020204030204" pitchFamily="34" charset="0"/>
              <a:sym typeface="Wingdings" pitchFamily="2" charset="2"/>
            </a:endParaRPr>
          </a:p>
        </p:txBody>
      </p:sp>
      <p:sp>
        <p:nvSpPr>
          <p:cNvPr id="8" name="Rectangle 8">
            <a:extLst>
              <a:ext uri="{FF2B5EF4-FFF2-40B4-BE49-F238E27FC236}">
                <a16:creationId xmlns:a16="http://schemas.microsoft.com/office/drawing/2014/main" id="{077E6F41-DA21-4551-B88B-AB540B6A07F9}"/>
              </a:ext>
            </a:extLst>
          </p:cNvPr>
          <p:cNvSpPr>
            <a:spLocks noChangeArrowheads="1"/>
          </p:cNvSpPr>
          <p:nvPr/>
        </p:nvSpPr>
        <p:spPr bwMode="auto">
          <a:xfrm>
            <a:off x="425605" y="565237"/>
            <a:ext cx="11626955" cy="338554"/>
          </a:xfrm>
          <a:prstGeom prst="rect">
            <a:avLst/>
          </a:prstGeom>
          <a:noFill/>
          <a:ln w="9525">
            <a:noFill/>
            <a:miter lim="800000"/>
            <a:headEnd/>
            <a:tailEnd/>
          </a:ln>
        </p:spPr>
        <p:txBody>
          <a:bodyPr wrap="square">
            <a:spAutoFit/>
          </a:bodyPr>
          <a:lstStyle/>
          <a:p>
            <a:pPr marL="114300" marR="0" lvl="0" indent="-114300" algn="just"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black"/>
                </a:solidFill>
                <a:effectLst/>
                <a:uLnTx/>
                <a:uFillTx/>
                <a:latin typeface="Tahoma" pitchFamily="34" charset="0"/>
                <a:ea typeface="+mn-ea"/>
                <a:cs typeface="+mn-cs"/>
              </a:rPr>
              <a:t>Date:</a:t>
            </a:r>
            <a:r>
              <a:rPr kumimoji="0" lang="en-GB" sz="1200" b="1" i="0" u="none" strike="noStrike" kern="1200" cap="none" spc="0" normalizeH="0" baseline="0" noProof="0" dirty="0">
                <a:ln>
                  <a:noFill/>
                </a:ln>
                <a:solidFill>
                  <a:srgbClr val="4472C4"/>
                </a:solidFill>
                <a:effectLst/>
                <a:uLnTx/>
                <a:uFillTx/>
                <a:latin typeface="Tahoma" pitchFamily="34" charset="0"/>
                <a:ea typeface="+mn-ea"/>
                <a:cs typeface="+mn-cs"/>
              </a:rPr>
              <a:t>06/01/2024</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Incident title: </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LTI#04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Pattern:</a:t>
            </a:r>
            <a:r>
              <a:rPr kumimoji="0" lang="en-US" sz="1200" b="1" i="0" u="none" strike="noStrike" kern="1200" cap="none" spc="0" normalizeH="0" baseline="0" noProof="0" dirty="0">
                <a:ln>
                  <a:noFill/>
                </a:ln>
                <a:solidFill>
                  <a:prstClr val="black"/>
                </a:solidFill>
                <a:effectLst/>
                <a:uLnTx/>
                <a:uFillTx/>
                <a:latin typeface="Tahoma" pitchFamily="34" charset="0"/>
                <a:ea typeface="+mn-ea"/>
                <a:cs typeface="+mn-cs"/>
              </a:rPr>
              <a:t> </a:t>
            </a:r>
            <a:r>
              <a:rPr lang="en-US" sz="1200" b="1" dirty="0">
                <a:solidFill>
                  <a:srgbClr val="4472C4"/>
                </a:solidFill>
                <a:latin typeface="Tahoma" pitchFamily="34" charset="0"/>
              </a:rPr>
              <a:t>Falling Object             </a:t>
            </a:r>
            <a:r>
              <a:rPr kumimoji="0" lang="en-US" sz="16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Potential severity: </a:t>
            </a:r>
            <a:r>
              <a:rPr lang="en-US" sz="1200" b="1" dirty="0">
                <a:solidFill>
                  <a:srgbClr val="4472C4"/>
                </a:solidFill>
                <a:latin typeface="Tahoma" pitchFamily="34" charset="0"/>
              </a:rPr>
              <a:t>C3P            </a:t>
            </a:r>
            <a:r>
              <a:rPr lang="en-US" sz="1600" b="1" dirty="0">
                <a:solidFill>
                  <a:srgbClr val="4472C4"/>
                </a:solidFill>
                <a:latin typeface="Tahoma" pitchFamily="34" charset="0"/>
              </a:rPr>
              <a:t>  </a:t>
            </a:r>
            <a:r>
              <a:rPr lang="en-US" sz="1400" b="1" dirty="0">
                <a:solidFill>
                  <a:prstClr val="black"/>
                </a:solidFill>
                <a:latin typeface="Tahoma" pitchFamily="34" charset="0"/>
              </a:rPr>
              <a:t>Activity: </a:t>
            </a:r>
            <a:r>
              <a:rPr lang="en-US" sz="1200" b="1" dirty="0">
                <a:solidFill>
                  <a:schemeClr val="accent1"/>
                </a:solidFill>
                <a:latin typeface="Tahoma" pitchFamily="34" charset="0"/>
              </a:rPr>
              <a:t>Cleaning</a:t>
            </a:r>
            <a:r>
              <a:rPr lang="en-US" sz="1200" b="1" dirty="0">
                <a:solidFill>
                  <a:prstClr val="black"/>
                </a:solidFill>
                <a:latin typeface="Tahoma" pitchFamily="34" charset="0"/>
              </a:rPr>
              <a:t> </a:t>
            </a:r>
            <a:r>
              <a:rPr lang="en-US" sz="1600" b="1" dirty="0">
                <a:solidFill>
                  <a:srgbClr val="4472C4"/>
                </a:solidFill>
                <a:latin typeface="Tahoma" pitchFamily="34" charset="0"/>
              </a:rPr>
              <a:t> </a:t>
            </a:r>
            <a:endParaRPr kumimoji="0" lang="en-US" sz="1600" b="1" i="0" u="none" strike="noStrike" kern="1200" cap="none" spc="0" normalizeH="0" baseline="0" noProof="0" dirty="0">
              <a:ln>
                <a:noFill/>
              </a:ln>
              <a:solidFill>
                <a:srgbClr val="4472C4"/>
              </a:solidFill>
              <a:effectLst/>
              <a:uLnTx/>
              <a:uFillTx/>
              <a:latin typeface="Tahoma" pitchFamily="34" charset="0"/>
              <a:ea typeface="+mn-ea"/>
              <a:cs typeface="+mn-cs"/>
            </a:endParaRPr>
          </a:p>
        </p:txBody>
      </p:sp>
      <p:sp>
        <p:nvSpPr>
          <p:cNvPr id="3" name="Rectangle 2">
            <a:extLst>
              <a:ext uri="{FF2B5EF4-FFF2-40B4-BE49-F238E27FC236}">
                <a16:creationId xmlns:a16="http://schemas.microsoft.com/office/drawing/2014/main" id="{8EBF3FCB-FE9A-268F-4778-0C5762AE8B81}"/>
              </a:ext>
            </a:extLst>
          </p:cNvPr>
          <p:cNvSpPr/>
          <p:nvPr/>
        </p:nvSpPr>
        <p:spPr>
          <a:xfrm>
            <a:off x="297388" y="4960520"/>
            <a:ext cx="11894611" cy="1015663"/>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b="1" dirty="0">
                <a:solidFill>
                  <a:srgbClr val="FF0000"/>
                </a:solidFill>
                <a:latin typeface="Aptos" panose="02110004020202020204"/>
              </a:rPr>
              <a:t>Disclaimer </a:t>
            </a:r>
            <a:endParaRPr lang="en-US" sz="1200" dirty="0">
              <a:solidFill>
                <a:srgbClr val="FF0000"/>
              </a:solidFill>
              <a:latin typeface="Aptos" panose="02110004020202020204"/>
            </a:endParaRPr>
          </a:p>
          <a:p>
            <a:r>
              <a:rPr lang="en-US" sz="1200" dirty="0">
                <a:solidFill>
                  <a:srgbClr val="FF0000"/>
                </a:solidFill>
                <a:latin typeface="Aptos" panose="02110004020202020204"/>
              </a:rPr>
              <a:t>This document is provided for information only. It may not be relied upon for any purpose. Neither PDO nor any party providing information for this document accepts any liability for its accuracy, completeness, omissions, advice, or any consequences arising from its use, even if reasonable care was not exercised. No representation or warranty, express or implied, is made that following this document will achieve any specific results or meet any legal or regulatory requirements. This document does not constitute technical advice; consult a qualified professional if such advice is needed</a:t>
            </a:r>
          </a:p>
        </p:txBody>
      </p:sp>
    </p:spTree>
    <p:extLst>
      <p:ext uri="{BB962C8B-B14F-4D97-AF65-F5344CB8AC3E}">
        <p14:creationId xmlns:p14="http://schemas.microsoft.com/office/powerpoint/2010/main" val="256071756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Image" ma:contentTypeID="0x0101009148F5A04DDD49CBA7127AADA5FB792B00AADE34325A8B49CDA8BB4DB53328F214009C4067D375EDA046866D1CFD34BA6725" ma:contentTypeVersion="4" ma:contentTypeDescription="Upload an image." ma:contentTypeScope="" ma:versionID="c8b1b5ff0656cb068594258854d86e82">
  <xsd:schema xmlns:xsd="http://www.w3.org/2001/XMLSchema" xmlns:xs="http://www.w3.org/2001/XMLSchema" xmlns:p="http://schemas.microsoft.com/office/2006/metadata/properties" xmlns:ns1="http://schemas.microsoft.com/sharepoint/v3" xmlns:ns2="4880E4F8-4B7D-4BDD-91E3-E10D47036ECA" xmlns:ns3="http://schemas.microsoft.com/sharepoint/v3/fields" xmlns:ns4="4880e4f8-4b7d-4bdd-91e3-e10d47036eca" xmlns:ns5="9d51eac6-a7d5-47f5-a119-63d146adb134" targetNamespace="http://schemas.microsoft.com/office/2006/metadata/properties" ma:root="true" ma:fieldsID="467a3466776643f0a2a68376fd657b1c" ns1:_="" ns2:_="" ns3:_="" ns4:_="" ns5:_="">
    <xsd:import namespace="http://schemas.microsoft.com/sharepoint/v3"/>
    <xsd:import namespace="4880E4F8-4B7D-4BDD-91E3-E10D47036ECA"/>
    <xsd:import namespace="http://schemas.microsoft.com/sharepoint/v3/fields"/>
    <xsd:import namespace="4880e4f8-4b7d-4bdd-91e3-e10d47036eca"/>
    <xsd:import namespace="9d51eac6-a7d5-47f5-a119-63d146adb134"/>
    <xsd:element name="properties">
      <xsd:complexType>
        <xsd:sequence>
          <xsd:element name="documentManagement">
            <xsd:complexType>
              <xsd:all>
                <xsd:element ref="ns1:FileRef" minOccurs="0"/>
                <xsd:element ref="ns1:File_x0020_Type" minOccurs="0"/>
                <xsd:element ref="ns1:HTML_x0020_File_x0020_Type" minOccurs="0"/>
                <xsd:element ref="ns1:FSObjType" minOccurs="0"/>
                <xsd:element ref="ns2:ThumbnailExists" minOccurs="0"/>
                <xsd:element ref="ns2:PreviewExists" minOccurs="0"/>
                <xsd:element ref="ns2:ImageWidth" minOccurs="0"/>
                <xsd:element ref="ns2:ImageHeight" minOccurs="0"/>
                <xsd:element ref="ns2:ImageCreateDate" minOccurs="0"/>
                <xsd:element ref="ns3:wic_System_Copyright" minOccurs="0"/>
                <xsd:element ref="ns4:Language" minOccurs="0"/>
                <xsd:element ref="ns4:DocId" minOccurs="0"/>
                <xsd:element ref="ns5: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FileRef" ma:index="8" nillable="true" ma:displayName="URL Path" ma:hidden="true" ma:list="Docs" ma:internalName="FileRef" ma:readOnly="true" ma:showField="FullUrl">
      <xsd:simpleType>
        <xsd:restriction base="dms:Lookup"/>
      </xsd:simpleType>
    </xsd:element>
    <xsd:element name="File_x0020_Type" ma:index="9" nillable="true" ma:displayName="File Type" ma:hidden="true" ma:internalName="File_x0020_Type" ma:readOnly="true">
      <xsd:simpleType>
        <xsd:restriction base="dms:Text"/>
      </xsd:simpleType>
    </xsd:element>
    <xsd:element name="HTML_x0020_File_x0020_Type" ma:index="10" nillable="true" ma:displayName="HTML File Type" ma:hidden="true" ma:internalName="HTML_x0020_File_x0020_Type" ma:readOnly="true">
      <xsd:simpleType>
        <xsd:restriction base="dms:Text"/>
      </xsd:simpleType>
    </xsd:element>
    <xsd:element name="FSObjType" ma:index="11" nillable="true" ma:displayName="Item Type" ma:hidden="true" ma:list="Docs" ma:internalName="FSObjType" ma:readOnly="true" ma:showField="FSType">
      <xsd:simpleType>
        <xsd:restriction base="dms:Lookup"/>
      </xsd:simpleType>
    </xsd:element>
  </xsd:schema>
  <xsd:schema xmlns:xsd="http://www.w3.org/2001/XMLSchema" xmlns:xs="http://www.w3.org/2001/XMLSchema" xmlns:dms="http://schemas.microsoft.com/office/2006/documentManagement/types" xmlns:pc="http://schemas.microsoft.com/office/infopath/2007/PartnerControls" targetNamespace="4880E4F8-4B7D-4BDD-91E3-E10D47036ECA" elementFormDefault="qualified">
    <xsd:import namespace="http://schemas.microsoft.com/office/2006/documentManagement/types"/>
    <xsd:import namespace="http://schemas.microsoft.com/office/infopath/2007/PartnerControls"/>
    <xsd:element name="ThumbnailExists" ma:index="18" nillable="true" ma:displayName="Thumbnail Exists" ma:default="FALSE" ma:hidden="true" ma:internalName="ThumbnailExists" ma:readOnly="true">
      <xsd:simpleType>
        <xsd:restriction base="dms:Boolean"/>
      </xsd:simpleType>
    </xsd:element>
    <xsd:element name="PreviewExists" ma:index="19" nillable="true" ma:displayName="Preview Exists" ma:default="FALSE" ma:hidden="true" ma:internalName="PreviewExists" ma:readOnly="true">
      <xsd:simpleType>
        <xsd:restriction base="dms:Boolean"/>
      </xsd:simpleType>
    </xsd:element>
    <xsd:element name="ImageWidth" ma:index="20" nillable="true" ma:displayName="Width" ma:internalName="ImageWidth" ma:readOnly="true">
      <xsd:simpleType>
        <xsd:restriction base="dms:Unknown"/>
      </xsd:simpleType>
    </xsd:element>
    <xsd:element name="ImageHeight" ma:index="22" nillable="true" ma:displayName="Height" ma:internalName="ImageHeight" ma:readOnly="true">
      <xsd:simpleType>
        <xsd:restriction base="dms:Unknown"/>
      </xsd:simpleType>
    </xsd:element>
    <xsd:element name="ImageCreateDate" ma:index="25" nillable="true" ma:displayName="Date Picture Taken" ma:format="DateTime" ma:hidden="true" ma:internalName="ImageCreateDat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wic_System_Copyright" ma:index="26" nillable="true" ma:displayName="Copyright" ma:internalName="wic_System_Copyright">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880e4f8-4b7d-4bdd-91e3-e10d47036eca" elementFormDefault="qualified">
    <xsd:import namespace="http://schemas.microsoft.com/office/2006/documentManagement/types"/>
    <xsd:import namespace="http://schemas.microsoft.com/office/infopath/2007/PartnerControls"/>
    <xsd:element name="Language" ma:index="27" nillable="true" ma:displayName="Language" ma:default="English 1" ma:format="Dropdown" ma:internalName="Language">
      <xsd:simpleType>
        <xsd:restriction base="dms:Choice">
          <xsd:enumeration value="English"/>
          <xsd:enumeration value="Arabic"/>
          <xsd:enumeration value="Hindi"/>
          <xsd:enumeration value="English 1"/>
          <xsd:enumeration value="English 2"/>
          <xsd:enumeration value="Arabic 1"/>
          <xsd:enumeration value="Arabic 2"/>
          <xsd:enumeration value="Hindi 1"/>
          <xsd:enumeration value="Hindi 2"/>
          <xsd:enumeration value="Malayalam 1"/>
          <xsd:enumeration value="Malayalam 2"/>
        </xsd:restriction>
      </xsd:simpleType>
    </xsd:element>
    <xsd:element name="DocId" ma:index="28" nillable="true" ma:displayName="DocId" ma:list="{9de017a3-70b4-41a0-b3a1-4f7a098545da}" ma:internalName="DocId" ma:showField="ID" ma:web="9d51eac6-a7d5-47f5-a119-63d146adb134">
      <xsd:simpleType>
        <xsd:restriction base="dms:Lookup"/>
      </xsd:simpleType>
    </xsd:element>
  </xsd:schema>
  <xsd:schema xmlns:xsd="http://www.w3.org/2001/XMLSchema" xmlns:xs="http://www.w3.org/2001/XMLSchema" xmlns:dms="http://schemas.microsoft.com/office/2006/documentManagement/types" xmlns:pc="http://schemas.microsoft.com/office/infopath/2007/PartnerControls" targetNamespace="9d51eac6-a7d5-47f5-a119-63d146adb134" elementFormDefault="qualified">
    <xsd:import namespace="http://schemas.microsoft.com/office/2006/documentManagement/types"/>
    <xsd:import namespace="http://schemas.microsoft.com/office/infopath/2007/PartnerControls"/>
    <xsd:element name="SharedWithUsers" ma:index="2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ma:index="24" ma:displayName="Author"/>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ma:index="23" ma:displayName="Comments"/>
        <xsd:element name="keywords" minOccurs="0" maxOccurs="1" type="xsd:string" ma:index="14" ma:displayName="Keywords"/>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anguage xmlns="4880e4f8-4b7d-4bdd-91e3-e10d47036eca">English</Language>
    <DocId xmlns="4880e4f8-4b7d-4bdd-91e3-e10d47036eca">93005</DocId>
    <ImageCreateDate xmlns="4880E4F8-4B7D-4BDD-91E3-E10D47036ECA" xsi:nil="true"/>
    <wic_System_Copyright xmlns="http://schemas.microsoft.com/sharepoint/v3/fields" xsi:nil="true"/>
  </documentManagement>
</p:properties>
</file>

<file path=customXml/itemProps1.xml><?xml version="1.0" encoding="utf-8"?>
<ds:datastoreItem xmlns:ds="http://schemas.openxmlformats.org/officeDocument/2006/customXml" ds:itemID="{75AA8AA0-964B-4861-B39E-B30FA4EBA167}"/>
</file>

<file path=customXml/itemProps2.xml><?xml version="1.0" encoding="utf-8"?>
<ds:datastoreItem xmlns:ds="http://schemas.openxmlformats.org/officeDocument/2006/customXml" ds:itemID="{01DAC4C8-1F97-463E-92D0-5D456C5EE89D}"/>
</file>

<file path=customXml/itemProps3.xml><?xml version="1.0" encoding="utf-8"?>
<ds:datastoreItem xmlns:ds="http://schemas.openxmlformats.org/officeDocument/2006/customXml" ds:itemID="{19E113AD-BB06-4FFE-A077-C526F7B4FF67}"/>
</file>

<file path=docProps/app.xml><?xml version="1.0" encoding="utf-8"?>
<Properties xmlns="http://schemas.openxmlformats.org/officeDocument/2006/extended-properties" xmlns:vt="http://schemas.openxmlformats.org/officeDocument/2006/docPropsVTypes">
  <TotalTime>3</TotalTime>
  <Words>733</Words>
  <Application>Microsoft Office PowerPoint</Application>
  <PresentationFormat>Widescreen</PresentationFormat>
  <Paragraphs>55</Paragraphs>
  <Slides>2</Slides>
  <Notes>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vt:i4>
      </vt:variant>
    </vt:vector>
  </HeadingPairs>
  <TitlesOfParts>
    <vt:vector size="11" baseType="lpstr">
      <vt:lpstr>MS PGothic</vt:lpstr>
      <vt:lpstr>Aptos</vt:lpstr>
      <vt:lpstr>Arial</vt:lpstr>
      <vt:lpstr>Calibri</vt:lpstr>
      <vt:lpstr>Calibri Light</vt:lpstr>
      <vt:lpstr>Tahoma</vt:lpstr>
      <vt:lpstr>Times New Roman</vt:lpstr>
      <vt:lpstr>Wingdings</vt:lpstr>
      <vt:lpstr>Office Theme</vt:lpstr>
      <vt:lpstr>PowerPoint Presentation</vt:lpstr>
      <vt:lpstr>   Management self audit  </vt:lpstr>
    </vt:vector>
  </TitlesOfParts>
  <Company>Petroleum Development Oman LLC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LTI_04 hand injury while clearning OBM cutting</dc:title>
  <dc:creator>Zakwani, Salim MSE36</dc:creator>
  <cp:lastModifiedBy>Masroori, Ahmed MSE31</cp:lastModifiedBy>
  <cp:revision>3</cp:revision>
  <dcterms:created xsi:type="dcterms:W3CDTF">2024-07-23T06:01:24Z</dcterms:created>
  <dcterms:modified xsi:type="dcterms:W3CDTF">2026-06-22T06:57:48Z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0x0101009148F5A04DDD49CBA7127AADA5FB792B00AADE34325A8B49CDA8BB4DB53328F214009C4067D375EDA046866D1CFD34BA6725</vt:lpwstr>
  </property>
</Properties>
</file>