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F3D7"/>
    <a:srgbClr val="CCCCFF"/>
    <a:srgbClr val="EAEAEA"/>
    <a:srgbClr val="FFC91D"/>
    <a:srgbClr val="FFFC00"/>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77EB6B-1809-4481-A677-CF5EB2E9DDAE}" v="1" dt="2023-08-07T07:40:46.3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95182" autoAdjust="0"/>
  </p:normalViewPr>
  <p:slideViewPr>
    <p:cSldViewPr snapToGrid="0" snapToObjects="1">
      <p:cViewPr varScale="1">
        <p:scale>
          <a:sx n="105" d="100"/>
          <a:sy n="105" d="100"/>
        </p:scale>
        <p:origin x="918" y="138"/>
      </p:cViewPr>
      <p:guideLst/>
    </p:cSldViewPr>
  </p:slideViewPr>
  <p:notesTextViewPr>
    <p:cViewPr>
      <p:scale>
        <a:sx n="1" d="1"/>
        <a:sy n="1" d="1"/>
      </p:scale>
      <p:origin x="0" y="0"/>
    </p:cViewPr>
  </p:notesTextViewPr>
  <p:sorterViewPr>
    <p:cViewPr>
      <p:scale>
        <a:sx n="100" d="100"/>
        <a:sy n="100" d="100"/>
      </p:scale>
      <p:origin x="0" y="-2796"/>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FE8341AC-BC74-4FAA-A2BA-136D509060EF}" type="datetimeFigureOut">
              <a:rPr lang="en-US" smtClean="0">
                <a:latin typeface="Calibri" panose="020F0502020204030204" pitchFamily="34" charset="0"/>
              </a:rPr>
              <a:t>01/07/2026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atin typeface="Calibri" panose="020F0502020204030204" pitchFamily="34" charset="0"/>
              </a:defRPr>
            </a:lvl1pPr>
          </a:lstStyle>
          <a:p>
            <a:fld id="{EF51F27E-834E-4F26-A38E-D9AD78458120}" type="datetimeFigureOut">
              <a:rPr lang="en-US" smtClean="0"/>
              <a:pPr/>
              <a:t>01/07/2026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42029"/>
            <a:ext cx="5002106" cy="467071"/>
          </a:xfrm>
          <a:prstGeom prst="rect">
            <a:avLst/>
          </a:prstGeom>
        </p:spPr>
        <p:txBody>
          <a:bodyPr vert="horz" lIns="93324" tIns="46662" rIns="93324" bIns="46662"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0000"/>
              </a:solidFill>
              <a:latin typeface="Times New Roman" pitchFamily="18" charset="0"/>
            </a:endParaRPr>
          </a:p>
          <a:p>
            <a:pPr defTabSz="933237" eaLnBrk="0" fontAlgn="base" hangingPunct="0">
              <a:spcBef>
                <a:spcPct val="30000"/>
              </a:spcBef>
              <a:spcAft>
                <a:spcPct val="0"/>
              </a:spcAft>
              <a:defRPr/>
            </a:pPr>
            <a:r>
              <a:rPr lang="en-US"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933237" eaLnBrk="0" fontAlgn="base" hangingPunct="0">
              <a:spcBef>
                <a:spcPct val="30000"/>
              </a:spcBef>
              <a:spcAft>
                <a:spcPct val="0"/>
              </a:spcAft>
              <a:defRPr/>
            </a:pPr>
            <a:endParaRPr lang="en-US" dirty="0">
              <a:solidFill>
                <a:srgbClr val="000000"/>
              </a:solidFill>
              <a:latin typeface="Times New Roman" pitchFamily="18" charset="0"/>
            </a:endParaRPr>
          </a:p>
          <a:p>
            <a:pPr defTabSz="933237" eaLnBrk="0" fontAlgn="base" hangingPunct="0">
              <a:spcBef>
                <a:spcPct val="30000"/>
              </a:spcBef>
              <a:spcAft>
                <a:spcPct val="0"/>
              </a:spcAft>
              <a:defRPr/>
            </a:pPr>
            <a:r>
              <a:rPr lang="en-US"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933237" eaLnBrk="0" fontAlgn="base" hangingPunct="0">
              <a:spcBef>
                <a:spcPct val="30000"/>
              </a:spcBef>
              <a:spcAft>
                <a:spcPct val="0"/>
              </a:spcAft>
              <a:defRPr/>
            </a:pPr>
            <a:endParaRPr lang="en-US" dirty="0">
              <a:solidFill>
                <a:srgbClr val="000000"/>
              </a:solidFill>
              <a:latin typeface="Times New Roman" pitchFamily="18" charset="0"/>
            </a:endParaRPr>
          </a:p>
          <a:p>
            <a:pPr defTabSz="933237" eaLnBrk="0" fontAlgn="base" hangingPunct="0">
              <a:spcBef>
                <a:spcPct val="30000"/>
              </a:spcBef>
              <a:spcAft>
                <a:spcPct val="0"/>
              </a:spcAft>
              <a:defRPr/>
            </a:pPr>
            <a:r>
              <a:rPr lang="en-US" dirty="0">
                <a:solidFill>
                  <a:srgbClr val="000000"/>
                </a:solidFill>
                <a:latin typeface="Times New Roman" pitchFamily="18" charset="0"/>
              </a:rPr>
              <a:t>The strap line should be the main point you want to get across</a:t>
            </a:r>
          </a:p>
          <a:p>
            <a:pPr defTabSz="933237" eaLnBrk="0" fontAlgn="base" hangingPunct="0">
              <a:spcBef>
                <a:spcPct val="30000"/>
              </a:spcBef>
              <a:spcAft>
                <a:spcPct val="0"/>
              </a:spcAft>
              <a:defRPr/>
            </a:pPr>
            <a:endParaRPr lang="en-US" dirty="0">
              <a:solidFill>
                <a:srgbClr val="000000"/>
              </a:solidFill>
              <a:latin typeface="Times New Roman" pitchFamily="18" charset="0"/>
            </a:endParaRPr>
          </a:p>
          <a:p>
            <a:pPr defTabSz="933237" eaLnBrk="0" fontAlgn="base" hangingPunct="0">
              <a:spcBef>
                <a:spcPct val="30000"/>
              </a:spcBef>
              <a:spcAft>
                <a:spcPct val="0"/>
              </a:spcAft>
              <a:defRPr/>
            </a:pPr>
            <a:r>
              <a:rPr lang="en-US"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933237">
              <a:defRPr/>
            </a:pPr>
            <a:r>
              <a:rPr lang="en-US" dirty="0">
                <a:solidFill>
                  <a:srgbClr val="000000"/>
                </a:solidFill>
              </a:rPr>
              <a:t>Confidential - Not to be shared outside of PDO/PDO contractors </a:t>
            </a:r>
          </a:p>
          <a:p>
            <a:pPr defTabSz="933237">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933237">
              <a:defRPr/>
            </a:pPr>
            <a:fld id="{F88714CE-FB4E-4316-BED5-DE0DF6B1D8E5}" type="slidenum">
              <a:rPr lang="en-US">
                <a:solidFill>
                  <a:prstClr val="black"/>
                </a:solidFill>
              </a:rPr>
              <a:pPr defTabSz="933237">
                <a:defRPr/>
              </a:pPr>
              <a:t>1</a:t>
            </a:fld>
            <a:endParaRPr lang="en-US" dirty="0">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05411"/>
            <a:ext cx="7791263" cy="4224233"/>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342900" lvl="0" indent="-342900">
              <a:defRPr/>
            </a:pPr>
            <a:r>
              <a:rPr lang="en-US" sz="1100" dirty="0">
                <a:solidFill>
                  <a:srgbClr val="000000"/>
                </a:solidFill>
                <a:latin typeface="Calibri" panose="020F0502020204030204" pitchFamily="34" charset="0"/>
              </a:rPr>
              <a:t>On 17/05/2023 At 8 PM. The chief mechanic was in the process of opening mud pump # 3 Main</a:t>
            </a:r>
          </a:p>
          <a:p>
            <a:pPr marL="342900" lvl="0" indent="-342900">
              <a:defRPr/>
            </a:pPr>
            <a:r>
              <a:rPr lang="en-US" sz="1100" dirty="0">
                <a:solidFill>
                  <a:srgbClr val="000000"/>
                </a:solidFill>
                <a:latin typeface="Calibri" panose="020F0502020204030204" pitchFamily="34" charset="0"/>
              </a:rPr>
              <a:t>power end cover in preparation for service PM. The cover was secured by crane (lifting gear not in</a:t>
            </a:r>
          </a:p>
          <a:p>
            <a:pPr marL="342900" lvl="0" indent="-342900">
              <a:defRPr/>
            </a:pPr>
            <a:r>
              <a:rPr lang="en-US" sz="1100" dirty="0">
                <a:solidFill>
                  <a:srgbClr val="000000"/>
                </a:solidFill>
                <a:latin typeface="Calibri" panose="020F0502020204030204" pitchFamily="34" charset="0"/>
              </a:rPr>
              <a:t>tension). Once opened the last bolt at the bottom end of cover, it slightly moved and made contacted</a:t>
            </a:r>
          </a:p>
          <a:p>
            <a:pPr marL="342900" lvl="0" indent="-342900">
              <a:defRPr/>
            </a:pPr>
            <a:r>
              <a:rPr lang="en-US" sz="1100" dirty="0">
                <a:solidFill>
                  <a:srgbClr val="000000"/>
                </a:solidFill>
                <a:latin typeface="Calibri" panose="020F0502020204030204" pitchFamily="34" charset="0"/>
              </a:rPr>
              <a:t>with the chief mechanic left leg ( thigh).After receiving first aid at the rig clinic, the CM was referred</a:t>
            </a:r>
          </a:p>
          <a:p>
            <a:pPr marL="342900" lvl="0" indent="-342900">
              <a:defRPr/>
            </a:pPr>
            <a:r>
              <a:rPr lang="en-US" sz="1100" dirty="0">
                <a:solidFill>
                  <a:srgbClr val="000000"/>
                </a:solidFill>
                <a:latin typeface="Calibri" panose="020F0502020204030204" pitchFamily="34" charset="0"/>
              </a:rPr>
              <a:t>to hospital for further medical management.</a:t>
            </a:r>
          </a:p>
          <a:p>
            <a:pPr marL="342900" lvl="0" indent="-342900">
              <a:defRPr/>
            </a:pPr>
            <a:endParaRPr lang="en-US" sz="1100" dirty="0">
              <a:solidFill>
                <a:srgbClr val="000000"/>
              </a:solidFill>
              <a:latin typeface="Calibri" panose="020F0502020204030204" pitchFamily="34" charset="0"/>
            </a:endParaRPr>
          </a:p>
          <a:p>
            <a:pPr marL="342900" lvl="0" indent="-342900">
              <a:defRPr/>
            </a:pPr>
            <a:r>
              <a:rPr lang="en-US" sz="1100" dirty="0">
                <a:solidFill>
                  <a:srgbClr val="000000"/>
                </a:solidFill>
                <a:latin typeface="Calibri" panose="020F0502020204030204" pitchFamily="34" charset="0"/>
              </a:rPr>
              <a:t>Operation was stopped immediately, and safety stand down meeting was conducted.</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endParaRPr lang="en-US" sz="1200" dirty="0">
              <a:solidFill>
                <a:prstClr val="black"/>
              </a:solidFill>
              <a:latin typeface="Calibri" panose="020F0502020204030204" pitchFamily="34" charset="0"/>
              <a:cs typeface="Tahoma" pitchFamily="34" charset="0"/>
            </a:endParaRPr>
          </a:p>
          <a:p>
            <a:pPr marL="171450" lvl="0" indent="-171450">
              <a:buFont typeface="Arial" panose="020B0604020202020204" pitchFamily="34" charset="0"/>
              <a:buChar char="•"/>
              <a:defRPr/>
            </a:pPr>
            <a:r>
              <a:rPr lang="en-US" sz="1100" dirty="0">
                <a:solidFill>
                  <a:prstClr val="black"/>
                </a:solidFill>
                <a:latin typeface="Calibri" panose="020F0502020204030204" pitchFamily="34" charset="0"/>
                <a:cs typeface="Tahoma" pitchFamily="34" charset="0"/>
              </a:rPr>
              <a:t>Control of Work was in place and TBT done, however, the JSA was not specific as to the LOF risk which caused the incident.</a:t>
            </a:r>
          </a:p>
          <a:p>
            <a:pPr marL="171450" lvl="0" indent="-171450">
              <a:buFont typeface="Arial" panose="020B0604020202020204" pitchFamily="34" charset="0"/>
              <a:buChar char="•"/>
              <a:defRPr/>
            </a:pPr>
            <a:r>
              <a:rPr lang="en-US" sz="1100" dirty="0">
                <a:solidFill>
                  <a:prstClr val="black"/>
                </a:solidFill>
                <a:latin typeface="Calibri" panose="020F0502020204030204" pitchFamily="34" charset="0"/>
                <a:cs typeface="Tahoma" pitchFamily="34" charset="0"/>
              </a:rPr>
              <a:t>The tension on the chains was not re-applied before IP taking out the last bottom bolt.</a:t>
            </a:r>
          </a:p>
          <a:p>
            <a:pPr marL="171450" lvl="0" indent="-171450">
              <a:buFont typeface="Arial" panose="020B0604020202020204" pitchFamily="34" charset="0"/>
              <a:buChar char="•"/>
              <a:defRPr/>
            </a:pPr>
            <a:r>
              <a:rPr lang="en-US" sz="1100" dirty="0">
                <a:solidFill>
                  <a:prstClr val="black"/>
                </a:solidFill>
                <a:latin typeface="Calibri" panose="020F0502020204030204" pitchFamily="34" charset="0"/>
                <a:cs typeface="Tahoma" pitchFamily="34" charset="0"/>
              </a:rPr>
              <a:t>The Chief mechanic was involved hands-on in the task rather than only supervising and without help of banksman.</a:t>
            </a:r>
          </a:p>
          <a:p>
            <a:pPr marL="171450" lvl="0" indent="-171450">
              <a:buFont typeface="Arial" panose="020B0604020202020204" pitchFamily="34" charset="0"/>
              <a:buChar char="•"/>
              <a:defRPr/>
            </a:pPr>
            <a:r>
              <a:rPr lang="en-US" sz="1100" dirty="0">
                <a:solidFill>
                  <a:prstClr val="black"/>
                </a:solidFill>
                <a:latin typeface="Calibri" panose="020F0502020204030204" pitchFamily="34" charset="0"/>
                <a:cs typeface="Tahoma" pitchFamily="34" charset="0"/>
              </a:rPr>
              <a:t> Chief mechanic did not take TOFS time out for safety to re-assess the situation when finding last bolt at the bottom end of cover</a:t>
            </a:r>
            <a:r>
              <a:rPr lang="en-US" sz="1000" dirty="0">
                <a:solidFill>
                  <a:prstClr val="black"/>
                </a:solidFill>
                <a:latin typeface="Calibri" panose="020F0502020204030204" pitchFamily="34" charset="0"/>
                <a:cs typeface="Tahoma" pitchFamily="34" charset="0"/>
              </a:rPr>
              <a:t>.</a:t>
            </a:r>
          </a:p>
          <a:p>
            <a:pPr lvl="0">
              <a:defRPr/>
            </a:pPr>
            <a:endParaRPr lang="en-US" sz="10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indent="-171450">
              <a:buFont typeface="Arial" panose="020B0604020202020204" pitchFamily="34" charset="0"/>
              <a:buChar char="•"/>
              <a:defRPr/>
            </a:pPr>
            <a:r>
              <a:rPr lang="en-US" sz="1000" dirty="0">
                <a:latin typeface="Calibri" panose="020F0502020204030204" pitchFamily="34" charset="0"/>
                <a:cs typeface="Tahoma" pitchFamily="34" charset="0"/>
              </a:rPr>
              <a:t>Always ensure Musta’ed steps are followed before starting any task. </a:t>
            </a:r>
          </a:p>
          <a:p>
            <a:pPr marL="171450" indent="-171450">
              <a:buFont typeface="Arial" panose="020B0604020202020204" pitchFamily="34" charset="0"/>
              <a:buChar char="•"/>
              <a:defRPr/>
            </a:pPr>
            <a:r>
              <a:rPr lang="en-US" sz="1100" dirty="0">
                <a:latin typeface="Calibri" panose="020F0502020204030204" pitchFamily="34" charset="0"/>
                <a:cs typeface="Tahoma" pitchFamily="34" charset="0"/>
              </a:rPr>
              <a:t>Always ensure an updated JSA is available for the task, highlighting all the foreseeable hazards and associated control measures including all LOF situation.</a:t>
            </a:r>
          </a:p>
          <a:p>
            <a:pPr marL="171450" indent="-171450">
              <a:buFont typeface="Arial" panose="020B0604020202020204" pitchFamily="34" charset="0"/>
              <a:buChar char="•"/>
              <a:defRPr/>
            </a:pPr>
            <a:r>
              <a:rPr lang="en-US" sz="1100" dirty="0">
                <a:latin typeface="Calibri" panose="020F0502020204030204" pitchFamily="34" charset="0"/>
                <a:cs typeface="Tahoma" pitchFamily="34" charset="0"/>
              </a:rPr>
              <a:t>Before opening any equipment, ensure there is no stored energy which can release and cause an incident.</a:t>
            </a:r>
          </a:p>
          <a:p>
            <a:pPr marL="171450" indent="-171450">
              <a:buFont typeface="Arial" panose="020B0604020202020204" pitchFamily="34" charset="0"/>
              <a:buChar char="•"/>
              <a:defRPr/>
            </a:pPr>
            <a:r>
              <a:rPr lang="en-US" sz="1100" dirty="0">
                <a:latin typeface="Calibri" panose="020F0502020204030204" pitchFamily="34" charset="0"/>
                <a:cs typeface="Tahoma" pitchFamily="34" charset="0"/>
              </a:rPr>
              <a:t>Task supervisors should never work hands-on and limit their involvement to supervision only</a:t>
            </a:r>
          </a:p>
          <a:p>
            <a:pPr marL="171450" indent="-171450">
              <a:buFont typeface="Arial" panose="020B0604020202020204" pitchFamily="34" charset="0"/>
              <a:buChar char="•"/>
              <a:defRPr/>
            </a:pPr>
            <a:r>
              <a:rPr lang="en-US" sz="1100" dirty="0">
                <a:latin typeface="Calibri" panose="020F0502020204030204" pitchFamily="34" charset="0"/>
                <a:cs typeface="Tahoma" pitchFamily="34" charset="0"/>
              </a:rPr>
              <a:t>When removing the mud pump cover, start unscrewing the bottom bolts first then the top ones</a:t>
            </a:r>
          </a:p>
          <a:p>
            <a:pPr marL="171450" indent="-171450">
              <a:buFont typeface="Arial" panose="020B0604020202020204" pitchFamily="34" charset="0"/>
              <a:buChar char="•"/>
              <a:defRPr/>
            </a:pPr>
            <a:r>
              <a:rPr lang="en-US" sz="1100" dirty="0">
                <a:latin typeface="Calibri" panose="020F0502020204030204" pitchFamily="34" charset="0"/>
                <a:cs typeface="Tahoma" pitchFamily="34" charset="0"/>
              </a:rPr>
              <a:t>Any lifting operation, ensure banksman available to guide crane operator and to confirm person away from drop zone.</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done wrong</a:t>
            </a: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how it should be done right</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LTI#05 Slip of MP Cover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Struck by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Activity: </a:t>
            </a:r>
            <a:r>
              <a:rPr lang="en-US" sz="1200" b="1" dirty="0">
                <a:solidFill>
                  <a:srgbClr val="4472C4"/>
                </a:solidFill>
                <a:latin typeface="Tahoma" pitchFamily="34" charset="0"/>
              </a:rPr>
              <a:t>Service Mud Pump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6094612"/>
            <a:ext cx="7512141" cy="400110"/>
          </a:xfrm>
          <a:prstGeom prst="rect">
            <a:avLst/>
          </a:prstGeom>
          <a:solidFill>
            <a:schemeClr val="accent1"/>
          </a:solidFill>
        </p:spPr>
        <p:txBody>
          <a:bodyPr wrap="square" rtlCol="0">
            <a:spAutoFit/>
          </a:bodyPr>
          <a:lstStyle/>
          <a:p>
            <a:pPr lvl="0" algn="ctr" fontAlgn="base">
              <a:spcBef>
                <a:spcPct val="0"/>
              </a:spcBef>
              <a:spcAft>
                <a:spcPct val="0"/>
              </a:spcAft>
            </a:pPr>
            <a:r>
              <a:rPr lang="en-US" sz="2000" b="1" dirty="0">
                <a:solidFill>
                  <a:srgbClr val="FFFF00"/>
                </a:solidFill>
                <a:latin typeface="Tahoma" pitchFamily="34" charset="0"/>
                <a:ea typeface="MS PGothic" pitchFamily="34" charset="-128"/>
              </a:rPr>
              <a:t>Never place yourself in the line of fire</a:t>
            </a:r>
          </a:p>
        </p:txBody>
      </p:sp>
      <p:pic>
        <p:nvPicPr>
          <p:cNvPr id="3" name="Picture 2">
            <a:extLst>
              <a:ext uri="{FF2B5EF4-FFF2-40B4-BE49-F238E27FC236}">
                <a16:creationId xmlns:a16="http://schemas.microsoft.com/office/drawing/2014/main" id="{14A7F2D9-6888-4AFA-823E-97D36418D02D}"/>
              </a:ext>
            </a:extLst>
          </p:cNvPr>
          <p:cNvPicPr>
            <a:picLocks noChangeAspect="1"/>
          </p:cNvPicPr>
          <p:nvPr/>
        </p:nvPicPr>
        <p:blipFill>
          <a:blip r:embed="rId3"/>
          <a:stretch>
            <a:fillRect/>
          </a:stretch>
        </p:blipFill>
        <p:spPr>
          <a:xfrm>
            <a:off x="8294648" y="1291639"/>
            <a:ext cx="3748668" cy="2283832"/>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19995" y="2976114"/>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5" name="Picture 4">
            <a:extLst>
              <a:ext uri="{FF2B5EF4-FFF2-40B4-BE49-F238E27FC236}">
                <a16:creationId xmlns:a16="http://schemas.microsoft.com/office/drawing/2014/main" id="{4E77600D-D0F1-44BB-AA09-E91309B6C216}"/>
              </a:ext>
            </a:extLst>
          </p:cNvPr>
          <p:cNvPicPr>
            <a:picLocks noChangeAspect="1"/>
          </p:cNvPicPr>
          <p:nvPr/>
        </p:nvPicPr>
        <p:blipFill>
          <a:blip r:embed="rId4"/>
          <a:stretch>
            <a:fillRect/>
          </a:stretch>
        </p:blipFill>
        <p:spPr>
          <a:xfrm>
            <a:off x="8264915" y="3840147"/>
            <a:ext cx="3778401" cy="2331359"/>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615849" y="579120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262158"/>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that all E&amp;M daily tasks covered in Look a head plan ?</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that the E&amp;M  tasks control in place via an effective verification by the supervisors?</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that your E&amp;M team are fully aware of the Lone worker hazard?</a:t>
            </a:r>
          </a:p>
          <a:p>
            <a:pPr marL="342900" indent="-342900">
              <a:buFont typeface="+mj-lt"/>
              <a:buAutoNum type="arabicPeriod"/>
              <a:defRPr/>
            </a:pPr>
            <a:r>
              <a:rPr lang="en-US" sz="1600" dirty="0">
                <a:solidFill>
                  <a:srgbClr val="0000FF"/>
                </a:solidFill>
                <a:latin typeface="Calibri" panose="020F0502020204030204" pitchFamily="34" charset="0"/>
                <a:sym typeface="Wingdings" pitchFamily="2" charset="2"/>
              </a:rPr>
              <a:t>Do you ensure that your E&amp;M team do not execute any critical task until they consulting with their line supervisors?</a:t>
            </a: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E79BD810-E6CA-6F25-2E6B-9F408DE27B63}"/>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LTI#05 Slip of MP Cover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Struck by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Activity: </a:t>
            </a:r>
            <a:r>
              <a:rPr lang="en-US" sz="1200" b="1" dirty="0">
                <a:solidFill>
                  <a:srgbClr val="4472C4"/>
                </a:solidFill>
                <a:latin typeface="Tahoma" pitchFamily="34" charset="0"/>
              </a:rPr>
              <a:t>Service Mud Pump  </a:t>
            </a:r>
          </a:p>
        </p:txBody>
      </p:sp>
      <p:sp>
        <p:nvSpPr>
          <p:cNvPr id="4" name="Rectangle 3">
            <a:extLst>
              <a:ext uri="{FF2B5EF4-FFF2-40B4-BE49-F238E27FC236}">
                <a16:creationId xmlns:a16="http://schemas.microsoft.com/office/drawing/2014/main" id="{93681685-D3A4-40D7-6B78-02D5F7CBA61E}"/>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
        <p:nvSpPr>
          <p:cNvPr id="11" name="Title 4">
            <a:extLst>
              <a:ext uri="{FF2B5EF4-FFF2-40B4-BE49-F238E27FC236}">
                <a16:creationId xmlns:a16="http://schemas.microsoft.com/office/drawing/2014/main" id="{5FD0CA86-6DD5-1EBD-F130-448552AE9006}"/>
              </a:ext>
            </a:extLst>
          </p:cNvPr>
          <p:cNvSpPr>
            <a:spLocks noGrp="1"/>
          </p:cNvSpPr>
          <p:nvPr>
            <p:ph type="title"/>
          </p:nvPr>
        </p:nvSpPr>
        <p:spPr>
          <a:xfrm>
            <a:off x="297389" y="-6892"/>
            <a:ext cx="11894610" cy="453582"/>
          </a:xfrm>
          <a:solidFill>
            <a:srgbClr val="FFC000"/>
          </a:solidFill>
        </p:spPr>
        <p:txBody>
          <a:bodyPr>
            <a:normAutofit fontScale="90000"/>
          </a:bodyPr>
          <a:lstStyle/>
          <a:p>
            <a:pPr algn="ctr"/>
            <a:b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br>
            <a: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t>Management self audit </a:t>
            </a:r>
            <a:b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br>
            <a:endParaRPr lang="en-US" sz="3600" b="1" dirty="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93047</DocId>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EB1FCF-0E89-482E-A62E-598FF58845D8}">
  <ds:schemaRefs>
    <ds:schemaRef ds:uri="http://purl.org/dc/dcmitype/"/>
    <ds:schemaRef ds:uri="http://www.w3.org/XML/1998/namespace"/>
    <ds:schemaRef ds:uri="http://schemas.microsoft.com/sharepoint/v3"/>
    <ds:schemaRef ds:uri="http://schemas.microsoft.com/office/2006/metadata/properties"/>
    <ds:schemaRef ds:uri="http://schemas.openxmlformats.org/package/2006/metadata/core-properties"/>
    <ds:schemaRef ds:uri="http://purl.org/dc/terms/"/>
    <ds:schemaRef ds:uri="http://schemas.microsoft.com/office/2006/documentManagement/types"/>
    <ds:schemaRef ds:uri="http://purl.org/dc/elements/1.1/"/>
    <ds:schemaRef ds:uri="9d51eac6-a7d5-47f5-a119-63d146adb134"/>
    <ds:schemaRef ds:uri="http://schemas.microsoft.com/office/infopath/2007/PartnerControls"/>
  </ds:schemaRefs>
</ds:datastoreItem>
</file>

<file path=customXml/itemProps2.xml><?xml version="1.0" encoding="utf-8"?>
<ds:datastoreItem xmlns:ds="http://schemas.openxmlformats.org/officeDocument/2006/customXml" ds:itemID="{FE555A74-11A1-481B-81B5-D56FF1CAFA2A}"/>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31</TotalTime>
  <Words>867</Words>
  <Application>Microsoft Office PowerPoint</Application>
  <PresentationFormat>Widescreen</PresentationFormat>
  <Paragraphs>63</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Calibri</vt:lpstr>
      <vt:lpstr>Calibri Light</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LTI_05 Leg injury during mud pump maintenance</dc:title>
  <dc:creator>nazar@umsoman.com</dc:creator>
  <cp:lastModifiedBy>Masroori, Ahmed MSE31</cp:lastModifiedBy>
  <cp:revision>375</cp:revision>
  <cp:lastPrinted>2023-08-01T12:02:29Z</cp:lastPrinted>
  <dcterms:created xsi:type="dcterms:W3CDTF">2018-09-24T07:27:56Z</dcterms:created>
  <dcterms:modified xsi:type="dcterms:W3CDTF">2026-07-01T10:30:43Z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