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
  </p:notesMasterIdLst>
  <p:handoutMasterIdLst>
    <p:handoutMasterId r:id="rId8"/>
  </p:handoutMasterIdLst>
  <p:sldIdLst>
    <p:sldId id="356" r:id="rId5"/>
    <p:sldId id="350" r:id="rId6"/>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1" clrIdx="0">
    <p:extLst>
      <p:ext uri="{19B8F6BF-5375-455C-9EA6-DF929625EA0E}">
        <p15:presenceInfo xmlns:p15="http://schemas.microsoft.com/office/powerpoint/2012/main" userId="S::AlMutasem.AMA.AlMahrooqi@pdo.co.om::6429f863-105c-4fb8-be4e-2094f74913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C91D"/>
    <a:srgbClr val="FFFC00"/>
    <a:srgbClr val="EAEAEA"/>
    <a:srgbClr val="F2F3D7"/>
    <a:srgbClr val="24A316"/>
    <a:srgbClr val="16942A"/>
    <a:srgbClr val="FDD600"/>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3792" autoAdjust="0"/>
  </p:normalViewPr>
  <p:slideViewPr>
    <p:cSldViewPr snapToGrid="0" snapToObjects="1">
      <p:cViewPr varScale="1">
        <p:scale>
          <a:sx n="111" d="100"/>
          <a:sy n="111" d="100"/>
        </p:scale>
        <p:origin x="558" y="108"/>
      </p:cViewPr>
      <p:guideLst/>
    </p:cSldViewPr>
  </p:slideViewPr>
  <p:notesTextViewPr>
    <p:cViewPr>
      <p:scale>
        <a:sx n="1" d="1"/>
        <a:sy n="1" d="1"/>
      </p:scale>
      <p:origin x="0" y="0"/>
    </p:cViewPr>
  </p:notesTextViewPr>
  <p:notesViewPr>
    <p:cSldViewPr snapToGrid="0" snapToObjects="1">
      <p:cViewPr varScale="1">
        <p:scale>
          <a:sx n="87" d="100"/>
          <a:sy n="87" d="100"/>
        </p:scale>
        <p:origin x="298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13D376-C7B6-419B-9FF1-F3C329028422}"/>
              </a:ext>
            </a:extLst>
          </p:cNvPr>
          <p:cNvSpPr>
            <a:spLocks noGrp="1"/>
          </p:cNvSpPr>
          <p:nvPr>
            <p:ph type="hdr" sz="quarter"/>
          </p:nvPr>
        </p:nvSpPr>
        <p:spPr>
          <a:xfrm>
            <a:off x="0" y="0"/>
            <a:ext cx="3043344" cy="467072"/>
          </a:xfrm>
          <a:prstGeom prst="rect">
            <a:avLst/>
          </a:prstGeom>
        </p:spPr>
        <p:txBody>
          <a:bodyPr vert="horz" lIns="91440" tIns="45720" rIns="91440" bIns="45720" rtlCol="0"/>
          <a:lstStyle>
            <a:lvl1pPr algn="l">
              <a:defRPr sz="1200"/>
            </a:lvl1pPr>
          </a:lstStyle>
          <a:p>
            <a:endParaRPr lang="en-US" dirty="0">
              <a:latin typeface="Calibri" panose="020F0502020204030204" pitchFamily="34" charset="0"/>
            </a:endParaRPr>
          </a:p>
        </p:txBody>
      </p:sp>
      <p:sp>
        <p:nvSpPr>
          <p:cNvPr id="3" name="Date Placeholder 2">
            <a:extLst>
              <a:ext uri="{FF2B5EF4-FFF2-40B4-BE49-F238E27FC236}">
                <a16:creationId xmlns:a16="http://schemas.microsoft.com/office/drawing/2014/main" id="{117192C6-1C95-48A1-A4C6-F94F132F0AA5}"/>
              </a:ext>
            </a:extLst>
          </p:cNvPr>
          <p:cNvSpPr>
            <a:spLocks noGrp="1"/>
          </p:cNvSpPr>
          <p:nvPr>
            <p:ph type="dt" sz="quarter" idx="1"/>
          </p:nvPr>
        </p:nvSpPr>
        <p:spPr>
          <a:xfrm>
            <a:off x="3978131" y="0"/>
            <a:ext cx="3043344" cy="467072"/>
          </a:xfrm>
          <a:prstGeom prst="rect">
            <a:avLst/>
          </a:prstGeom>
        </p:spPr>
        <p:txBody>
          <a:bodyPr vert="horz" lIns="91440" tIns="45720" rIns="91440" bIns="45720" rtlCol="0"/>
          <a:lstStyle>
            <a:lvl1pPr algn="r">
              <a:defRPr sz="1200"/>
            </a:lvl1pPr>
          </a:lstStyle>
          <a:p>
            <a:fld id="{FE8341AC-BC74-4FAA-A2BA-136D509060EF}" type="datetimeFigureOut">
              <a:rPr lang="en-US" smtClean="0">
                <a:latin typeface="Calibri" panose="020F0502020204030204" pitchFamily="34" charset="0"/>
              </a:rPr>
              <a:t>02/07/2026</a:t>
            </a:fld>
            <a:endParaRPr lang="en-US" dirty="0">
              <a:latin typeface="Calibri" panose="020F0502020204030204" pitchFamily="34" charset="0"/>
            </a:endParaRPr>
          </a:p>
        </p:txBody>
      </p:sp>
      <p:sp>
        <p:nvSpPr>
          <p:cNvPr id="4" name="Footer Placeholder 3">
            <a:extLst>
              <a:ext uri="{FF2B5EF4-FFF2-40B4-BE49-F238E27FC236}">
                <a16:creationId xmlns:a16="http://schemas.microsoft.com/office/drawing/2014/main" id="{9245D574-C9C3-4949-A04E-C02C11D30653}"/>
              </a:ext>
            </a:extLst>
          </p:cNvPr>
          <p:cNvSpPr>
            <a:spLocks noGrp="1"/>
          </p:cNvSpPr>
          <p:nvPr>
            <p:ph type="ftr" sz="quarter" idx="2"/>
          </p:nvPr>
        </p:nvSpPr>
        <p:spPr>
          <a:xfrm>
            <a:off x="0" y="8842030"/>
            <a:ext cx="3043344" cy="467071"/>
          </a:xfrm>
          <a:prstGeom prst="rect">
            <a:avLst/>
          </a:prstGeom>
        </p:spPr>
        <p:txBody>
          <a:bodyPr vert="horz" lIns="91440" tIns="45720" rIns="91440" bIns="45720" rtlCol="0" anchor="b"/>
          <a:lstStyle>
            <a:lvl1pPr algn="l">
              <a:defRPr sz="1200"/>
            </a:lvl1pPr>
          </a:lstStyle>
          <a:p>
            <a:r>
              <a:rPr lang="en-US" dirty="0">
                <a:latin typeface="Calibri" panose="020F0502020204030204" pitchFamily="34" charset="0"/>
              </a:rPr>
              <a:t>Confidential - Not to be shared outside of PDO/PDO contractors  </a:t>
            </a:r>
          </a:p>
        </p:txBody>
      </p:sp>
      <p:sp>
        <p:nvSpPr>
          <p:cNvPr id="5" name="Slide Number Placeholder 4">
            <a:extLst>
              <a:ext uri="{FF2B5EF4-FFF2-40B4-BE49-F238E27FC236}">
                <a16:creationId xmlns:a16="http://schemas.microsoft.com/office/drawing/2014/main" id="{0E27CE67-CCF6-43EA-9EB4-FFC01F182A7B}"/>
              </a:ext>
            </a:extLst>
          </p:cNvPr>
          <p:cNvSpPr>
            <a:spLocks noGrp="1"/>
          </p:cNvSpPr>
          <p:nvPr>
            <p:ph type="sldNum" sz="quarter" idx="3"/>
          </p:nvPr>
        </p:nvSpPr>
        <p:spPr>
          <a:xfrm>
            <a:off x="3978131" y="8842030"/>
            <a:ext cx="3043344" cy="467071"/>
          </a:xfrm>
          <a:prstGeom prst="rect">
            <a:avLst/>
          </a:prstGeom>
        </p:spPr>
        <p:txBody>
          <a:bodyPr vert="horz" lIns="91440" tIns="45720" rIns="91440" bIns="45720" rtlCol="0" anchor="b"/>
          <a:lstStyle>
            <a:lvl1pPr algn="r">
              <a:defRPr sz="1200"/>
            </a:lvl1pPr>
          </a:lstStyle>
          <a:p>
            <a:fld id="{9A1C225E-C8CB-4D13-B3BD-590B7CA9FD0A}" type="slidenum">
              <a:rPr lang="en-US" smtClean="0">
                <a:latin typeface="Calibri" panose="020F0502020204030204" pitchFamily="34" charset="0"/>
              </a:rPr>
              <a:t>‹#›</a:t>
            </a:fld>
            <a:endParaRPr lang="en-US" dirty="0">
              <a:latin typeface="Calibri" panose="020F0502020204030204" pitchFamily="34" charset="0"/>
            </a:endParaRPr>
          </a:p>
        </p:txBody>
      </p:sp>
    </p:spTree>
    <p:extLst>
      <p:ext uri="{BB962C8B-B14F-4D97-AF65-F5344CB8AC3E}">
        <p14:creationId xmlns:p14="http://schemas.microsoft.com/office/powerpoint/2010/main" val="326799176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4" cy="467072"/>
          </a:xfrm>
          <a:prstGeom prst="rect">
            <a:avLst/>
          </a:prstGeom>
        </p:spPr>
        <p:txBody>
          <a:bodyPr vert="horz" lIns="91440" tIns="45720" rIns="91440" bIns="45720" rtlCol="0"/>
          <a:lstStyle>
            <a:lvl1pPr algn="l">
              <a:defRPr sz="120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978131" y="0"/>
            <a:ext cx="3043344" cy="467072"/>
          </a:xfrm>
          <a:prstGeom prst="rect">
            <a:avLst/>
          </a:prstGeom>
        </p:spPr>
        <p:txBody>
          <a:bodyPr vert="horz" lIns="91440" tIns="45720" rIns="91440" bIns="45720" rtlCol="0"/>
          <a:lstStyle>
            <a:lvl1pPr algn="r">
              <a:defRPr sz="1200">
                <a:latin typeface="Calibri" panose="020F0502020204030204" pitchFamily="34" charset="0"/>
              </a:defRPr>
            </a:lvl1pPr>
          </a:lstStyle>
          <a:p>
            <a:fld id="{EF51F27E-834E-4F26-A38E-D9AD78458120}" type="datetimeFigureOut">
              <a:rPr lang="en-US" smtClean="0"/>
              <a:pPr/>
              <a:t>02/07/2026</a:t>
            </a:fld>
            <a:endParaRPr lang="en-US" dirty="0"/>
          </a:p>
        </p:txBody>
      </p:sp>
      <p:sp>
        <p:nvSpPr>
          <p:cNvPr id="4" name="Slide Image Placeholder 3"/>
          <p:cNvSpPr>
            <a:spLocks noGrp="1" noRot="1" noChangeAspect="1"/>
          </p:cNvSpPr>
          <p:nvPr>
            <p:ph type="sldImg" idx="2"/>
          </p:nvPr>
        </p:nvSpPr>
        <p:spPr>
          <a:xfrm>
            <a:off x="717550" y="1163638"/>
            <a:ext cx="5588000" cy="31432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2311" y="4480004"/>
            <a:ext cx="5618480" cy="3665458"/>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42029"/>
            <a:ext cx="5002106" cy="467071"/>
          </a:xfrm>
          <a:prstGeom prst="rect">
            <a:avLst/>
          </a:prstGeom>
        </p:spPr>
        <p:txBody>
          <a:bodyPr vert="horz" lIns="91440" tIns="45720" rIns="91440" bIns="45720" rtlCol="0" anchor="b"/>
          <a:lstStyle>
            <a:lvl1pPr algn="l">
              <a:defRPr sz="1100">
                <a:latin typeface="Calibri" panose="020F0502020204030204" pitchFamily="34" charset="0"/>
              </a:defRPr>
            </a:lvl1pPr>
          </a:lstStyle>
          <a:p>
            <a:pPr>
              <a:defRPr/>
            </a:pPr>
            <a:r>
              <a:rPr lang="en-US" dirty="0">
                <a:solidFill>
                  <a:srgbClr val="000000"/>
                </a:solidFill>
              </a:rPr>
              <a:t>Confidential - Not to be shared outside of PDO/PDO contractors </a:t>
            </a:r>
          </a:p>
          <a:p>
            <a:endParaRPr lang="en-US" dirty="0"/>
          </a:p>
        </p:txBody>
      </p:sp>
      <p:sp>
        <p:nvSpPr>
          <p:cNvPr id="7" name="Slide Number Placeholder 6"/>
          <p:cNvSpPr>
            <a:spLocks noGrp="1"/>
          </p:cNvSpPr>
          <p:nvPr>
            <p:ph type="sldNum" sz="quarter" idx="5"/>
          </p:nvPr>
        </p:nvSpPr>
        <p:spPr>
          <a:xfrm>
            <a:off x="3978131" y="8842030"/>
            <a:ext cx="3043344" cy="467071"/>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F88714CE-FB4E-4316-BED5-DE0DF6B1D8E5}" type="slidenum">
              <a:rPr lang="en-US" smtClean="0"/>
              <a:pPr/>
              <a:t>‹#›</a:t>
            </a:fld>
            <a:endParaRPr lang="en-US" dirty="0"/>
          </a:p>
        </p:txBody>
      </p:sp>
    </p:spTree>
    <p:extLst>
      <p:ext uri="{BB962C8B-B14F-4D97-AF65-F5344CB8AC3E}">
        <p14:creationId xmlns:p14="http://schemas.microsoft.com/office/powerpoint/2010/main" val="418336823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1135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Make a list of closed questions (only ‘yes’ or ‘no’ as an answer) to ask others if they have the same issues based on the management or HSE-MS failings or shortfalls identified in the investigation.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Imagine you have to audit other companies to see if they could have the same issues.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These questions should start with: Do you ensure…………………?</a:t>
            </a:r>
            <a:endParaRPr kumimoji="0" lang="en-US" sz="1200" b="0" i="0" u="none" strike="noStrike" kern="1200" cap="none" spc="0" normalizeH="0" baseline="0" noProof="0" dirty="0">
              <a:ln>
                <a:noFill/>
              </a:ln>
              <a:solidFill>
                <a:srgbClr val="000000"/>
              </a:solidFill>
              <a:effectLst/>
              <a:uLnTx/>
              <a:uFillTx/>
              <a:ea typeface="+mn-ea"/>
              <a:cs typeface="Calibri" panose="020F0502020204030204" pitchFamily="34" charset="0"/>
            </a:endParaRPr>
          </a:p>
          <a:p>
            <a:endParaRPr lang="en-US" dirty="0"/>
          </a:p>
        </p:txBody>
      </p:sp>
      <p:sp>
        <p:nvSpPr>
          <p:cNvPr id="4" name="Footer Placeholder 3"/>
          <p:cNvSpPr>
            <a:spLocks noGrp="1"/>
          </p:cNvSpPr>
          <p:nvPr>
            <p:ph type="ftr" sz="quarter" idx="4"/>
          </p:nvPr>
        </p:nvSpPr>
        <p:spPr/>
        <p:txBody>
          <a:bodyPr/>
          <a:lstStyle/>
          <a:p>
            <a:pPr>
              <a:defRPr/>
            </a:pPr>
            <a:r>
              <a:rPr lang="en-US" dirty="0">
                <a:solidFill>
                  <a:srgbClr val="000000"/>
                </a:solidFill>
              </a:rPr>
              <a:t>Confidential - Not to be shared outside of PDO/PDO contractors </a:t>
            </a:r>
          </a:p>
          <a:p>
            <a:endParaRPr lang="en-US" dirty="0"/>
          </a:p>
        </p:txBody>
      </p:sp>
      <p:sp>
        <p:nvSpPr>
          <p:cNvPr id="5" name="Slide Number Placeholder 4"/>
          <p:cNvSpPr>
            <a:spLocks noGrp="1"/>
          </p:cNvSpPr>
          <p:nvPr>
            <p:ph type="sldNum" sz="quarter" idx="5"/>
          </p:nvPr>
        </p:nvSpPr>
        <p:spPr/>
        <p:txBody>
          <a:bodyPr/>
          <a:lstStyle/>
          <a:p>
            <a:fld id="{F88714CE-FB4E-4316-BED5-DE0DF6B1D8E5}" type="slidenum">
              <a:rPr lang="en-US" smtClean="0"/>
              <a:t>2</a:t>
            </a:fld>
            <a:endParaRPr lang="en-US" dirty="0"/>
          </a:p>
        </p:txBody>
      </p:sp>
    </p:spTree>
    <p:extLst>
      <p:ext uri="{BB962C8B-B14F-4D97-AF65-F5344CB8AC3E}">
        <p14:creationId xmlns:p14="http://schemas.microsoft.com/office/powerpoint/2010/main" val="1620545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02/07/2026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70364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02/07/2026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717911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02/07/2026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131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02/07/2026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66863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02/07/2026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835407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02/07/2026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1788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02/07/2026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933584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02/07/2026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7116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02/07/2026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73017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02/07/2026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78270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02/07/2026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82117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4F6AEF2-20D4-7547-BF78-1F3F36FB60DC}" type="datetimeFigureOut">
              <a:rPr lang="en-US" smtClean="0"/>
              <a:pPr/>
              <a:t>02/07/2026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US" dirty="0"/>
              <a:t>Confidential - Not to be shared outside of PDO/PDO contractors </a:t>
            </a:r>
          </a:p>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pPr/>
              <a:t>‹#›</a:t>
            </a:fld>
            <a:endParaRPr lang="en-US" dirty="0"/>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3"/>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5"/>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467511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335993" y="1436161"/>
            <a:ext cx="8241907" cy="4832092"/>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Tahoma" pitchFamily="34" charset="0"/>
                <a:ea typeface="+mn-ea"/>
                <a:cs typeface="+mn-cs"/>
              </a:rPr>
              <a:t>What happened?</a:t>
            </a:r>
            <a:endParaRPr lang="en-US" sz="1600" dirty="0">
              <a:solidFill>
                <a:srgbClr val="FF0000"/>
              </a:solidFill>
              <a:latin typeface="Tahoma" pitchFamily="34" charset="0"/>
            </a:endParaRPr>
          </a:p>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On the </a:t>
            </a:r>
            <a:r>
              <a:rPr lang="en-US" sz="1050" dirty="0">
                <a:solidFill>
                  <a:srgbClr val="000000"/>
                </a:solidFill>
                <a:latin typeface="Calibri" panose="020F0502020204030204" pitchFamily="34" charset="0"/>
              </a:rPr>
              <a:t>afternoon of the16th May, </a:t>
            </a: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AC </a:t>
            </a:r>
            <a:r>
              <a:rPr lang="en-US" sz="1050" dirty="0">
                <a:solidFill>
                  <a:srgbClr val="000000"/>
                </a:solidFill>
                <a:latin typeface="Calibri" panose="020F0502020204030204" pitchFamily="34" charset="0"/>
              </a:rPr>
              <a:t>technicians used and A frame Step Ladder to </a:t>
            </a: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replace  a piece of  external protective trunking</a:t>
            </a:r>
            <a:r>
              <a:rPr lang="en-US" sz="1050" dirty="0">
                <a:solidFill>
                  <a:srgbClr val="000000"/>
                </a:solidFill>
                <a:latin typeface="Calibri" panose="020F0502020204030204" pitchFamily="34" charset="0"/>
              </a:rPr>
              <a:t> to complete a task . On ascending a supported A Frame step ladder the technician misplaced his footing on the 3</a:t>
            </a:r>
            <a:r>
              <a:rPr lang="en-US" sz="1050" baseline="30000" dirty="0">
                <a:solidFill>
                  <a:srgbClr val="000000"/>
                </a:solidFill>
                <a:latin typeface="Calibri" panose="020F0502020204030204" pitchFamily="34" charset="0"/>
              </a:rPr>
              <a:t>rd</a:t>
            </a:r>
            <a:r>
              <a:rPr lang="en-US" sz="1050" dirty="0">
                <a:solidFill>
                  <a:srgbClr val="000000"/>
                </a:solidFill>
                <a:latin typeface="Calibri" panose="020F0502020204030204" pitchFamily="34" charset="0"/>
              </a:rPr>
              <a:t> step as he was rushing to finish the task.  On losing his balance he fell backwards and despite his colleague trying to save his fall he landed on the ground with his left arm out right, his left hand impacting the ground causing an indirect fracture to his wrist .</a:t>
            </a:r>
            <a:endPar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Why it happened/Finding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altLang="zh-CN" sz="14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endParaRPr>
          </a:p>
          <a:p>
            <a:pPr marL="171450" marR="0" lvl="0" indent="-171450" fontAlgn="auto">
              <a:lnSpc>
                <a:spcPct val="100000"/>
              </a:lnSpc>
              <a:spcBef>
                <a:spcPts val="0"/>
              </a:spcBef>
              <a:spcAft>
                <a:spcPts val="0"/>
              </a:spcAft>
              <a:buClrTx/>
              <a:buSzTx/>
              <a:buFont typeface="Wingdings" panose="05000000000000000000" pitchFamily="2" charset="2"/>
              <a:buChar char="§"/>
              <a:tabLst/>
              <a:defRPr/>
            </a:pPr>
            <a:r>
              <a:rPr lang="en-US" sz="1100" dirty="0">
                <a:latin typeface="Calibri" panose="020F0502020204030204" pitchFamily="34" charset="0"/>
                <a:cs typeface="Tahoma" pitchFamily="34" charset="0"/>
              </a:rPr>
              <a:t>The task was started without RAMS, TRIC card, or pre-job briefing, resulting in hazards and controls not being adequately assessed. </a:t>
            </a:r>
          </a:p>
          <a:p>
            <a:pPr marL="171450" marR="0" lvl="0" indent="-171450" fontAlgn="auto">
              <a:lnSpc>
                <a:spcPct val="100000"/>
              </a:lnSpc>
              <a:spcBef>
                <a:spcPts val="0"/>
              </a:spcBef>
              <a:spcAft>
                <a:spcPts val="0"/>
              </a:spcAft>
              <a:buClrTx/>
              <a:buSzTx/>
              <a:buFont typeface="Wingdings" panose="05000000000000000000" pitchFamily="2" charset="2"/>
              <a:buChar char="§"/>
              <a:tabLst/>
              <a:defRPr/>
            </a:pPr>
            <a:r>
              <a:rPr lang="en-US" sz="1100" dirty="0">
                <a:latin typeface="Calibri" panose="020F0502020204030204" pitchFamily="34" charset="0"/>
                <a:cs typeface="Tahoma" pitchFamily="34" charset="0"/>
              </a:rPr>
              <a:t> The work was not sufficiently planned or supervised after the decision was made to replace the AC unit, leading to the task being completed using individual judgement rather than a structured safe system of work. </a:t>
            </a:r>
          </a:p>
          <a:p>
            <a:pPr marL="171450" marR="0" lvl="0" indent="-171450" fontAlgn="auto">
              <a:lnSpc>
                <a:spcPct val="100000"/>
              </a:lnSpc>
              <a:spcBef>
                <a:spcPts val="0"/>
              </a:spcBef>
              <a:spcAft>
                <a:spcPts val="0"/>
              </a:spcAft>
              <a:buClrTx/>
              <a:buSzTx/>
              <a:buFont typeface="Wingdings" panose="05000000000000000000" pitchFamily="2" charset="2"/>
              <a:buChar char="§"/>
              <a:tabLst/>
              <a:defRPr/>
            </a:pPr>
            <a:r>
              <a:rPr lang="en-US" sz="1100" dirty="0">
                <a:latin typeface="Calibri" panose="020F0502020204030204" pitchFamily="34" charset="0"/>
                <a:cs typeface="Tahoma" pitchFamily="34" charset="0"/>
              </a:rPr>
              <a:t>An A-frame ladder was selected to access the work location although more suitable access equipment was available, increasing the risk of a fall. </a:t>
            </a:r>
          </a:p>
          <a:p>
            <a:pPr marL="171450" marR="0" lvl="0" indent="-171450" fontAlgn="auto">
              <a:lnSpc>
                <a:spcPct val="100000"/>
              </a:lnSpc>
              <a:spcBef>
                <a:spcPts val="0"/>
              </a:spcBef>
              <a:spcAft>
                <a:spcPts val="0"/>
              </a:spcAft>
              <a:buClrTx/>
              <a:buSzTx/>
              <a:buFont typeface="Wingdings" panose="05000000000000000000" pitchFamily="2" charset="2"/>
              <a:buChar char="§"/>
              <a:tabLst/>
              <a:defRPr/>
            </a:pPr>
            <a:r>
              <a:rPr lang="en-US" sz="1100" dirty="0">
                <a:latin typeface="Calibri" panose="020F0502020204030204" pitchFamily="34" charset="0"/>
                <a:cs typeface="Tahoma" pitchFamily="34" charset="0"/>
              </a:rPr>
              <a:t>The technician ascended the ladder while carrying the </a:t>
            </a:r>
            <a:r>
              <a:rPr lang="en-US" sz="1100" dirty="0" err="1">
                <a:latin typeface="Calibri" panose="020F0502020204030204" pitchFamily="34" charset="0"/>
                <a:cs typeface="Tahoma" pitchFamily="34" charset="0"/>
              </a:rPr>
              <a:t>trunking</a:t>
            </a:r>
            <a:r>
              <a:rPr lang="en-US" sz="1100" dirty="0">
                <a:latin typeface="Calibri" panose="020F0502020204030204" pitchFamily="34" charset="0"/>
                <a:cs typeface="Tahoma" pitchFamily="34" charset="0"/>
              </a:rPr>
              <a:t> cover and did not maintain three points of contact, resulting in loss of balance and a fall from the ladder. </a:t>
            </a:r>
          </a:p>
          <a:p>
            <a:pPr marL="171450" marR="0" lvl="0" indent="-171450" fontAlgn="auto">
              <a:lnSpc>
                <a:spcPct val="100000"/>
              </a:lnSpc>
              <a:spcBef>
                <a:spcPts val="0"/>
              </a:spcBef>
              <a:spcAft>
                <a:spcPts val="0"/>
              </a:spcAft>
              <a:buClrTx/>
              <a:buSzTx/>
              <a:buFont typeface="Wingdings" panose="05000000000000000000" pitchFamily="2" charset="2"/>
              <a:buChar char="§"/>
              <a:tabLst/>
              <a:defRPr/>
            </a:pPr>
            <a:r>
              <a:rPr lang="en-US" sz="1100" dirty="0">
                <a:latin typeface="Calibri" panose="020F0502020204030204" pitchFamily="34" charset="0"/>
                <a:cs typeface="Tahoma" pitchFamily="34" charset="0"/>
              </a:rPr>
              <a:t>The task had become routine and </a:t>
            </a:r>
            <a:r>
              <a:rPr lang="en-US" sz="1100" dirty="0" err="1">
                <a:latin typeface="Calibri" panose="020F0502020204030204" pitchFamily="34" charset="0"/>
                <a:cs typeface="Tahoma" pitchFamily="34" charset="0"/>
              </a:rPr>
              <a:t>normalised</a:t>
            </a:r>
            <a:r>
              <a:rPr lang="en-US" sz="1100" dirty="0">
                <a:latin typeface="Calibri" panose="020F0502020204030204" pitchFamily="34" charset="0"/>
                <a:cs typeface="Tahoma" pitchFamily="34" charset="0"/>
              </a:rPr>
              <a:t>, resulting in safety controls, risk assessment requirements, and procedural compliance being overlooked</a:t>
            </a:r>
          </a:p>
          <a:p>
            <a:pPr marL="0" marR="0" lvl="0" indent="0" algn="l" defTabSz="914400" rtl="0" eaLnBrk="1" fontAlgn="auto" latinLnBrk="0" hangingPunct="1">
              <a:lnSpc>
                <a:spcPct val="100000"/>
              </a:lnSpc>
              <a:spcBef>
                <a:spcPts val="0"/>
              </a:spcBef>
              <a:spcAft>
                <a:spcPts val="0"/>
              </a:spcAft>
              <a:buClrTx/>
              <a:buSzTx/>
              <a:tabLst/>
              <a:defRPr/>
            </a:pPr>
            <a:endParaRPr lang="en-US" sz="1200" dirty="0">
              <a:solidFill>
                <a:prstClr val="black"/>
              </a:solidFill>
              <a:latin typeface="Calibri" panose="020F0502020204030204" pitchFamily="34" charset="0"/>
              <a:cs typeface="Tahoma" pitchFamily="34" charset="0"/>
            </a:endParaRPr>
          </a:p>
          <a:p>
            <a:pPr marL="114300" indent="-114300" algn="just">
              <a:defRPr/>
            </a:pPr>
            <a:r>
              <a:rPr lang="en-US" sz="1600" b="1" dirty="0">
                <a:solidFill>
                  <a:srgbClr val="0070C0"/>
                </a:solidFill>
                <a:latin typeface="Tahoma" pitchFamily="34" charset="0"/>
                <a:ea typeface="宋体" panose="02010600030101010101" pitchFamily="2" charset="-122"/>
              </a:rPr>
              <a:t>Your learning from this incident :</a:t>
            </a:r>
          </a:p>
          <a:p>
            <a:pPr marL="114300" indent="-114300" algn="just">
              <a:defRPr/>
            </a:pPr>
            <a:endParaRPr lang="en-US" sz="300" dirty="0">
              <a:solidFill>
                <a:srgbClr val="000000"/>
              </a:solidFill>
              <a:latin typeface="Calibri" panose="020F0502020204030204" pitchFamily="34" charset="0"/>
            </a:endParaRPr>
          </a:p>
          <a:p>
            <a:pPr marL="171450" indent="-171450">
              <a:buFont typeface="Wingdings" panose="05000000000000000000" pitchFamily="2" charset="2"/>
              <a:buChar char="§"/>
              <a:defRPr/>
            </a:pPr>
            <a:r>
              <a:rPr lang="en-US" sz="1100" dirty="0">
                <a:latin typeface="Calibri" panose="020F0502020204030204" pitchFamily="34" charset="0"/>
                <a:cs typeface="Tahoma" pitchFamily="34" charset="0"/>
              </a:rPr>
              <a:t>How do you ensure a routine task is not been treated as a low-risk task?</a:t>
            </a:r>
          </a:p>
          <a:p>
            <a:pPr marL="171450" indent="-171450">
              <a:buFont typeface="Wingdings" panose="05000000000000000000" pitchFamily="2" charset="2"/>
              <a:buChar char="§"/>
              <a:defRPr/>
            </a:pPr>
            <a:r>
              <a:rPr lang="en-US" sz="1100" dirty="0">
                <a:latin typeface="Calibri" panose="020F0502020204030204" pitchFamily="34" charset="0"/>
                <a:cs typeface="Tahoma" pitchFamily="34" charset="0"/>
              </a:rPr>
              <a:t> How do you determine whether the selected access equipment is suitable for the job?</a:t>
            </a:r>
          </a:p>
          <a:p>
            <a:pPr marL="171450" indent="-171450">
              <a:buFont typeface="Wingdings" panose="05000000000000000000" pitchFamily="2" charset="2"/>
              <a:buChar char="§"/>
              <a:defRPr/>
            </a:pPr>
            <a:r>
              <a:rPr lang="en-US" sz="1100" dirty="0">
                <a:latin typeface="Calibri" panose="020F0502020204030204" pitchFamily="34" charset="0"/>
                <a:cs typeface="Tahoma" pitchFamily="34" charset="0"/>
              </a:rPr>
              <a:t> What could happen if a task is started without a RAMS, TRIC card, or pre-job briefing?</a:t>
            </a:r>
          </a:p>
          <a:p>
            <a:pPr marL="171450" indent="-171450">
              <a:buFont typeface="Wingdings" panose="05000000000000000000" pitchFamily="2" charset="2"/>
              <a:buChar char="§"/>
              <a:defRPr/>
            </a:pPr>
            <a:r>
              <a:rPr lang="en-US" sz="1100" dirty="0">
                <a:latin typeface="Calibri" panose="020F0502020204030204" pitchFamily="34" charset="0"/>
                <a:cs typeface="Tahoma" pitchFamily="34" charset="0"/>
              </a:rPr>
              <a:t> What factors may cause workers to rush a task, and how can these pressures be managed?</a:t>
            </a:r>
          </a:p>
          <a:p>
            <a:pPr marL="171450" indent="-171450">
              <a:buFont typeface="Wingdings" panose="05000000000000000000" pitchFamily="2" charset="2"/>
              <a:buChar char="§"/>
              <a:defRPr/>
            </a:pPr>
            <a:r>
              <a:rPr lang="en-US" sz="1100" dirty="0">
                <a:latin typeface="Calibri" panose="020F0502020204030204" pitchFamily="34" charset="0"/>
                <a:cs typeface="Tahoma" pitchFamily="34" charset="0"/>
              </a:rPr>
              <a:t>When using a ladder, what controls are required to maintain stability and prevent falls?</a:t>
            </a:r>
          </a:p>
          <a:p>
            <a:pPr marL="171450" indent="-171450">
              <a:buFont typeface="Wingdings" panose="05000000000000000000" pitchFamily="2" charset="2"/>
              <a:buChar char="§"/>
              <a:defRPr/>
            </a:pPr>
            <a:r>
              <a:rPr lang="en-US" sz="1100" dirty="0">
                <a:latin typeface="Calibri" panose="020F0502020204030204" pitchFamily="34" charset="0"/>
                <a:cs typeface="Tahoma" pitchFamily="34" charset="0"/>
              </a:rPr>
              <a:t>What should you do if you observe a colleague taking a shortcut or working unsafely?</a:t>
            </a:r>
          </a:p>
          <a:p>
            <a:pPr marL="171450" indent="-171450">
              <a:buFont typeface="Wingdings" panose="05000000000000000000" pitchFamily="2" charset="2"/>
              <a:buChar char="§"/>
              <a:defRPr/>
            </a:pPr>
            <a:r>
              <a:rPr lang="en-US" sz="1100" dirty="0">
                <a:latin typeface="Calibri" panose="020F0502020204030204" pitchFamily="34" charset="0"/>
                <a:cs typeface="Tahoma" pitchFamily="34" charset="0"/>
              </a:rPr>
              <a:t>How does maintaining three points of contact reduce the likelihood of a fall?</a:t>
            </a:r>
          </a:p>
        </p:txBody>
      </p:sp>
      <p:sp>
        <p:nvSpPr>
          <p:cNvPr id="13" name="Rectangle 8">
            <a:extLst>
              <a:ext uri="{FF2B5EF4-FFF2-40B4-BE49-F238E27FC236}">
                <a16:creationId xmlns:a16="http://schemas.microsoft.com/office/drawing/2014/main" id="{59D43B35-686F-4F9F-AEB7-36497BC783E8}"/>
              </a:ext>
            </a:extLst>
          </p:cNvPr>
          <p:cNvSpPr>
            <a:spLocks noChangeArrowheads="1"/>
          </p:cNvSpPr>
          <p:nvPr/>
        </p:nvSpPr>
        <p:spPr bwMode="auto">
          <a:xfrm>
            <a:off x="416361" y="630421"/>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lang="en-GB" sz="1200" b="1" dirty="0">
                <a:solidFill>
                  <a:srgbClr val="4472C4"/>
                </a:solidFill>
                <a:latin typeface="Tahoma" pitchFamily="34" charset="0"/>
              </a:rPr>
              <a:t>16</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/05/2023</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LTI#06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lang="en-US" sz="1200" b="1" dirty="0">
                <a:solidFill>
                  <a:srgbClr val="4472C4"/>
                </a:solidFill>
                <a:latin typeface="Tahoma" pitchFamily="34" charset="0"/>
              </a:rPr>
              <a:t>Fall from Height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600" b="1" dirty="0">
                <a:solidFill>
                  <a:srgbClr val="4472C4"/>
                </a:solidFill>
                <a:latin typeface="Tahoma" pitchFamily="34" charset="0"/>
              </a:rPr>
              <a:t>C3P</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effectLst/>
                <a:uLnTx/>
                <a:uFillTx/>
                <a:latin typeface="Tahoma" pitchFamily="34" charset="0"/>
                <a:ea typeface="+mn-ea"/>
                <a:cs typeface="+mn-cs"/>
              </a:rPr>
              <a:t>Activity:</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Ac maintenance  </a:t>
            </a:r>
          </a:p>
        </p:txBody>
      </p:sp>
      <p:sp>
        <p:nvSpPr>
          <p:cNvPr id="14" name="Rectangle 13">
            <a:extLst>
              <a:ext uri="{FF2B5EF4-FFF2-40B4-BE49-F238E27FC236}">
                <a16:creationId xmlns:a16="http://schemas.microsoft.com/office/drawing/2014/main" id="{27AC772E-6015-4076-A0DC-005445BF4556}"/>
              </a:ext>
            </a:extLst>
          </p:cNvPr>
          <p:cNvSpPr/>
          <p:nvPr/>
        </p:nvSpPr>
        <p:spPr>
          <a:xfrm>
            <a:off x="416362" y="984640"/>
            <a:ext cx="6814756"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38B3"/>
                </a:solidFill>
                <a:effectLst/>
                <a:uLnTx/>
                <a:uFillTx/>
                <a:latin typeface="Arial" panose="020B0604020202020204" pitchFamily="34" charset="0"/>
                <a:ea typeface="+mn-ea"/>
                <a:cs typeface="Arial" panose="020B0604020202020204" pitchFamily="34" charset="0"/>
              </a:rPr>
              <a:t>Target Audience: </a:t>
            </a:r>
            <a:r>
              <a:rPr kumimoji="0" lang="en-US" sz="1800" b="1" i="0" u="none" strike="noStrike" kern="1200" cap="none" spc="0" normalizeH="0" baseline="0" noProof="0" dirty="0">
                <a:ln>
                  <a:noFill/>
                </a:ln>
                <a:solidFill>
                  <a:srgbClr val="FF0000"/>
                </a:solidFill>
                <a:effectLst/>
                <a:uLnTx/>
                <a:uFillTx/>
                <a:latin typeface="Calibri" panose="020F0502020204030204"/>
                <a:ea typeface="+mn-ea"/>
              </a:rPr>
              <a:t>Drilling, Logistics, Operation &amp; Construction </a:t>
            </a:r>
            <a:endParaRPr kumimoji="0" lang="en-US" sz="1800" b="1" i="0" u="none" strike="noStrike" kern="1200" cap="none" spc="0" normalizeH="0" baseline="0" noProof="0" dirty="0">
              <a:ln>
                <a:noFill/>
              </a:ln>
              <a:solidFill>
                <a:srgbClr val="FF0000"/>
              </a:solidFill>
              <a:effectLst/>
              <a:uLnTx/>
              <a:uFillTx/>
              <a:latin typeface="Calibri Light" panose="020F0302020204030204"/>
              <a:ea typeface="+mn-ea"/>
              <a:cs typeface="Calibri" pitchFamily="34" charset="0"/>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46509" y="0"/>
            <a:ext cx="11845491" cy="532596"/>
          </a:xfrm>
          <a:prstGeom prst="rect">
            <a:avLst/>
          </a:prstGeom>
          <a:solidFill>
            <a:srgbClr val="FFC91D"/>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a:t>
            </a: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p:txBody>
      </p:sp>
      <p:sp>
        <p:nvSpPr>
          <p:cNvPr id="2" name="TextBox 1">
            <a:extLst>
              <a:ext uri="{FF2B5EF4-FFF2-40B4-BE49-F238E27FC236}">
                <a16:creationId xmlns:a16="http://schemas.microsoft.com/office/drawing/2014/main" id="{79534F91-FFF5-4BE2-969F-08BDA81C29D8}"/>
              </a:ext>
            </a:extLst>
          </p:cNvPr>
          <p:cNvSpPr txBox="1"/>
          <p:nvPr/>
        </p:nvSpPr>
        <p:spPr>
          <a:xfrm>
            <a:off x="416361" y="6351086"/>
            <a:ext cx="8382582" cy="276999"/>
          </a:xfrm>
          <a:prstGeom prst="rect">
            <a:avLst/>
          </a:prstGeom>
          <a:solidFill>
            <a:schemeClr val="accent1"/>
          </a:solidFill>
        </p:spPr>
        <p:txBody>
          <a:bodyPr wrap="square" rtlCol="0">
            <a:spAutoFit/>
          </a:bodyPr>
          <a:lstStyle/>
          <a:p>
            <a:pPr lvl="0" algn="ctr" fontAlgn="base">
              <a:spcBef>
                <a:spcPct val="0"/>
              </a:spcBef>
              <a:spcAft>
                <a:spcPct val="0"/>
              </a:spcAft>
            </a:pPr>
            <a:r>
              <a:rPr lang="en-US" sz="1200" b="1" dirty="0">
                <a:solidFill>
                  <a:srgbClr val="FFFF00"/>
                </a:solidFill>
                <a:latin typeface="Tahoma" pitchFamily="34" charset="0"/>
                <a:ea typeface="MS PGothic" pitchFamily="34" charset="-128"/>
              </a:rPr>
              <a:t>Routine tasks can become high-risk when planning, supervision, and safe work controls are overlooked.</a:t>
            </a:r>
          </a:p>
        </p:txBody>
      </p:sp>
      <p:pic>
        <p:nvPicPr>
          <p:cNvPr id="3" name="Picture 2">
            <a:extLst>
              <a:ext uri="{FF2B5EF4-FFF2-40B4-BE49-F238E27FC236}">
                <a16:creationId xmlns:a16="http://schemas.microsoft.com/office/drawing/2014/main" id="{96F6AF2C-A549-8501-F8AF-BC07AD711F09}"/>
              </a:ext>
            </a:extLst>
          </p:cNvPr>
          <p:cNvPicPr>
            <a:picLocks noChangeAspect="1"/>
          </p:cNvPicPr>
          <p:nvPr/>
        </p:nvPicPr>
        <p:blipFill>
          <a:blip r:embed="rId3"/>
          <a:stretch>
            <a:fillRect/>
          </a:stretch>
        </p:blipFill>
        <p:spPr>
          <a:xfrm>
            <a:off x="8595412" y="1203705"/>
            <a:ext cx="2711144" cy="2042307"/>
          </a:xfrm>
          <a:prstGeom prst="rect">
            <a:avLst/>
          </a:prstGeom>
        </p:spPr>
      </p:pic>
      <p:grpSp>
        <p:nvGrpSpPr>
          <p:cNvPr id="10" name="Group 131">
            <a:extLst>
              <a:ext uri="{FF2B5EF4-FFF2-40B4-BE49-F238E27FC236}">
                <a16:creationId xmlns:a16="http://schemas.microsoft.com/office/drawing/2014/main" id="{AB7F76C3-B921-4139-99D6-E25E2E64024C}"/>
              </a:ext>
            </a:extLst>
          </p:cNvPr>
          <p:cNvGrpSpPr>
            <a:grpSpLocks/>
          </p:cNvGrpSpPr>
          <p:nvPr/>
        </p:nvGrpSpPr>
        <p:grpSpPr bwMode="auto">
          <a:xfrm>
            <a:off x="10835310" y="2563318"/>
            <a:ext cx="336550" cy="544513"/>
            <a:chOff x="3504" y="544"/>
            <a:chExt cx="2287" cy="1855"/>
          </a:xfrm>
        </p:grpSpPr>
        <p:sp>
          <p:nvSpPr>
            <p:cNvPr id="11" name="Line 129">
              <a:extLst>
                <a:ext uri="{FF2B5EF4-FFF2-40B4-BE49-F238E27FC236}">
                  <a16:creationId xmlns:a16="http://schemas.microsoft.com/office/drawing/2014/main" id="{7C9DB3BB-4C45-4E1C-8153-70932167E504}"/>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12" name="Line 130">
              <a:extLst>
                <a:ext uri="{FF2B5EF4-FFF2-40B4-BE49-F238E27FC236}">
                  <a16:creationId xmlns:a16="http://schemas.microsoft.com/office/drawing/2014/main" id="{7E9AC540-A978-46C0-A6CF-A0428D4BD327}"/>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grpSp>
      <p:pic>
        <p:nvPicPr>
          <p:cNvPr id="5" name="Picture 4">
            <a:extLst>
              <a:ext uri="{FF2B5EF4-FFF2-40B4-BE49-F238E27FC236}">
                <a16:creationId xmlns:a16="http://schemas.microsoft.com/office/drawing/2014/main" id="{8E6E418F-B839-2B28-7173-50A5E77CB576}"/>
              </a:ext>
            </a:extLst>
          </p:cNvPr>
          <p:cNvPicPr>
            <a:picLocks noChangeAspect="1"/>
          </p:cNvPicPr>
          <p:nvPr/>
        </p:nvPicPr>
        <p:blipFill rotWithShape="1">
          <a:blip r:embed="rId4"/>
          <a:srcRect l="10169" r="1361"/>
          <a:stretch/>
        </p:blipFill>
        <p:spPr>
          <a:xfrm>
            <a:off x="8595412" y="3480742"/>
            <a:ext cx="2711144" cy="2474890"/>
          </a:xfrm>
          <a:prstGeom prst="rect">
            <a:avLst/>
          </a:prstGeom>
        </p:spPr>
      </p:pic>
      <p:sp>
        <p:nvSpPr>
          <p:cNvPr id="9" name="Freeform 132">
            <a:extLst>
              <a:ext uri="{FF2B5EF4-FFF2-40B4-BE49-F238E27FC236}">
                <a16:creationId xmlns:a16="http://schemas.microsoft.com/office/drawing/2014/main" id="{A68310E0-CF63-4276-BC7B-52B36A6230C6}"/>
              </a:ext>
            </a:extLst>
          </p:cNvPr>
          <p:cNvSpPr>
            <a:spLocks/>
          </p:cNvSpPr>
          <p:nvPr/>
        </p:nvSpPr>
        <p:spPr bwMode="auto">
          <a:xfrm>
            <a:off x="9655036" y="5410944"/>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611345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91D"/>
          </a:solidFill>
        </p:spPr>
        <p:txBody>
          <a:bodyPr>
            <a:noAutofit/>
          </a:bodyPr>
          <a:lstStyle/>
          <a:p>
            <a:pPr algn="ctr"/>
            <a:br>
              <a:rPr lang="en-GB" sz="3200" b="1" dirty="0">
                <a:solidFill>
                  <a:srgbClr val="00B050"/>
                </a:solidFill>
                <a:latin typeface="Tahoma" panose="020B0604030504040204" pitchFamily="34" charset="0"/>
                <a:ea typeface="Tahoma" panose="020B0604030504040204" pitchFamily="34" charset="0"/>
                <a:cs typeface="Tahoma" panose="020B0604030504040204" pitchFamily="34" charset="0"/>
              </a:rPr>
            </a:br>
            <a:br>
              <a:rPr lang="en-GB" sz="3200" b="1" dirty="0">
                <a:solidFill>
                  <a:srgbClr val="00B050"/>
                </a:solidFill>
                <a:latin typeface="Tahoma" panose="020B0604030504040204" pitchFamily="34" charset="0"/>
                <a:ea typeface="Tahoma" panose="020B0604030504040204" pitchFamily="34" charset="0"/>
                <a:cs typeface="Tahoma" panose="020B0604030504040204" pitchFamily="34" charset="0"/>
              </a:rPr>
            </a:br>
            <a:r>
              <a:rPr lang="en-GB" sz="3200" b="1" dirty="0">
                <a:solidFill>
                  <a:srgbClr val="00B050"/>
                </a:solidFill>
                <a:latin typeface="Tahoma" panose="020B0604030504040204" pitchFamily="34" charset="0"/>
                <a:ea typeface="Tahoma" panose="020B0604030504040204" pitchFamily="34" charset="0"/>
                <a:cs typeface="Tahoma" panose="020B0604030504040204" pitchFamily="34" charset="0"/>
              </a:rPr>
              <a:t>Management self audit </a:t>
            </a:r>
            <a:br>
              <a:rPr lang="en-GB" sz="3200" b="1" dirty="0">
                <a:solidFill>
                  <a:srgbClr val="00B050"/>
                </a:solidFill>
                <a:latin typeface="Tahoma" panose="020B0604030504040204" pitchFamily="34" charset="0"/>
                <a:ea typeface="Tahoma" panose="020B0604030504040204" pitchFamily="34" charset="0"/>
                <a:cs typeface="Tahoma" panose="020B0604030504040204" pitchFamily="34" charset="0"/>
              </a:rPr>
            </a:br>
            <a:br>
              <a:rPr lang="en-GB" sz="3200" b="1" dirty="0">
                <a:solidFill>
                  <a:srgbClr val="00B050"/>
                </a:solidFill>
                <a:latin typeface="Tahoma" panose="020B0604030504040204" pitchFamily="34" charset="0"/>
                <a:ea typeface="Tahoma" panose="020B0604030504040204" pitchFamily="34" charset="0"/>
                <a:cs typeface="Tahoma" panose="020B0604030504040204" pitchFamily="34" charset="0"/>
              </a:rPr>
            </a:br>
            <a:endParaRPr lang="en-US" sz="3200" dirty="0">
              <a:latin typeface="Tahoma" panose="020B0604030504040204" pitchFamily="34" charset="0"/>
              <a:ea typeface="Tahoma" panose="020B0604030504040204" pitchFamily="34" charset="0"/>
              <a:cs typeface="Tahoma" panose="020B0604030504040204" pitchFamily="34" charset="0"/>
            </a:endParaRPr>
          </a:p>
        </p:txBody>
      </p:sp>
      <p:sp>
        <p:nvSpPr>
          <p:cNvPr id="6" name="Rectangle 5">
            <a:extLst>
              <a:ext uri="{FF2B5EF4-FFF2-40B4-BE49-F238E27FC236}">
                <a16:creationId xmlns:a16="http://schemas.microsoft.com/office/drawing/2014/main" id="{2A4C66E9-CF65-4A0F-9A16-76B64C582F3A}"/>
              </a:ext>
            </a:extLst>
          </p:cNvPr>
          <p:cNvSpPr/>
          <p:nvPr/>
        </p:nvSpPr>
        <p:spPr>
          <a:xfrm>
            <a:off x="425605" y="1022338"/>
            <a:ext cx="10928195" cy="523220"/>
          </a:xfrm>
          <a:prstGeom prst="rect">
            <a:avLst/>
          </a:prstGeom>
        </p:spPr>
        <p:txBody>
          <a:bodyPr wrap="square">
            <a:spAutoFit/>
          </a:bodyPr>
          <a:lstStyle/>
          <a:p>
            <a:pPr marL="342900" indent="-342900">
              <a:defRPr/>
            </a:pPr>
            <a:r>
              <a:rPr lang="en-US" sz="1400" b="1" dirty="0">
                <a:solidFill>
                  <a:srgbClr val="FF0000"/>
                </a:solidFill>
                <a:latin typeface="Tahoma" pitchFamily="34" charset="0"/>
              </a:rPr>
              <a:t>As a learning from this incident and ensure continual improvement all contract managers must review their HSE risk management against the questions asked below        </a:t>
            </a:r>
          </a:p>
        </p:txBody>
      </p:sp>
      <p:sp>
        <p:nvSpPr>
          <p:cNvPr id="7" name="Rectangle 6">
            <a:extLst>
              <a:ext uri="{FF2B5EF4-FFF2-40B4-BE49-F238E27FC236}">
                <a16:creationId xmlns:a16="http://schemas.microsoft.com/office/drawing/2014/main" id="{4D883F2B-B3CE-4AB4-AB99-0AA90A5717A9}"/>
              </a:ext>
            </a:extLst>
          </p:cNvPr>
          <p:cNvSpPr/>
          <p:nvPr/>
        </p:nvSpPr>
        <p:spPr>
          <a:xfrm>
            <a:off x="609133" y="1680481"/>
            <a:ext cx="11338452" cy="3247043"/>
          </a:xfrm>
          <a:prstGeom prst="rect">
            <a:avLst/>
          </a:prstGeom>
        </p:spPr>
        <p:txBody>
          <a:bodyPr wrap="square">
            <a:spAutoFit/>
          </a:bodyPr>
          <a:lstStyle/>
          <a:p>
            <a:pPr marL="342900" indent="-342900">
              <a:defRPr/>
            </a:pPr>
            <a:r>
              <a:rPr lang="en-US" b="1" dirty="0">
                <a:latin typeface="Tahoma" pitchFamily="34" charset="0"/>
              </a:rPr>
              <a:t>Confirm the following:</a:t>
            </a:r>
            <a:endParaRPr lang="en-US" dirty="0">
              <a:latin typeface="Tahoma" pitchFamily="34" charset="0"/>
            </a:endParaRPr>
          </a:p>
          <a:p>
            <a:pPr>
              <a:defRPr/>
            </a:pPr>
            <a:endParaRPr lang="en-US" sz="1600" dirty="0">
              <a:latin typeface="Calibri" panose="020F0502020204030204" pitchFamily="34" charset="0"/>
              <a:sym typeface="Wingdings" pitchFamily="2" charset="2"/>
            </a:endParaRPr>
          </a:p>
          <a:p>
            <a:pPr marL="342900" indent="-342900">
              <a:buFont typeface="+mj-lt"/>
              <a:buAutoNum type="arabicPeriod"/>
              <a:defRPr/>
            </a:pPr>
            <a:r>
              <a:rPr lang="en-US" sz="1600" dirty="0">
                <a:solidFill>
                  <a:srgbClr val="0000FF"/>
                </a:solidFill>
                <a:latin typeface="Calibri" panose="020F0502020204030204" pitchFamily="34" charset="0"/>
                <a:sym typeface="Wingdings" pitchFamily="2" charset="2"/>
              </a:rPr>
              <a:t>Do you ensure the crew have sufficient time to complete a job? (Those who are in a rush may be more likely to take shortcuts or skip important safety procedures, leading to mistakes that can cause accidents).</a:t>
            </a:r>
          </a:p>
          <a:p>
            <a:pPr marL="342900" indent="-342900">
              <a:buFont typeface="+mj-lt"/>
              <a:buAutoNum type="arabicPeriod"/>
              <a:defRPr/>
            </a:pPr>
            <a:r>
              <a:rPr lang="en-US" sz="1600" dirty="0">
                <a:solidFill>
                  <a:srgbClr val="0000FF"/>
                </a:solidFill>
                <a:latin typeface="Calibri" panose="020F0502020204030204" pitchFamily="34" charset="0"/>
                <a:sym typeface="Wingdings" pitchFamily="2" charset="2"/>
              </a:rPr>
              <a:t>Do you ensure the crew have the correct equipment to do the task?</a:t>
            </a:r>
          </a:p>
          <a:p>
            <a:pPr marL="342900" indent="-342900">
              <a:buFont typeface="+mj-lt"/>
              <a:buAutoNum type="arabicPeriod"/>
              <a:defRPr/>
            </a:pPr>
            <a:r>
              <a:rPr lang="en-US" sz="1600" dirty="0">
                <a:solidFill>
                  <a:srgbClr val="0000FF"/>
                </a:solidFill>
                <a:latin typeface="Calibri" panose="020F0502020204030204" pitchFamily="34" charset="0"/>
                <a:sym typeface="Wingdings" pitchFamily="2" charset="2"/>
              </a:rPr>
              <a:t>Do you ensure crew are competent for the task they are undertaking?</a:t>
            </a:r>
          </a:p>
          <a:p>
            <a:pPr marL="342900" indent="-342900">
              <a:buFont typeface="+mj-lt"/>
              <a:buAutoNum type="arabicPeriod"/>
              <a:defRPr/>
            </a:pPr>
            <a:r>
              <a:rPr lang="en-US" sz="1600" dirty="0">
                <a:solidFill>
                  <a:srgbClr val="0000FF"/>
                </a:solidFill>
                <a:latin typeface="Calibri" panose="020F0502020204030204" pitchFamily="34" charset="0"/>
                <a:sym typeface="Wingdings" pitchFamily="2" charset="2"/>
              </a:rPr>
              <a:t>Do you ensure the crew have the correct RAMS (Risk Assessment &amp; Method Statement)  in place and that they are communicated in the correct method?</a:t>
            </a:r>
          </a:p>
          <a:p>
            <a:pPr marL="342900" indent="-342900">
              <a:buFont typeface="+mj-lt"/>
              <a:buAutoNum type="arabicPeriod"/>
              <a:defRPr/>
            </a:pPr>
            <a:r>
              <a:rPr lang="en-US" sz="1600" dirty="0">
                <a:solidFill>
                  <a:srgbClr val="0000FF"/>
                </a:solidFill>
                <a:latin typeface="Calibri" panose="020F0502020204030204" pitchFamily="34" charset="0"/>
                <a:sym typeface="Wingdings" pitchFamily="2" charset="2"/>
              </a:rPr>
              <a:t>Do you ensure your crew understand they have the empowerment to intervene for any unsafe action, condition they may see?</a:t>
            </a:r>
          </a:p>
          <a:p>
            <a:pPr marL="342900" indent="-342900">
              <a:buFont typeface="+mj-lt"/>
              <a:buAutoNum type="arabicPeriod"/>
              <a:defRPr/>
            </a:pPr>
            <a:r>
              <a:rPr lang="en-US" sz="1600" dirty="0">
                <a:solidFill>
                  <a:srgbClr val="0000FF"/>
                </a:solidFill>
                <a:latin typeface="Calibri" panose="020F0502020204030204" pitchFamily="34" charset="0"/>
                <a:sym typeface="Wingdings" pitchFamily="2" charset="2"/>
              </a:rPr>
              <a:t>Do you ensure that you have a  robust assurance procedure in place to identify potential or actual differences in your working practices?</a:t>
            </a:r>
          </a:p>
          <a:p>
            <a:pPr marL="342900" indent="-342900">
              <a:buFont typeface="+mj-lt"/>
              <a:buAutoNum type="arabicPeriod"/>
              <a:defRPr/>
            </a:pPr>
            <a:endParaRPr lang="en-US" sz="1600" dirty="0">
              <a:latin typeface="Calibri" panose="020F0502020204030204" pitchFamily="34" charset="0"/>
              <a:sym typeface="Wingdings" pitchFamily="2" charset="2"/>
            </a:endParaRPr>
          </a:p>
          <a:p>
            <a:pPr>
              <a:defRPr/>
            </a:pPr>
            <a:r>
              <a:rPr lang="en-US" sz="1100" i="1" dirty="0">
                <a:solidFill>
                  <a:schemeClr val="accent1"/>
                </a:solidFill>
                <a:latin typeface="Calibri" panose="020F0502020204030204" pitchFamily="34" charset="0"/>
                <a:sym typeface="Wingdings" pitchFamily="2" charset="2"/>
              </a:rPr>
              <a:t>* If the answer is NO to any of the above questions please ensure you take action to correct this finding</a:t>
            </a:r>
            <a:endParaRPr lang="en-US" sz="1100" dirty="0">
              <a:solidFill>
                <a:schemeClr val="accent1"/>
              </a:solidFill>
              <a:latin typeface="Calibri" panose="020F0502020204030204" pitchFamily="34" charset="0"/>
              <a:sym typeface="Wingdings" pitchFamily="2" charset="2"/>
            </a:endParaRPr>
          </a:p>
        </p:txBody>
      </p:sp>
      <p:sp>
        <p:nvSpPr>
          <p:cNvPr id="8" name="Rectangle 8">
            <a:extLst>
              <a:ext uri="{FF2B5EF4-FFF2-40B4-BE49-F238E27FC236}">
                <a16:creationId xmlns:a16="http://schemas.microsoft.com/office/drawing/2014/main" id="{E96AB551-A581-44CA-BE19-16C9848DDBEC}"/>
              </a:ext>
            </a:extLst>
          </p:cNvPr>
          <p:cNvSpPr>
            <a:spLocks noChangeArrowheads="1"/>
          </p:cNvSpPr>
          <p:nvPr/>
        </p:nvSpPr>
        <p:spPr bwMode="auto">
          <a:xfrm>
            <a:off x="425605" y="550555"/>
            <a:ext cx="11626955" cy="338554"/>
          </a:xfrm>
          <a:prstGeom prst="rect">
            <a:avLst/>
          </a:prstGeom>
          <a:noFill/>
          <a:ln w="9525">
            <a:noFill/>
            <a:miter lim="800000"/>
            <a:headEnd/>
            <a:tailEnd/>
          </a:ln>
        </p:spPr>
        <p:txBody>
          <a:bodyPr wrap="square">
            <a:spAutoFit/>
          </a:bodyPr>
          <a:lstStyle/>
          <a:p>
            <a:pPr marL="114300" lvl="0" indent="-114300" algn="ju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lang="en-GB" sz="1200" b="1" dirty="0">
                <a:solidFill>
                  <a:srgbClr val="4472C4"/>
                </a:solidFill>
                <a:latin typeface="Tahoma" pitchFamily="34" charset="0"/>
              </a:rPr>
              <a:t>16</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/06/2023</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LTI#06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lang="en-US" sz="1200" b="1" dirty="0">
                <a:solidFill>
                  <a:srgbClr val="4472C4"/>
                </a:solidFill>
                <a:latin typeface="Tahoma" pitchFamily="34" charset="0"/>
              </a:rPr>
              <a:t>Fall from Height </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kumimoji="0" lang="en-US" sz="1400" b="1" i="0" u="none" strike="noStrike" kern="1200" cap="none" spc="0" normalizeH="0" baseline="0" noProof="0" dirty="0">
                <a:ln>
                  <a:noFill/>
                </a:ln>
                <a:solidFill>
                  <a:schemeClr val="accent1"/>
                </a:solidFill>
                <a:effectLst/>
                <a:uLnTx/>
                <a:uFillTx/>
                <a:latin typeface="Tahoma" pitchFamily="34" charset="0"/>
                <a:ea typeface="+mn-ea"/>
                <a:cs typeface="+mn-cs"/>
              </a:rPr>
              <a:t>C3P</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effectLst/>
                <a:uLnTx/>
                <a:uFillTx/>
                <a:latin typeface="Tahoma" pitchFamily="34" charset="0"/>
                <a:ea typeface="+mn-ea"/>
                <a:cs typeface="+mn-cs"/>
              </a:rPr>
              <a:t>Activity:</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lang="en-US" sz="1600" b="1" dirty="0">
                <a:solidFill>
                  <a:srgbClr val="4472C4"/>
                </a:solidFill>
                <a:latin typeface="Tahoma" pitchFamily="34" charset="0"/>
              </a:rPr>
              <a:t>Ac maintenance </a:t>
            </a:r>
            <a:endPar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endParaRPr>
          </a:p>
        </p:txBody>
      </p:sp>
      <p:sp>
        <p:nvSpPr>
          <p:cNvPr id="2" name="Rectangle 1">
            <a:extLst>
              <a:ext uri="{FF2B5EF4-FFF2-40B4-BE49-F238E27FC236}">
                <a16:creationId xmlns:a16="http://schemas.microsoft.com/office/drawing/2014/main" id="{99DA8AE7-569A-8EB0-A1DD-C25D9870DDF2}"/>
              </a:ext>
            </a:extLst>
          </p:cNvPr>
          <p:cNvSpPr/>
          <p:nvPr/>
        </p:nvSpPr>
        <p:spPr>
          <a:xfrm>
            <a:off x="297389" y="5128474"/>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25607175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9d51eac6-a7d5-47f5-a119-63d146adb134">
      <UserInfo>
        <DisplayName>Husni, Ibrahim UOC522L</DisplayName>
        <AccountId>321</AccountId>
        <AccountType/>
      </UserInfo>
      <UserInfo>
        <DisplayName>Al Saadi, Asaad ONSL</DisplayName>
        <AccountId>18283</AccountId>
        <AccountType/>
      </UserInfo>
      <UserInfo>
        <DisplayName>ONO1L</DisplayName>
        <AccountId>20158</AccountId>
        <AccountType/>
      </UserInfo>
    </SharedWithUsers>
    <Language xmlns="4880e4f8-4b7d-4bdd-91e3-e10d47036eca">English</Language>
    <DocId xmlns="4880e4f8-4b7d-4bdd-91e3-e10d47036eca">93048</DocId>
    <ImageCreateDate xmlns="4880E4F8-4B7D-4BDD-91E3-E10D47036ECA" xsi:nil="true"/>
    <wic_System_Copyright xmlns="http://schemas.microsoft.com/sharepoint/v3/fields" xsi:nil="true"/>
  </documentManagement>
</p:properties>
</file>

<file path=customXml/itemProps1.xml><?xml version="1.0" encoding="utf-8"?>
<ds:datastoreItem xmlns:ds="http://schemas.openxmlformats.org/officeDocument/2006/customXml" ds:itemID="{5643A46C-72B3-4012-8CB2-E0E23D8B71D1}">
  <ds:schemaRefs>
    <ds:schemaRef ds:uri="http://schemas.microsoft.com/sharepoint/v3/contenttype/forms"/>
  </ds:schemaRefs>
</ds:datastoreItem>
</file>

<file path=customXml/itemProps2.xml><?xml version="1.0" encoding="utf-8"?>
<ds:datastoreItem xmlns:ds="http://schemas.openxmlformats.org/officeDocument/2006/customXml" ds:itemID="{B8B9B02F-E606-40BB-9226-DAC1B63B129C}"/>
</file>

<file path=customXml/itemProps3.xml><?xml version="1.0" encoding="utf-8"?>
<ds:datastoreItem xmlns:ds="http://schemas.openxmlformats.org/officeDocument/2006/customXml" ds:itemID="{ECEB1FCF-0E89-482E-A62E-598FF58845D8}">
  <ds:schemaRefs>
    <ds:schemaRef ds:uri="http://purl.org/dc/terms/"/>
    <ds:schemaRef ds:uri="9d51eac6-a7d5-47f5-a119-63d146adb134"/>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http://schemas.microsoft.com/sharepoint/v3"/>
    <ds:schemaRef ds:uri="http://purl.org/dc/dcmityp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TM02892315[[fn=Wisp]]</Template>
  <TotalTime>30586</TotalTime>
  <Words>974</Words>
  <Application>Microsoft Office PowerPoint</Application>
  <PresentationFormat>Widescreen</PresentationFormat>
  <Paragraphs>59</Paragraphs>
  <Slides>2</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vt:i4>
      </vt:variant>
    </vt:vector>
  </HeadingPairs>
  <TitlesOfParts>
    <vt:vector size="10" baseType="lpstr">
      <vt:lpstr>Aptos</vt:lpstr>
      <vt:lpstr>Arial</vt:lpstr>
      <vt:lpstr>Calibri</vt:lpstr>
      <vt:lpstr>Calibri Light</vt:lpstr>
      <vt:lpstr>Tahoma</vt:lpstr>
      <vt:lpstr>Times New Roman</vt:lpstr>
      <vt:lpstr>Wingdings</vt:lpstr>
      <vt:lpstr>Office Theme</vt:lpstr>
      <vt:lpstr>PowerPoint Presentation</vt:lpstr>
      <vt:lpstr>  Management self audit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LTI_06 fell from ladder</dc:title>
  <dc:creator>nazar@umsoman.com</dc:creator>
  <cp:lastModifiedBy>Masroori, Ahmed MSE31</cp:lastModifiedBy>
  <cp:revision>292</cp:revision>
  <cp:lastPrinted>2023-06-05T10:25:59Z</cp:lastPrinted>
  <dcterms:created xsi:type="dcterms:W3CDTF">2018-09-24T07:27:56Z</dcterms:created>
  <dcterms:modified xsi:type="dcterms:W3CDTF">2026-07-02T04:25:42Z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