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2147376997" r:id="rId5"/>
    <p:sldId id="35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F9EF86E-AE54-491F-9E4F-222F34206254}">
          <p14:sldIdLst>
            <p14:sldId id="2147376997"/>
            <p14:sldId id="35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4B8FA05-76D1-CD38-E057-31223E7D43B7}" name="Alazwani, Ahmed" initials="AA" userId="S::ahmed.alazwani@Weatherford.com::947dd998-a14b-483d-8e11-76a0875eb429" providerId="AD"/>
  <p188:author id="{2D72733D-9A19-58F9-9F4E-B67646E757B3}" name="Amri, Yahya UWZ1" initials="AYU" userId="S::Yahya.YA.Amri@pdo.co.om::bf1ccc57-4ef3-4a47-b9a4-c8cb88d009aa" providerId="AD"/>
  <p188:author id="{9DD4F448-FB3D-35B4-0F1E-ECFB5488AAFC}" name="Abraham, Arun UWZ2" initials="AAU" userId="S::Arun.AA.Abraham@pdo.co.om::967ab1b7-0d78-4749-8adf-efa7e94cf14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C715"/>
    <a:srgbClr val="24A316"/>
    <a:srgbClr val="FFCB25"/>
    <a:srgbClr val="FFFC00"/>
    <a:srgbClr val="EAEAEA"/>
    <a:srgbClr val="F2F3D7"/>
    <a:srgbClr val="16942A"/>
    <a:srgbClr val="FDD6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80A3AE-B37D-41BF-9BD7-075C29BA4F0A}" v="1" dt="2024-07-15T18:14:14.1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387" autoAdjust="0"/>
  </p:normalViewPr>
  <p:slideViewPr>
    <p:cSldViewPr snapToGrid="0" snapToObjects="1">
      <p:cViewPr varScale="1">
        <p:scale>
          <a:sx n="103" d="100"/>
          <a:sy n="103" d="100"/>
        </p:scale>
        <p:origin x="912" y="126"/>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23/06/2026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23/06/2026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17417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spcAft>
                <a:spcPts val="200"/>
              </a:spcAft>
            </a:pPr>
            <a:r>
              <a:rPr lang="en-US" sz="1800" dirty="0">
                <a:solidFill>
                  <a:srgbClr val="000000"/>
                </a:solidFill>
                <a:effectLst/>
                <a:latin typeface="Calibri" panose="020F0502020204030204" pitchFamily="34" charset="0"/>
              </a:rPr>
              <a:t>Guideline for Effective Learning &amp; Sustainability</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Can be</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replicated</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across</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similar</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contractor</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activities</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Shall be SMART- Specific ,Measurable , Achievable ,Realistic &amp; Timebound</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Can be</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implemented</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in</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 months' time</a:t>
            </a:r>
            <a:r>
              <a:rPr lang="en-US" sz="1800" dirty="0">
                <a:solidFill>
                  <a:srgbClr val="000000"/>
                </a:solidFill>
                <a:effectLst/>
                <a:latin typeface="Segoe UI" panose="020B0502040204020203" pitchFamily="34" charset="0"/>
              </a:rPr>
              <a:t> </a:t>
            </a:r>
            <a:endParaRPr lang="en-US" sz="1800" dirty="0">
              <a:effectLst/>
              <a:latin typeface="Calibri" panose="020F0502020204030204" pitchFamily="34" charset="0"/>
            </a:endParaRPr>
          </a:p>
          <a:p>
            <a:pPr>
              <a:lnSpc>
                <a:spcPct val="107000"/>
              </a:lnSpc>
              <a:spcAft>
                <a:spcPts val="800"/>
              </a:spcAft>
            </a:pPr>
            <a:r>
              <a:rPr lang="en-US" sz="1800" dirty="0">
                <a:solidFill>
                  <a:srgbClr val="4E586A"/>
                </a:solidFill>
                <a:effectLst/>
                <a:latin typeface="Segoe UI" panose="020B0502040204020203" pitchFamily="34" charset="0"/>
              </a:rPr>
              <a:t> </a:t>
            </a:r>
            <a:endParaRPr lang="en-US" sz="1800" dirty="0">
              <a:effectLst/>
              <a:latin typeface="Calibri" panose="020F0502020204030204" pitchFamily="34" charset="0"/>
            </a:endParaRPr>
          </a:p>
          <a:p>
            <a:pPr>
              <a:lnSpc>
                <a:spcPct val="107000"/>
              </a:lnSpc>
              <a:spcAft>
                <a:spcPts val="800"/>
              </a:spcAft>
            </a:pPr>
            <a:r>
              <a:rPr lang="en-US" sz="1800" dirty="0">
                <a:effectLst/>
                <a:latin typeface="Calibri" panose="020F0502020204030204" pitchFamily="34" charset="0"/>
              </a:rPr>
              <a:t> </a:t>
            </a: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23/06/2026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1B9F12B-012B-511E-E1AF-940C15C48F38}"/>
              </a:ext>
            </a:extLst>
          </p:cNvPr>
          <p:cNvSpPr>
            <a:spLocks noGrp="1"/>
          </p:cNvSpPr>
          <p:nvPr>
            <p:ph type="dt" sz="half" idx="10"/>
          </p:nvPr>
        </p:nvSpPr>
        <p:spPr/>
        <p:txBody>
          <a:bodyPr/>
          <a:lstStyle/>
          <a:p>
            <a:fld id="{44F6AEF2-20D4-7547-BF78-1F3F36FB60DC}" type="datetimeFigureOut">
              <a:rPr lang="en-US" smtClean="0"/>
              <a:pPr/>
              <a:t>23/06/2026</a:t>
            </a:fld>
            <a:endParaRPr lang="en-US" dirty="0"/>
          </a:p>
        </p:txBody>
      </p:sp>
      <p:sp>
        <p:nvSpPr>
          <p:cNvPr id="8" name="Footer Placeholder 7">
            <a:extLst>
              <a:ext uri="{FF2B5EF4-FFF2-40B4-BE49-F238E27FC236}">
                <a16:creationId xmlns:a16="http://schemas.microsoft.com/office/drawing/2014/main" id="{12153C70-2C6D-7EF6-9D8B-F252F2B79470}"/>
              </a:ext>
            </a:extLst>
          </p:cNvPr>
          <p:cNvSpPr>
            <a:spLocks noGrp="1"/>
          </p:cNvSpPr>
          <p:nvPr>
            <p:ph type="ftr" sz="quarter" idx="11"/>
          </p:nvPr>
        </p:nvSpPr>
        <p:spPr/>
        <p:txBody>
          <a:bodyPr/>
          <a:lstStyle/>
          <a:p>
            <a:r>
              <a:rPr lang="en-US" dirty="0"/>
              <a:t>Confidential - Not to be shared outside of PDO/PDO contractors </a:t>
            </a:r>
          </a:p>
          <a:p>
            <a:endParaRPr lang="en-US" dirty="0"/>
          </a:p>
        </p:txBody>
      </p:sp>
      <p:sp>
        <p:nvSpPr>
          <p:cNvPr id="9" name="Slide Number Placeholder 8">
            <a:extLst>
              <a:ext uri="{FF2B5EF4-FFF2-40B4-BE49-F238E27FC236}">
                <a16:creationId xmlns:a16="http://schemas.microsoft.com/office/drawing/2014/main" id="{5F370DFB-2757-20B9-7E69-B0B0CE960C83}"/>
              </a:ext>
            </a:extLst>
          </p:cNvPr>
          <p:cNvSpPr>
            <a:spLocks noGrp="1"/>
          </p:cNvSpPr>
          <p:nvPr>
            <p:ph type="sldNum" sz="quarter" idx="12"/>
          </p:nvPr>
        </p:nvSpPr>
        <p:spPr/>
        <p:txBody>
          <a:body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23/06/2026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23/06/2026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23/06/2026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23/06/2026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23/06/2026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23/06/2026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23/06/2026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23/06/2026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23/06/2026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23/06/2026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16361" y="1066800"/>
            <a:ext cx="7791263" cy="3973139"/>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Tahoma" pitchFamily="34" charset="0"/>
                <a:ea typeface="+mn-ea"/>
                <a:cs typeface="+mn-cs"/>
              </a:rPr>
              <a:t>What happened?</a:t>
            </a:r>
            <a:endParaRPr kumimoji="0" lang="en-US" sz="1600" b="0" i="0" u="none" strike="noStrike" kern="1200" cap="none" spc="0" normalizeH="0" baseline="0" noProof="0" dirty="0">
              <a:ln>
                <a:noFill/>
              </a:ln>
              <a:solidFill>
                <a:prstClr val="black"/>
              </a:solidFill>
              <a:effectLst/>
              <a:uLnTx/>
              <a:uFillTx/>
              <a:latin typeface="Tahoma" pitchFamily="34" charset="0"/>
              <a:ea typeface="+mn-ea"/>
              <a:cs typeface="+mn-cs"/>
            </a:endParaRPr>
          </a:p>
          <a:p>
            <a:pPr marL="342900" indent="-342900">
              <a:defRPr/>
            </a:pPr>
            <a:r>
              <a:rPr lang="en-GB" sz="1200" dirty="0">
                <a:solidFill>
                  <a:srgbClr val="000000"/>
                </a:solidFill>
                <a:latin typeface="Calibri" panose="020F0502020204030204" pitchFamily="34" charset="0"/>
              </a:rPr>
              <a:t>On 2nd May 2024 at around 17:30 in camp, while cleaning the fish scales using a knife, one of the catering crew</a:t>
            </a:r>
          </a:p>
          <a:p>
            <a:pPr marL="342900" indent="-342900">
              <a:defRPr/>
            </a:pPr>
            <a:r>
              <a:rPr lang="en-GB" sz="1200" dirty="0">
                <a:solidFill>
                  <a:srgbClr val="000000"/>
                </a:solidFill>
                <a:latin typeface="Calibri" panose="020F0502020204030204" pitchFamily="34" charset="0"/>
              </a:rPr>
              <a:t> ( chapati maker cum butcher) got a minor cut on his left index finger. He was reported to camp clinic and the medic</a:t>
            </a:r>
          </a:p>
          <a:p>
            <a:pPr marL="342900" indent="-342900">
              <a:defRPr/>
            </a:pPr>
            <a:r>
              <a:rPr lang="en-GB" sz="1200" dirty="0">
                <a:solidFill>
                  <a:srgbClr val="000000"/>
                </a:solidFill>
                <a:latin typeface="Calibri" panose="020F0502020204030204" pitchFamily="34" charset="0"/>
              </a:rPr>
              <a:t> provided him first aid and sent him to Qarn Alam PAC clinic for further treatment. He was then referred to  Badr Al Samaa</a:t>
            </a:r>
          </a:p>
          <a:p>
            <a:pPr marL="342900" indent="-342900">
              <a:defRPr/>
            </a:pPr>
            <a:r>
              <a:rPr lang="en-GB" sz="1200" dirty="0">
                <a:solidFill>
                  <a:srgbClr val="000000"/>
                </a:solidFill>
                <a:latin typeface="Calibri" panose="020F0502020204030204" pitchFamily="34" charset="0"/>
              </a:rPr>
              <a:t> hospital, Nizwa for further medical evaluation</a:t>
            </a:r>
            <a:r>
              <a:rPr lang="en-US" sz="1200" dirty="0">
                <a:solidFill>
                  <a:srgbClr val="000000"/>
                </a:solidFill>
                <a:latin typeface="Calibri" panose="020F0502020204030204" pitchFamily="34" charset="0"/>
              </a:rPr>
              <a:t>. </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prstClr val="black"/>
                </a:solidFill>
                <a:effectLst/>
                <a:uLnTx/>
                <a:uFillTx/>
                <a:latin typeface="Tahoma" pitchFamily="34" charset="0"/>
                <a:ea typeface="宋体" panose="02010600030101010101" pitchFamily="2" charset="-122"/>
                <a:cs typeface="+mn-cs"/>
              </a:rPr>
              <a:t>Why it happened/Finding :</a:t>
            </a:r>
          </a:p>
          <a:p>
            <a:pPr marL="171446" indent="-171446">
              <a:lnSpc>
                <a:spcPct val="90000"/>
              </a:lnSpc>
              <a:spcBef>
                <a:spcPts val="1000"/>
              </a:spcBef>
              <a:buFont typeface="Arial" panose="020B0604020202020204" pitchFamily="34" charset="0"/>
              <a:buChar char="•"/>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Knife was used to scale the fish instead of a proper fish scaler. </a:t>
            </a:r>
          </a:p>
          <a:p>
            <a:pPr marL="171446" indent="-171446">
              <a:lnSpc>
                <a:spcPct val="90000"/>
              </a:lnSpc>
              <a:spcBef>
                <a:spcPts val="1000"/>
              </a:spcBef>
              <a:buFont typeface="Arial" panose="020B0604020202020204" pitchFamily="34" charset="0"/>
              <a:buChar char="•"/>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 Proper checks  was not made to ensure that all the required tools were available to prepare the fish.  </a:t>
            </a:r>
          </a:p>
          <a:p>
            <a:pPr marL="171446" indent="-171446">
              <a:lnSpc>
                <a:spcPct val="90000"/>
              </a:lnSpc>
              <a:spcBef>
                <a:spcPts val="1000"/>
              </a:spcBef>
              <a:buFont typeface="Arial" panose="020B0604020202020204" pitchFamily="34" charset="0"/>
              <a:buChar char="•"/>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  Chain Gloves was not used by the Butcher while scaling the Fish with a knife </a:t>
            </a:r>
          </a:p>
          <a:p>
            <a:pPr marL="171446" marR="0" lvl="0" indent="-171446"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sz="1200" dirty="0">
              <a:solidFill>
                <a:prstClr val="black"/>
              </a:solidFill>
              <a:latin typeface="Calibri" panose="020F0502020204030204" pitchFamily="34" charset="0"/>
              <a:cs typeface="Tahoma" pitchFamily="34" charset="0"/>
            </a:endParaRPr>
          </a:p>
          <a:p>
            <a:pPr marL="114300" indent="-114300" algn="just">
              <a:defRPr/>
            </a:pPr>
            <a:r>
              <a:rPr lang="en-US" sz="1600" b="1" dirty="0">
                <a:solidFill>
                  <a:prstClr val="black"/>
                </a:solidFill>
                <a:latin typeface="Tahoma" pitchFamily="34" charset="0"/>
                <a:ea typeface="宋体" panose="02010600030101010101" pitchFamily="2" charset="-122"/>
              </a:rPr>
              <a:t>Your learning from this incident..</a:t>
            </a:r>
          </a:p>
          <a:p>
            <a:pPr marL="114300" indent="-114300" algn="just">
              <a:defRPr/>
            </a:pPr>
            <a:endParaRPr lang="en-US" sz="300" dirty="0">
              <a:solidFill>
                <a:srgbClr val="000000"/>
              </a:solidFill>
              <a:latin typeface="Calibri" panose="020F0502020204030204" pitchFamily="34" charset="0"/>
            </a:endParaRPr>
          </a:p>
          <a:p>
            <a:pPr marL="114300" indent="-114300">
              <a:buFont typeface="Arial" pitchFamily="34" charset="0"/>
              <a:buChar char="•"/>
              <a:defRPr/>
            </a:pPr>
            <a:r>
              <a:rPr lang="en-US" sz="1050" dirty="0">
                <a:latin typeface="Calibri" panose="020F0502020204030204" pitchFamily="34" charset="0"/>
                <a:cs typeface="Tahoma" pitchFamily="34" charset="0"/>
              </a:rPr>
              <a:t>Always ensure that proper tools are available to execute the task and if not do not use improvised tools.</a:t>
            </a:r>
          </a:p>
          <a:p>
            <a:pPr marL="114300" indent="-114300">
              <a:buFont typeface="Arial" pitchFamily="34" charset="0"/>
              <a:buChar char="•"/>
              <a:defRPr/>
            </a:pPr>
            <a:r>
              <a:rPr lang="en-US" sz="1050" dirty="0">
                <a:latin typeface="Calibri" panose="020F0502020204030204" pitchFamily="34" charset="0"/>
                <a:cs typeface="Tahoma" pitchFamily="34" charset="0"/>
              </a:rPr>
              <a:t> Always ensure that people are aware of right tools and PPE required for the task.</a:t>
            </a:r>
          </a:p>
          <a:p>
            <a:pPr marL="114300" indent="-114300">
              <a:buFont typeface="Arial" pitchFamily="34" charset="0"/>
              <a:buChar char="•"/>
              <a:defRPr/>
            </a:pPr>
            <a:r>
              <a:rPr lang="en-US" sz="1050" dirty="0">
                <a:latin typeface="Calibri" panose="020F0502020204030204" pitchFamily="34" charset="0"/>
                <a:cs typeface="Tahoma" pitchFamily="34" charset="0"/>
              </a:rPr>
              <a:t> Always ensure that Chain gloves are used while working with sharp tools such as knives.</a:t>
            </a:r>
          </a:p>
          <a:p>
            <a:pPr>
              <a:lnSpc>
                <a:spcPct val="150000"/>
              </a:lnSpc>
              <a:defRPr/>
            </a:pPr>
            <a:endParaRPr lang="en-US" sz="1050" dirty="0">
              <a:solidFill>
                <a:prstClr val="black"/>
              </a:solidFill>
              <a:latin typeface="Calibri" panose="020F0502020204030204" pitchFamily="34" charset="0"/>
              <a:cs typeface="Tahoma" pitchFamily="34" charset="0"/>
            </a:endParaRPr>
          </a:p>
          <a:p>
            <a:pPr marL="171450" indent="-171450">
              <a:buFont typeface="Arial" panose="020B0604020202020204" pitchFamily="34" charset="0"/>
              <a:buChar char="•"/>
              <a:defRPr/>
            </a:pPr>
            <a:endParaRPr lang="en-US" sz="1050" dirty="0">
              <a:latin typeface="Calibri" panose="020F0502020204030204" pitchFamily="34" charset="0"/>
              <a:cs typeface="Tahoma" pitchFamily="34" charset="0"/>
            </a:endParaRPr>
          </a:p>
        </p:txBody>
      </p:sp>
      <p:sp>
        <p:nvSpPr>
          <p:cNvPr id="7" name="Rectangle 6">
            <a:extLst>
              <a:ext uri="{FF2B5EF4-FFF2-40B4-BE49-F238E27FC236}">
                <a16:creationId xmlns:a16="http://schemas.microsoft.com/office/drawing/2014/main" id="{C9406DC3-6140-45AE-93A8-1D6947A73029}"/>
              </a:ext>
            </a:extLst>
          </p:cNvPr>
          <p:cNvSpPr/>
          <p:nvPr/>
        </p:nvSpPr>
        <p:spPr>
          <a:xfrm>
            <a:off x="8294647" y="1295352"/>
            <a:ext cx="3748669" cy="2286000"/>
          </a:xfrm>
          <a:prstGeom prst="rect">
            <a:avLst/>
          </a:prstGeom>
          <a:solidFill>
            <a:srgbClr val="C0000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 name="Rectangle 7">
            <a:extLst>
              <a:ext uri="{FF2B5EF4-FFF2-40B4-BE49-F238E27FC236}">
                <a16:creationId xmlns:a16="http://schemas.microsoft.com/office/drawing/2014/main" id="{AA16C3A5-10F2-408B-9D18-ED534C5F017C}"/>
              </a:ext>
            </a:extLst>
          </p:cNvPr>
          <p:cNvSpPr/>
          <p:nvPr/>
        </p:nvSpPr>
        <p:spPr>
          <a:xfrm>
            <a:off x="8294647" y="3808612"/>
            <a:ext cx="3748668" cy="2286000"/>
          </a:xfrm>
          <a:prstGeom prst="rect">
            <a:avLst/>
          </a:prstGeom>
          <a:solidFill>
            <a:srgbClr val="00B05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lvl="0" indent="-114300" algn="ju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GB" sz="1200" b="1" dirty="0">
                <a:solidFill>
                  <a:srgbClr val="4472C4"/>
                </a:solidFill>
                <a:latin typeface="Tahoma" pitchFamily="34" charset="0"/>
              </a:rPr>
              <a:t>02/05/2024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LWC#07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Finger injury</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C3P </a:t>
            </a:r>
            <a:r>
              <a:rPr lang="en-US" sz="1200" b="1" dirty="0">
                <a:latin typeface="Tahoma" pitchFamily="34" charset="0"/>
              </a:rPr>
              <a:t>Activity</a:t>
            </a:r>
            <a:r>
              <a:rPr lang="en-US" sz="1200" b="1" dirty="0">
                <a:solidFill>
                  <a:srgbClr val="4472C4"/>
                </a:solidFill>
                <a:latin typeface="Tahoma" pitchFamily="34" charset="0"/>
              </a:rPr>
              <a:t>: Scaling fish</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227558" y="0"/>
            <a:ext cx="11964442" cy="457200"/>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Calibri" panose="020F0502020204030204" pitchFamily="34" charset="0"/>
                <a:ea typeface="Tahoma" panose="020B0604030504040204" pitchFamily="34" charset="0"/>
                <a:cs typeface="Calibri" panose="020F050202020403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071848" y="2799919"/>
            <a:ext cx="336550" cy="544513"/>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grpSp>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063399" y="5419577"/>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 name="TextBox 1">
            <a:extLst>
              <a:ext uri="{FF2B5EF4-FFF2-40B4-BE49-F238E27FC236}">
                <a16:creationId xmlns:a16="http://schemas.microsoft.com/office/drawing/2014/main" id="{741A6DB7-327D-0055-3803-6D21B7A58AB2}"/>
              </a:ext>
            </a:extLst>
          </p:cNvPr>
          <p:cNvSpPr txBox="1"/>
          <p:nvPr/>
        </p:nvSpPr>
        <p:spPr>
          <a:xfrm>
            <a:off x="613135" y="5799062"/>
            <a:ext cx="7512141" cy="646331"/>
          </a:xfrm>
          <a:prstGeom prst="rect">
            <a:avLst/>
          </a:prstGeom>
          <a:solidFill>
            <a:schemeClr val="accent1"/>
          </a:solidFill>
        </p:spPr>
        <p:txBody>
          <a:bodyPr wrap="square" rtlCol="0">
            <a:spAutoFit/>
          </a:bodyPr>
          <a:lstStyle/>
          <a:p>
            <a:pPr algn="ctr"/>
            <a:r>
              <a:rPr lang="en-US" b="1" dirty="0">
                <a:solidFill>
                  <a:srgbClr val="FFFF00"/>
                </a:solidFill>
              </a:rPr>
              <a:t>Always ensure that proper tools are available to execute the task and if not do not use improvised tools.</a:t>
            </a:r>
          </a:p>
        </p:txBody>
      </p:sp>
      <p:sp>
        <p:nvSpPr>
          <p:cNvPr id="3" name="Rectangle 2">
            <a:extLst>
              <a:ext uri="{FF2B5EF4-FFF2-40B4-BE49-F238E27FC236}">
                <a16:creationId xmlns:a16="http://schemas.microsoft.com/office/drawing/2014/main" id="{E36DEB6B-4711-E0A6-80A5-5D4AB74D5244}"/>
              </a:ext>
            </a:extLst>
          </p:cNvPr>
          <p:cNvSpPr/>
          <p:nvPr/>
        </p:nvSpPr>
        <p:spPr>
          <a:xfrm>
            <a:off x="8294647" y="1295352"/>
            <a:ext cx="3748669" cy="2286000"/>
          </a:xfrm>
          <a:prstGeom prst="rect">
            <a:avLst/>
          </a:prstGeom>
          <a:solidFill>
            <a:srgbClr val="C0000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Photo explaining what was done wrong</a:t>
            </a:r>
          </a:p>
        </p:txBody>
      </p:sp>
      <p:sp>
        <p:nvSpPr>
          <p:cNvPr id="5" name="Rectangle 4">
            <a:extLst>
              <a:ext uri="{FF2B5EF4-FFF2-40B4-BE49-F238E27FC236}">
                <a16:creationId xmlns:a16="http://schemas.microsoft.com/office/drawing/2014/main" id="{6D9651F8-1D15-E77E-E96F-211C5B844DB3}"/>
              </a:ext>
            </a:extLst>
          </p:cNvPr>
          <p:cNvSpPr/>
          <p:nvPr/>
        </p:nvSpPr>
        <p:spPr>
          <a:xfrm>
            <a:off x="8294647" y="3808612"/>
            <a:ext cx="3748668" cy="2286000"/>
          </a:xfrm>
          <a:prstGeom prst="rect">
            <a:avLst/>
          </a:prstGeom>
          <a:solidFill>
            <a:srgbClr val="00B05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Photo explaining how it should be done right</a:t>
            </a:r>
          </a:p>
        </p:txBody>
      </p:sp>
      <p:pic>
        <p:nvPicPr>
          <p:cNvPr id="6" name="Picture 5">
            <a:extLst>
              <a:ext uri="{FF2B5EF4-FFF2-40B4-BE49-F238E27FC236}">
                <a16:creationId xmlns:a16="http://schemas.microsoft.com/office/drawing/2014/main" id="{F284AE29-598B-1F31-68BE-C8EC33930C4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94647" y="1258661"/>
            <a:ext cx="3748668" cy="2332115"/>
          </a:xfrm>
          <a:prstGeom prst="rect">
            <a:avLst/>
          </a:prstGeom>
        </p:spPr>
      </p:pic>
      <p:grpSp>
        <p:nvGrpSpPr>
          <p:cNvPr id="14" name="Group 131">
            <a:extLst>
              <a:ext uri="{FF2B5EF4-FFF2-40B4-BE49-F238E27FC236}">
                <a16:creationId xmlns:a16="http://schemas.microsoft.com/office/drawing/2014/main" id="{A226A7DB-0E74-CC52-AD8E-840C4CF60176}"/>
              </a:ext>
            </a:extLst>
          </p:cNvPr>
          <p:cNvGrpSpPr>
            <a:grpSpLocks/>
          </p:cNvGrpSpPr>
          <p:nvPr/>
        </p:nvGrpSpPr>
        <p:grpSpPr bwMode="auto">
          <a:xfrm>
            <a:off x="11615849" y="2932358"/>
            <a:ext cx="336550" cy="544513"/>
            <a:chOff x="3504" y="544"/>
            <a:chExt cx="2287" cy="1855"/>
          </a:xfrm>
        </p:grpSpPr>
        <p:sp>
          <p:nvSpPr>
            <p:cNvPr id="16" name="Line 129">
              <a:extLst>
                <a:ext uri="{FF2B5EF4-FFF2-40B4-BE49-F238E27FC236}">
                  <a16:creationId xmlns:a16="http://schemas.microsoft.com/office/drawing/2014/main" id="{D0A510EF-53CE-279A-AC4F-EA3C83831B7C}"/>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7" name="Line 130">
              <a:extLst>
                <a:ext uri="{FF2B5EF4-FFF2-40B4-BE49-F238E27FC236}">
                  <a16:creationId xmlns:a16="http://schemas.microsoft.com/office/drawing/2014/main" id="{1A7EAAB0-A8A2-0CA3-3BD0-8E3A8600162A}"/>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pic>
        <p:nvPicPr>
          <p:cNvPr id="20" name="Picture 19">
            <a:extLst>
              <a:ext uri="{FF2B5EF4-FFF2-40B4-BE49-F238E27FC236}">
                <a16:creationId xmlns:a16="http://schemas.microsoft.com/office/drawing/2014/main" id="{25A37ED5-2078-4B44-7F70-59BD9DACD55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94647" y="3811207"/>
            <a:ext cx="3748668" cy="2283405"/>
          </a:xfrm>
          <a:prstGeom prst="rect">
            <a:avLst/>
          </a:prstGeom>
        </p:spPr>
      </p:pic>
      <p:sp>
        <p:nvSpPr>
          <p:cNvPr id="21" name="Freeform 132">
            <a:extLst>
              <a:ext uri="{FF2B5EF4-FFF2-40B4-BE49-F238E27FC236}">
                <a16:creationId xmlns:a16="http://schemas.microsoft.com/office/drawing/2014/main" id="{89166EB3-78C4-5929-C4C9-1AB007973373}"/>
              </a:ext>
            </a:extLst>
          </p:cNvPr>
          <p:cNvSpPr>
            <a:spLocks/>
          </p:cNvSpPr>
          <p:nvPr/>
        </p:nvSpPr>
        <p:spPr bwMode="auto">
          <a:xfrm>
            <a:off x="11319934" y="5370738"/>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439379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Effective Learning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307777"/>
          </a:xfrm>
          <a:prstGeom prst="rect">
            <a:avLst/>
          </a:prstGeom>
        </p:spPr>
        <p:txBody>
          <a:bodyPr wrap="square">
            <a:spAutoFit/>
          </a:bodyPr>
          <a:lstStyle/>
          <a:p>
            <a:pPr marL="342900" indent="-342900">
              <a:defRPr/>
            </a:pPr>
            <a:r>
              <a:rPr lang="en-US" sz="1400" b="1" dirty="0">
                <a:latin typeface="Tahoma" pitchFamily="34" charset="0"/>
              </a:rPr>
              <a:t>To make sure learning is translated to the site day to day activities , please answer the below questions :-</a:t>
            </a:r>
          </a:p>
        </p:txBody>
      </p:sp>
      <p:sp>
        <p:nvSpPr>
          <p:cNvPr id="7" name="Rectangle 6">
            <a:extLst>
              <a:ext uri="{FF2B5EF4-FFF2-40B4-BE49-F238E27FC236}">
                <a16:creationId xmlns:a16="http://schemas.microsoft.com/office/drawing/2014/main" id="{4D883F2B-B3CE-4AB4-AB99-0AA90A5717A9}"/>
              </a:ext>
            </a:extLst>
          </p:cNvPr>
          <p:cNvSpPr/>
          <p:nvPr/>
        </p:nvSpPr>
        <p:spPr>
          <a:xfrm>
            <a:off x="322456" y="1377739"/>
            <a:ext cx="11730104" cy="2123658"/>
          </a:xfrm>
          <a:prstGeom prst="rect">
            <a:avLst/>
          </a:prstGeom>
        </p:spPr>
        <p:txBody>
          <a:bodyPr wrap="square">
            <a:spAutoFit/>
          </a:bodyPr>
          <a:lstStyle/>
          <a:p>
            <a:pPr marL="342900" indent="-342900">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learning </a:t>
            </a:r>
            <a:r>
              <a:rPr lang="en-US" b="1" dirty="0">
                <a:latin typeface="Tahoma" pitchFamily="34" charset="0"/>
              </a:rPr>
              <a:t>can be implemented at site ? </a:t>
            </a:r>
          </a:p>
          <a:p>
            <a:pPr marL="342900" indent="-342900">
              <a:defRPr/>
            </a:pPr>
            <a:endParaRPr lang="en-US" dirty="0">
              <a:latin typeface="Tahoma" pitchFamily="34" charset="0"/>
            </a:endParaRPr>
          </a:p>
          <a:p>
            <a:pPr marL="342900" indent="-342900">
              <a:buFont typeface="+mj-lt"/>
              <a:buAutoNum type="arabicPeriod"/>
              <a:defRPr/>
            </a:pPr>
            <a:r>
              <a:rPr lang="en-US" sz="1600" dirty="0">
                <a:solidFill>
                  <a:schemeClr val="accent1"/>
                </a:solidFill>
                <a:latin typeface="Calibri" panose="020F0502020204030204" pitchFamily="34" charset="0"/>
                <a:sym typeface="Wingdings" pitchFamily="2" charset="2"/>
              </a:rPr>
              <a:t>Do you ensure all the required tools and PPE for the are made available?</a:t>
            </a:r>
            <a:r>
              <a:rPr lang="en-US" sz="1400" b="1" dirty="0">
                <a:solidFill>
                  <a:schemeClr val="accent1"/>
                </a:solidFill>
                <a:latin typeface="Tahoma" pitchFamily="34" charset="0"/>
                <a:sym typeface="Wingdings" pitchFamily="2" charset="2"/>
              </a:rPr>
              <a:t> </a:t>
            </a:r>
          </a:p>
          <a:p>
            <a:pPr marL="342900" indent="-342900">
              <a:buFont typeface="+mj-lt"/>
              <a:buAutoNum type="arabicPeriod"/>
              <a:defRPr/>
            </a:pPr>
            <a:r>
              <a:rPr lang="en-US" sz="1600" dirty="0">
                <a:solidFill>
                  <a:schemeClr val="accent1"/>
                </a:solidFill>
                <a:latin typeface="Calibri" panose="020F0502020204030204" pitchFamily="34" charset="0"/>
                <a:sym typeface="Wingdings" pitchFamily="2" charset="2"/>
              </a:rPr>
              <a:t>- Do you ensure your employees are aware of the right tools and PPE for the job? </a:t>
            </a:r>
          </a:p>
          <a:p>
            <a:pPr marL="342900" indent="-342900">
              <a:buFont typeface="+mj-lt"/>
              <a:buAutoNum type="arabicPeriod"/>
              <a:defRPr/>
            </a:pPr>
            <a:r>
              <a:rPr lang="en-US" sz="1600" dirty="0">
                <a:solidFill>
                  <a:schemeClr val="accent1"/>
                </a:solidFill>
                <a:latin typeface="Calibri" panose="020F0502020204030204" pitchFamily="34" charset="0"/>
                <a:sym typeface="Wingdings" pitchFamily="2" charset="2"/>
              </a:rPr>
              <a:t>- Do you ensure your site supervisors / Team Leaders are conducting regular checks to ensure all tools and PPE are available before performing the task?</a:t>
            </a:r>
          </a:p>
          <a:p>
            <a:pPr marL="342900" indent="-342900">
              <a:buFont typeface="+mj-lt"/>
              <a:buAutoNum type="arabicPeriod"/>
              <a:defRPr/>
            </a:pPr>
            <a:r>
              <a:rPr lang="en-US" sz="1600" dirty="0">
                <a:solidFill>
                  <a:schemeClr val="accent1"/>
                </a:solidFill>
                <a:latin typeface="Calibri" panose="020F0502020204030204" pitchFamily="34" charset="0"/>
                <a:sym typeface="Wingdings" pitchFamily="2" charset="2"/>
              </a:rPr>
              <a:t>- Do you ensure periodic audits and verification are conducted to confirm all the above?</a:t>
            </a:r>
          </a:p>
          <a:p>
            <a:pPr marL="0" algn="l" rtl="0" eaLnBrk="1" fontAlgn="t" latinLnBrk="0" hangingPunct="1">
              <a:spcBef>
                <a:spcPts val="0"/>
              </a:spcBef>
              <a:spcAft>
                <a:spcPts val="0"/>
              </a:spcAft>
            </a:pPr>
            <a:endParaRPr lang="en-US" sz="1600" dirty="0">
              <a:effectLst/>
              <a:latin typeface="Calibri" panose="020F0502020204030204" pitchFamily="34" charset="0"/>
            </a:endParaRPr>
          </a:p>
        </p:txBody>
      </p:sp>
      <p:sp>
        <p:nvSpPr>
          <p:cNvPr id="3" name="Rectangle 2">
            <a:extLst>
              <a:ext uri="{FF2B5EF4-FFF2-40B4-BE49-F238E27FC236}">
                <a16:creationId xmlns:a16="http://schemas.microsoft.com/office/drawing/2014/main" id="{73DFE578-048C-10D9-AFFE-AA42533C47F0}"/>
              </a:ext>
            </a:extLst>
          </p:cNvPr>
          <p:cNvSpPr/>
          <p:nvPr/>
        </p:nvSpPr>
        <p:spPr>
          <a:xfrm>
            <a:off x="297388" y="5044499"/>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
        <p:nvSpPr>
          <p:cNvPr id="4" name="Rectangle 8">
            <a:extLst>
              <a:ext uri="{FF2B5EF4-FFF2-40B4-BE49-F238E27FC236}">
                <a16:creationId xmlns:a16="http://schemas.microsoft.com/office/drawing/2014/main" id="{B011420A-5604-C507-BA71-D7DCB682FE68}"/>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 </a:t>
            </a:r>
            <a:r>
              <a:rPr lang="en-GB" sz="1400" b="1" dirty="0">
                <a:solidFill>
                  <a:schemeClr val="accent1"/>
                </a:solidFill>
                <a:latin typeface="Tahoma" pitchFamily="34" charset="0"/>
              </a:rPr>
              <a:t>02/05/2024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LWC#07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Finger injury</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C3P </a:t>
            </a:r>
            <a:r>
              <a:rPr lang="en-US" sz="1200" b="1" dirty="0">
                <a:latin typeface="Tahoma" pitchFamily="34" charset="0"/>
              </a:rPr>
              <a:t>Activity</a:t>
            </a:r>
            <a:r>
              <a:rPr lang="en-US" sz="1200" b="1" dirty="0">
                <a:solidFill>
                  <a:srgbClr val="4472C4"/>
                </a:solidFill>
                <a:latin typeface="Tahoma" pitchFamily="34" charset="0"/>
              </a:rPr>
              <a:t>: Scaling fish</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Tree>
    <p:extLst>
      <p:ext uri="{BB962C8B-B14F-4D97-AF65-F5344CB8AC3E}">
        <p14:creationId xmlns:p14="http://schemas.microsoft.com/office/powerpoint/2010/main" val="24296608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tx1"/>
          </a:solidFill>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93008</DocId>
    <ImageCreateDate xmlns="4880E4F8-4B7D-4BDD-91E3-E10D47036ECA" xsi:nil="true"/>
    <wic_System_Copyright xmlns="http://schemas.microsoft.com/sharepoint/v3/fields" xsi:nil="true"/>
  </documentManagement>
</p:properties>
</file>

<file path=customXml/itemProps1.xml><?xml version="1.0" encoding="utf-8"?>
<ds:datastoreItem xmlns:ds="http://schemas.openxmlformats.org/officeDocument/2006/customXml" ds:itemID="{B52E443E-E251-4B83-9D6C-4DE4A02FA1FD}"/>
</file>

<file path=customXml/itemProps2.xml><?xml version="1.0" encoding="utf-8"?>
<ds:datastoreItem xmlns:ds="http://schemas.openxmlformats.org/officeDocument/2006/customXml" ds:itemID="{5643A46C-72B3-4012-8CB2-E0E23D8B71D1}">
  <ds:schemaRefs>
    <ds:schemaRef ds:uri="http://schemas.microsoft.com/sharepoint/v3/contenttype/forms"/>
  </ds:schemaRefs>
</ds:datastoreItem>
</file>

<file path=customXml/itemProps3.xml><?xml version="1.0" encoding="utf-8"?>
<ds:datastoreItem xmlns:ds="http://schemas.openxmlformats.org/officeDocument/2006/customXml" ds:itemID="{ECEB1FCF-0E89-482E-A62E-598FF58845D8}">
  <ds:schemaRefs>
    <ds:schemaRef ds:uri="http://purl.org/dc/elements/1.1/"/>
    <ds:schemaRef ds:uri="http://www.w3.org/XML/1998/namespace"/>
    <ds:schemaRef ds:uri="http://purl.org/dc/dcmitype/"/>
    <ds:schemaRef ds:uri="http://purl.org/dc/terms/"/>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3ad483c2-a27c-44cd-acb6-8713d8ff8005"/>
    <ds:schemaRef ds:uri="a75c729a-0eea-4d6c-828f-d8c14091e2e9"/>
    <ds:schemaRef ds:uri="46e7fae3-7013-469e-947f-e8bc8b665910"/>
  </ds:schemaRefs>
</ds:datastoreItem>
</file>

<file path=docProps/app.xml><?xml version="1.0" encoding="utf-8"?>
<Properties xmlns="http://schemas.openxmlformats.org/officeDocument/2006/extended-properties" xmlns:vt="http://schemas.openxmlformats.org/officeDocument/2006/docPropsVTypes">
  <Template>TM02892315[[fn=Wisp]]</Template>
  <TotalTime>7552</TotalTime>
  <Words>691</Words>
  <Application>Microsoft Office PowerPoint</Application>
  <PresentationFormat>Widescreen</PresentationFormat>
  <Paragraphs>52</Paragraphs>
  <Slides>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MS PGothic</vt:lpstr>
      <vt:lpstr>Aptos</vt:lpstr>
      <vt:lpstr>Arial</vt:lpstr>
      <vt:lpstr>Calibri</vt:lpstr>
      <vt:lpstr>Segoe UI</vt:lpstr>
      <vt:lpstr>Tahoma</vt:lpstr>
      <vt:lpstr>Times New Roman</vt:lpstr>
      <vt:lpstr>Office Theme</vt:lpstr>
      <vt:lpstr>PowerPoint Presentation</vt:lpstr>
      <vt:lpstr>   Effective Learning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LTI_07 Finger injury while cleaning fish _ 1165511</dc:title>
  <dc:creator>nazar@umsoman.com</dc:creator>
  <cp:lastModifiedBy>Masroori, Ahmed MSE31</cp:lastModifiedBy>
  <cp:revision>313</cp:revision>
  <dcterms:created xsi:type="dcterms:W3CDTF">2018-09-24T07:27:56Z</dcterms:created>
  <dcterms:modified xsi:type="dcterms:W3CDTF">2026-06-23T11:03:57Z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