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7" r:id="rId5"/>
    <p:sldId id="3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3D7"/>
    <a:srgbClr val="FFC91D"/>
    <a:srgbClr val="FFFC00"/>
    <a:srgbClr val="EAEAEA"/>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88" autoAdjust="0"/>
    <p:restoredTop sz="94231" autoAdjust="0"/>
  </p:normalViewPr>
  <p:slideViewPr>
    <p:cSldViewPr snapToGrid="0" snapToObjects="1">
      <p:cViewPr varScale="1">
        <p:scale>
          <a:sx n="104" d="100"/>
          <a:sy n="104" d="100"/>
        </p:scale>
        <p:origin x="918" y="138"/>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02/07/2026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02/07/2026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02/07/2026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33791"/>
            <a:ext cx="7791263" cy="537839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2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63500" algn="just"/>
            <a:r>
              <a:rPr lang="en-US" sz="1100" dirty="0"/>
              <a:t>On 21-05-2023 at 01:00 am the task was to nipple down BOP to prepare for rig move, while removing the cellar pump the driller was operating the floor (PL8) winch through the rotary table, the floor hand gave the instructions to the crew in the cellar to operate the winch. At the time of incident the IP was holding the cellar pump to guide the pump out of the cellar, once the driller lifted the load, the IP's right hand was caught between the cellar pump and the cellar grating cover, thereby causing injury to the IP's right middle finger.</a:t>
            </a:r>
          </a:p>
          <a:p>
            <a:pPr marL="63500" algn="just"/>
            <a:r>
              <a:rPr lang="en-US" sz="1100" dirty="0"/>
              <a:t>The first aid responders applied the first aid and sent the IP to the Ensign Medic/Clinic, the medic cleaned the wound and applied a bandage, the IP was transferred to Salalah hospital for further examination and treatment.</a:t>
            </a:r>
          </a:p>
          <a:p>
            <a:pPr marL="63500" algn="just"/>
            <a:r>
              <a:rPr lang="en-US" sz="1200" dirty="0"/>
              <a:t>The investigation is in progress.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12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The removal of the cellar pump was not included in the approved Rig Move SOP and JSA, resulting in hazards associated with the task not being fully identified.</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A Management of Change (MOC) was not implemented following the change to a larger cellar pump, resulting in additional risks not being formally assessed. </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The task was conducted using an alternative lifting method that was not the preferred or documented method for removing the cellar pump. </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The injured person placed his hand in a pinch point/line-of-fire area while guiding a suspended load, resulting in the hand being trapped between the pump and cellar frame.</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Inadequate planning, hazard recognition, supervision, and STOP intervention allowed the task to continue without sufficient controls</a:t>
            </a:r>
          </a:p>
          <a:p>
            <a:pPr marL="114300" indent="-114300" algn="just">
              <a:defRPr/>
            </a:pPr>
            <a:endParaRPr lang="en-US" sz="400" b="1" dirty="0">
              <a:solidFill>
                <a:srgbClr val="0070C0"/>
              </a:solidFill>
              <a:latin typeface="Tahoma" pitchFamily="34" charset="0"/>
              <a:ea typeface="宋体" panose="02010600030101010101" pitchFamily="2" charset="-122"/>
            </a:endParaRPr>
          </a:p>
          <a:p>
            <a:pPr marL="114300" indent="-114300" algn="just">
              <a:defRPr/>
            </a:pPr>
            <a:r>
              <a:rPr lang="en-US" sz="12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What pinch points or line-of-fire hazards exist in your current task?</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How do you verify that the SOP and JSA fully cover the work being performed?.</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What should you do when the task differs from the approved procedure?</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When is a Management of Change (MOC) required?</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How can workers safely guide a suspended load without placing hands in danger zones?</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What indicators suggest a task should be stopped and reassessed?</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How do you confirm that all lifting hazards have been identified before starting work?</a:t>
            </a:r>
          </a:p>
          <a:p>
            <a:pPr marL="171450" indent="-171450">
              <a:buFont typeface="Arial" panose="020B0604020202020204" pitchFamily="34" charset="0"/>
              <a:buChar char="•"/>
              <a:defRPr/>
            </a:pPr>
            <a:r>
              <a:rPr lang="en-US" sz="1050" dirty="0">
                <a:latin typeface="Calibri" panose="020F0502020204030204" pitchFamily="34" charset="0"/>
                <a:cs typeface="Tahoma" pitchFamily="34" charset="0"/>
              </a:rPr>
              <a:t>What controls should be in place before lifting equipment is moved in a restricted work area?</a:t>
            </a:r>
          </a:p>
          <a:p>
            <a:pPr marL="171450" indent="-171450">
              <a:buFont typeface="Arial" panose="020B0604020202020204" pitchFamily="34" charset="0"/>
              <a:buChar char="•"/>
              <a:defRPr/>
            </a:pPr>
            <a:endParaRPr lang="en-US" sz="1050" dirty="0">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21/05/2023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LTI#07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Rigging Down Operations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lang="en-US" sz="2000" b="1" dirty="0">
                <a:solidFill>
                  <a:srgbClr val="0D38B3"/>
                </a:solidFill>
                <a:latin typeface="Arial" panose="020B0604020202020204" pitchFamily="34" charset="0"/>
                <a:cs typeface="Arial" panose="020B0604020202020204" pitchFamily="34" charset="0"/>
              </a:rPr>
              <a:t>All Site Crews</a:t>
            </a: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499813"/>
            <a:ext cx="8649360" cy="307777"/>
          </a:xfrm>
          <a:prstGeom prst="rect">
            <a:avLst/>
          </a:prstGeom>
          <a:solidFill>
            <a:schemeClr val="accent1"/>
          </a:solidFill>
        </p:spPr>
        <p:txBody>
          <a:bodyPr wrap="square" rtlCol="0">
            <a:spAutoFit/>
          </a:bodyPr>
          <a:lstStyle/>
          <a:p>
            <a:pPr lvl="0" algn="ctr" fontAlgn="base">
              <a:spcBef>
                <a:spcPct val="0"/>
              </a:spcBef>
              <a:spcAft>
                <a:spcPct val="0"/>
              </a:spcAft>
            </a:pPr>
            <a:r>
              <a:rPr lang="en-US" sz="1400" b="1" dirty="0">
                <a:solidFill>
                  <a:srgbClr val="FFFF00"/>
                </a:solidFill>
                <a:latin typeface="Tahoma" pitchFamily="34" charset="0"/>
                <a:ea typeface="MS PGothic" pitchFamily="34" charset="-128"/>
              </a:rPr>
              <a:t>Keep Hands Out of the Line of Fire – Stop, Assess, and Control the Lift Before the Load Moves.</a:t>
            </a:r>
            <a:endParaRPr lang="en-US" sz="2800" b="1" dirty="0">
              <a:solidFill>
                <a:srgbClr val="FFFF00"/>
              </a:solidFill>
              <a:latin typeface="Tahoma" pitchFamily="34" charset="0"/>
              <a:ea typeface="MS PGothic" pitchFamily="34" charset="-128"/>
            </a:endParaRPr>
          </a:p>
        </p:txBody>
      </p:sp>
      <p:pic>
        <p:nvPicPr>
          <p:cNvPr id="20" name="Picture 19">
            <a:extLst>
              <a:ext uri="{FF2B5EF4-FFF2-40B4-BE49-F238E27FC236}">
                <a16:creationId xmlns:a16="http://schemas.microsoft.com/office/drawing/2014/main" id="{178C6B8C-0FF3-828A-7DF9-1077839FE8D0}"/>
              </a:ext>
            </a:extLst>
          </p:cNvPr>
          <p:cNvPicPr>
            <a:picLocks noChangeAspect="1"/>
          </p:cNvPicPr>
          <p:nvPr/>
        </p:nvPicPr>
        <p:blipFill>
          <a:blip r:embed="rId3"/>
          <a:stretch>
            <a:fillRect/>
          </a:stretch>
        </p:blipFill>
        <p:spPr>
          <a:xfrm>
            <a:off x="8294647" y="1174461"/>
            <a:ext cx="3748669" cy="2415377"/>
          </a:xfrm>
          <a:prstGeom prst="rect">
            <a:avLst/>
          </a:prstGeom>
        </p:spPr>
      </p:pic>
      <p:pic>
        <p:nvPicPr>
          <p:cNvPr id="21" name="Picture 20" descr="A picture containing outdoor, sky, ground, construction&#10;&#10;Description automatically generated">
            <a:extLst>
              <a:ext uri="{FF2B5EF4-FFF2-40B4-BE49-F238E27FC236}">
                <a16:creationId xmlns:a16="http://schemas.microsoft.com/office/drawing/2014/main" id="{444C663A-BE56-AC27-B85D-F108922D5B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94647" y="3679236"/>
            <a:ext cx="3778402" cy="2415377"/>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15849" y="579120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nvGrpSpPr>
          <p:cNvPr id="5" name="Group 131">
            <a:extLst>
              <a:ext uri="{FF2B5EF4-FFF2-40B4-BE49-F238E27FC236}">
                <a16:creationId xmlns:a16="http://schemas.microsoft.com/office/drawing/2014/main" id="{6F2A56E5-FC41-FA4A-5EF8-74E91BD4C7CF}"/>
              </a:ext>
            </a:extLst>
          </p:cNvPr>
          <p:cNvGrpSpPr>
            <a:grpSpLocks/>
          </p:cNvGrpSpPr>
          <p:nvPr/>
        </p:nvGrpSpPr>
        <p:grpSpPr bwMode="auto">
          <a:xfrm>
            <a:off x="11486606" y="3014872"/>
            <a:ext cx="504403" cy="655878"/>
            <a:chOff x="3504" y="544"/>
            <a:chExt cx="2287" cy="1855"/>
          </a:xfrm>
        </p:grpSpPr>
        <p:sp>
          <p:nvSpPr>
            <p:cNvPr id="6" name="Line 129">
              <a:extLst>
                <a:ext uri="{FF2B5EF4-FFF2-40B4-BE49-F238E27FC236}">
                  <a16:creationId xmlns:a16="http://schemas.microsoft.com/office/drawing/2014/main" id="{A9CA4969-256E-EEA3-D20F-AAFCA774F096}"/>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6" name="Line 130">
              <a:extLst>
                <a:ext uri="{FF2B5EF4-FFF2-40B4-BE49-F238E27FC236}">
                  <a16:creationId xmlns:a16="http://schemas.microsoft.com/office/drawing/2014/main" id="{C147CB41-2C9E-9178-A4BF-201D6DA464B2}"/>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630311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t>Management self audit </a:t>
            </a: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br>
              <a:rPr lang="en-GB" sz="3200" b="1" dirty="0">
                <a:solidFill>
                  <a:srgbClr val="00B050"/>
                </a:solidFill>
                <a:latin typeface="Tahoma" panose="020B0604030504040204" pitchFamily="34" charset="0"/>
                <a:ea typeface="Tahoma" panose="020B0604030504040204" pitchFamily="34" charset="0"/>
                <a:cs typeface="Tahoma" panose="020B0604030504040204" pitchFamily="34" charset="0"/>
              </a:rPr>
            </a:b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4185761"/>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Do you ensure supervisors routinely verify compliance with lifting plan, SOPs and JSAs in the field?</a:t>
            </a: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Does the crew know the right procedure to install and remove the cellar pump safely?</a:t>
            </a: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Do you ensure pre-job briefings clearly communicate hazards, controls, and individual responsibilities?</a:t>
            </a: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Are supervisors aware and applying the correct sequence of the pump installation and removal for rigging up and rigging down (Rig Move)?</a:t>
            </a: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Do you ensure work scope changes are assessed through the Management of Change (MOC) process?</a:t>
            </a: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Do you ensure personnel maintain hands-free positioning whenever practicable during lifting activities?</a:t>
            </a:r>
          </a:p>
          <a:p>
            <a:pPr marL="342900" indent="-342900" eaLnBrk="1" hangingPunct="1">
              <a:lnSpc>
                <a:spcPct val="150000"/>
              </a:lnSpc>
              <a:buFont typeface="+mj-lt"/>
              <a:buAutoNum type="arabicPeriod"/>
              <a:defRPr/>
            </a:pPr>
            <a:r>
              <a:rPr lang="en-US" sz="1600" dirty="0">
                <a:solidFill>
                  <a:srgbClr val="0033CC"/>
                </a:solidFill>
                <a:latin typeface="+mj-lt"/>
                <a:sym typeface="Wingdings" pitchFamily="2" charset="2"/>
              </a:rPr>
              <a:t>Do you ensure periodic audits are conducted to verify that lifting controls, MOC requirements, and hazard management processes remain effective?</a:t>
            </a: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223B74E-8A4B-C0A2-2A00-062A4E05B72A}"/>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21/05/2023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LTI#07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C3P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Rigging Down Operations  </a:t>
            </a:r>
          </a:p>
        </p:txBody>
      </p:sp>
      <p:sp>
        <p:nvSpPr>
          <p:cNvPr id="2" name="Rectangle 1">
            <a:extLst>
              <a:ext uri="{FF2B5EF4-FFF2-40B4-BE49-F238E27FC236}">
                <a16:creationId xmlns:a16="http://schemas.microsoft.com/office/drawing/2014/main" id="{EB29080F-2D1F-7796-50FA-63A2877822A6}"/>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42793137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93049</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B1FCF-0E89-482E-A62E-598FF58845D8}">
  <ds:schemaRefs>
    <ds:schemaRef ds:uri="http://schemas.microsoft.com/office/2006/documentManagement/types"/>
    <ds:schemaRef ds:uri="http://www.w3.org/XML/1998/namespace"/>
    <ds:schemaRef ds:uri="http://schemas.microsoft.com/office/infopath/2007/PartnerControls"/>
    <ds:schemaRef ds:uri="9d51eac6-a7d5-47f5-a119-63d146adb134"/>
    <ds:schemaRef ds:uri="http://schemas.microsoft.com/office/2006/metadata/properties"/>
    <ds:schemaRef ds:uri="http://purl.org/dc/terms/"/>
    <ds:schemaRef ds:uri="http://schemas.microsoft.com/sharepoint/v3"/>
    <ds:schemaRef ds:uri="http://purl.org/dc/elements/1.1/"/>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CDECFCF6-7349-4072-BF42-3FF4414C2BC6}"/>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5872</TotalTime>
  <Words>986</Words>
  <Application>Microsoft Office PowerPoint</Application>
  <PresentationFormat>Widescreen</PresentationFormat>
  <Paragraphs>59</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Calibri</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LTI_07 Finger injury while nipple down BOP</dc:title>
  <dc:creator>nazar@umsoman.com</dc:creator>
  <cp:lastModifiedBy>Masroori, Ahmed MSE31</cp:lastModifiedBy>
  <cp:revision>274</cp:revision>
  <dcterms:created xsi:type="dcterms:W3CDTF">2018-09-24T07:27:56Z</dcterms:created>
  <dcterms:modified xsi:type="dcterms:W3CDTF">2026-07-02T07:10:49Z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