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C00"/>
    <a:srgbClr val="24A316"/>
    <a:srgbClr val="00B050"/>
    <a:srgbClr val="FFC91D"/>
    <a:srgbClr val="EAEAEA"/>
    <a:srgbClr val="F2F3D7"/>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3969" autoAdjust="0"/>
  </p:normalViewPr>
  <p:slideViewPr>
    <p:cSldViewPr snapToGrid="0" snapToObjects="1">
      <p:cViewPr varScale="1">
        <p:scale>
          <a:sx n="104" d="100"/>
          <a:sy n="104" d="100"/>
        </p:scale>
        <p:origin x="834" y="174"/>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02/07/2026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02/07/2026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a:t>
            </a:r>
            <a:r>
              <a:rPr kumimoji="0" lang="en-US" sz="1200" b="0" i="0" u="none" strike="noStrike" kern="1200" cap="none" spc="0" normalizeH="0" baseline="0" noProof="0" dirty="0" err="1">
                <a:ln>
                  <a:noFill/>
                </a:ln>
                <a:solidFill>
                  <a:srgbClr val="000000"/>
                </a:solidFill>
                <a:effectLst/>
                <a:uLnTx/>
                <a:uFillTx/>
                <a:latin typeface="Times New Roman" pitchFamily="18" charset="0"/>
                <a:ea typeface="+mn-ea"/>
                <a:cs typeface="+mn-cs"/>
              </a:rPr>
              <a:t>descrhelpertion</a:t>
            </a: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3F451960-A31D-4D76-B91A-2857490CF59A}" type="datetime1">
              <a:rPr lang="en-US" smtClean="0"/>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1680AC52-E597-4DAF-8C8B-53E7F94635DE}" type="datetime1">
              <a:rPr lang="en-US" smtClean="0"/>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FC45F669-0676-4E7B-B9B4-E7A6ED9F82D6}" type="datetime1">
              <a:rPr lang="en-US" smtClean="0"/>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D9AB3CF8-60D5-450F-B53B-AF2FDA5587BD}" type="datetime1">
              <a:rPr lang="en-US" smtClean="0"/>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577273EF-319E-4B42-9DE0-15942DABED7E}" type="datetime1">
              <a:rPr lang="en-US" smtClean="0"/>
              <a:t>02/07/2026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8ECB543B-EFC9-4F94-BCF5-33BBBB33562E}" type="datetime1">
              <a:rPr lang="en-US" smtClean="0"/>
              <a:t>02/07/2026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C7BB9E92-6DB2-4D4A-B8F0-5FE66E4A5C39}" type="datetime1">
              <a:rPr lang="en-US" smtClean="0"/>
              <a:t>02/07/2026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953D1EE-9C83-4592-AC0D-54AC4EE0E150}" type="datetime1">
              <a:rPr lang="en-US" smtClean="0"/>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B9AD6E63-718D-4217-BF55-420860A2B639}" type="datetime1">
              <a:rPr lang="en-US" smtClean="0"/>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A80B4B17-27B5-46BB-9A43-73B38B9384EA}" type="datetime1">
              <a:rPr lang="en-US" smtClean="0"/>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155264E5-42F8-4C1A-992F-7BE374863259}" type="datetime1">
              <a:rPr lang="en-US" smtClean="0"/>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91B7F6C5-358C-43B9-9A52-7608161C1DA5}" type="datetime1">
              <a:rPr lang="en-US" smtClean="0"/>
              <a:t>02/07/2026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05411"/>
            <a:ext cx="8088362" cy="5037918"/>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marR="0" algn="just">
              <a:lnSpc>
                <a:spcPct val="107000"/>
              </a:lnSpc>
              <a:spcBef>
                <a:spcPts val="0"/>
              </a:spcBef>
              <a:spcAft>
                <a:spcPts val="800"/>
              </a:spcAft>
            </a:pPr>
            <a:r>
              <a:rPr lang="en-US" sz="1200" kern="1400" dirty="0">
                <a:cs typeface="Times New Roman" panose="02020603050405020304" pitchFamily="18" charset="0"/>
              </a:rPr>
              <a:t>At around 15:40 </a:t>
            </a:r>
            <a:r>
              <a:rPr lang="en-US" sz="1200" kern="1400" dirty="0" err="1">
                <a:cs typeface="Times New Roman" panose="02020603050405020304" pitchFamily="18" charset="0"/>
              </a:rPr>
              <a:t>Hrs</a:t>
            </a:r>
            <a:r>
              <a:rPr lang="en-GB" sz="1200" kern="1400" dirty="0">
                <a:cs typeface="Times New Roman" panose="02020603050405020304" pitchFamily="18" charset="0"/>
              </a:rPr>
              <a:t> a Sub-Contractor crew was performing pneumatic</a:t>
            </a:r>
            <a:r>
              <a:rPr lang="en-US" sz="1200" kern="1400" dirty="0">
                <a:effectLst/>
                <a:ea typeface="Calibri" panose="020F0502020204030204" pitchFamily="34" charset="0"/>
                <a:cs typeface="Times New Roman" panose="02020603050405020304" pitchFamily="18" charset="0"/>
              </a:rPr>
              <a:t> testing activity for 16" HDPE liner at </a:t>
            </a:r>
            <a:r>
              <a:rPr lang="en-US" sz="1200" kern="1400" dirty="0" err="1">
                <a:effectLst/>
                <a:ea typeface="Calibri" panose="020F0502020204030204" pitchFamily="34" charset="0"/>
                <a:cs typeface="Times New Roman" panose="02020603050405020304" pitchFamily="18" charset="0"/>
              </a:rPr>
              <a:t>Dhulaima</a:t>
            </a:r>
            <a:r>
              <a:rPr lang="en-US" sz="1200" kern="1400" dirty="0">
                <a:effectLst/>
                <a:ea typeface="Calibri" panose="020F0502020204030204" pitchFamily="34" charset="0"/>
                <a:cs typeface="Times New Roman" panose="02020603050405020304" pitchFamily="18" charset="0"/>
              </a:rPr>
              <a:t> Water Injection (WI) line section. The </a:t>
            </a:r>
            <a:r>
              <a:rPr lang="en-US" sz="1200" kern="1400" dirty="0">
                <a:ea typeface="Calibri" panose="020F0502020204030204" pitchFamily="34" charset="0"/>
                <a:cs typeface="Times New Roman" panose="02020603050405020304" pitchFamily="18" charset="0"/>
              </a:rPr>
              <a:t>helper </a:t>
            </a:r>
            <a:r>
              <a:rPr lang="en-US" sz="1200" kern="1400" dirty="0">
                <a:effectLst/>
                <a:ea typeface="Calibri" panose="020F0502020204030204" pitchFamily="34" charset="0"/>
                <a:cs typeface="Times New Roman" panose="02020603050405020304" pitchFamily="18" charset="0"/>
              </a:rPr>
              <a:t>closed the ball valve to check intermediate pressure. While walking away from the set up, the ball valve on the test plug unit failed and the manifold section detached and swung due to sudden release of pressure. The manifold hit  the helper’s left leg causing injuries. After first aid, t</a:t>
            </a:r>
            <a:r>
              <a:rPr lang="en-US" sz="1200" kern="1400" dirty="0">
                <a:ea typeface="Calibri" panose="020F0502020204030204" pitchFamily="34" charset="0"/>
                <a:cs typeface="Times New Roman" panose="02020603050405020304" pitchFamily="18" charset="0"/>
              </a:rPr>
              <a:t>he helper was evacuated to </a:t>
            </a:r>
            <a:r>
              <a:rPr lang="en-US" sz="1200" kern="1400" dirty="0" err="1">
                <a:ea typeface="Calibri" panose="020F0502020204030204" pitchFamily="34" charset="0"/>
                <a:cs typeface="Times New Roman" panose="02020603050405020304" pitchFamily="18" charset="0"/>
              </a:rPr>
              <a:t>Ibri</a:t>
            </a:r>
            <a:r>
              <a:rPr lang="en-US" sz="1200" kern="1400" dirty="0">
                <a:ea typeface="Calibri" panose="020F0502020204030204" pitchFamily="34" charset="0"/>
                <a:cs typeface="Times New Roman" panose="02020603050405020304" pitchFamily="18" charset="0"/>
              </a:rPr>
              <a:t> hospital for treatment where X ray revealed </a:t>
            </a:r>
            <a:r>
              <a:rPr lang="en-US" sz="1200" kern="1400" dirty="0">
                <a:cs typeface="Times New Roman" panose="02020603050405020304" pitchFamily="18" charset="0"/>
              </a:rPr>
              <a:t>displaced oblique fracture of tibia and fibula.</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9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The replaced ball valve was not independently tested and certified before being used in a pressure test.</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The risk assessment did not adequately consider valve failure and uncontrolled energy release scenarios.</a:t>
            </a:r>
          </a:p>
          <a:p>
            <a:pPr marL="171450" indent="-171450">
              <a:buFont typeface="Arial" panose="020B0604020202020204" pitchFamily="34" charset="0"/>
              <a:buChar char="•"/>
              <a:defRPr/>
            </a:pPr>
            <a:r>
              <a:rPr lang="en-US" sz="1200" dirty="0">
                <a:solidFill>
                  <a:prstClr val="black"/>
                </a:solidFill>
                <a:latin typeface="Calibri" panose="020F0502020204030204" pitchFamily="34" charset="0"/>
                <a:cs typeface="Tahoma" pitchFamily="34" charset="0"/>
              </a:rPr>
              <a:t>The manifold assembly was not sufficiently secured to prevent movement if a component failed.</a:t>
            </a:r>
          </a:p>
          <a:p>
            <a:pPr marL="171450" indent="-171450">
              <a:buFont typeface="Arial" panose="020B0604020202020204" pitchFamily="34" charset="0"/>
              <a:buChar char="•"/>
              <a:defRPr/>
            </a:pPr>
            <a:r>
              <a:rPr lang="en-US" sz="1200" dirty="0">
                <a:solidFill>
                  <a:prstClr val="black"/>
                </a:solidFill>
                <a:latin typeface="Calibri" panose="020F0502020204030204" pitchFamily="34" charset="0"/>
                <a:cs typeface="Tahoma" pitchFamily="34" charset="0"/>
              </a:rPr>
              <a:t>Critical controls such as equipment certification, anchoring requirements, and pressure-release safeguards were not fully specified or verified.</a:t>
            </a:r>
          </a:p>
          <a:p>
            <a:pPr marL="171450" indent="-171450">
              <a:buFont typeface="Arial" panose="020B0604020202020204" pitchFamily="34" charset="0"/>
              <a:buChar char="•"/>
              <a:defRPr/>
            </a:pPr>
            <a:r>
              <a:rPr lang="en-US" sz="1200" dirty="0">
                <a:solidFill>
                  <a:prstClr val="black"/>
                </a:solidFill>
                <a:latin typeface="Calibri" panose="020F0502020204030204" pitchFamily="34" charset="0"/>
                <a:cs typeface="Tahoma" pitchFamily="34" charset="0"/>
              </a:rPr>
              <a:t>Contractor and subcontractor assurance processes did not verify the integrity and certification of all critical pressure-testing components</a:t>
            </a: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How do you verify that pressure-testing equipment is certified and fit for use?</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What could happen if a pressure-containing component fails during testing?</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What controls should be in place to prevent equipment movement following a pressure release?</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How do you identify stored/release energy hazards before starting a pressure test?</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What barriers are available to protect personnel from flying or swinging equipment?</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How do you confirm subcontractor equipment meets project and PDO requirements?</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What lessons from this incident can be applied to other pressure-related activities?</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LTI#08,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Struck by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chemeClr val="accent1"/>
                </a:solidFill>
                <a:latin typeface="Tahoma" pitchFamily="34" charset="0"/>
              </a:rPr>
              <a:t>C4P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chemeClr val="accent1"/>
                </a:solidFill>
                <a:latin typeface="Tahoma" pitchFamily="34" charset="0"/>
              </a:rPr>
              <a:t>Pneumatic testing</a:t>
            </a:r>
            <a:r>
              <a:rPr lang="en-US" sz="1200" b="1" dirty="0">
                <a:solidFill>
                  <a:prstClr val="black"/>
                </a:solidFill>
                <a:latin typeface="Tahoma" pitchFamily="34" charset="0"/>
              </a:rPr>
              <a:t> </a:t>
            </a:r>
            <a:r>
              <a:rPr lang="en-US" sz="1600" b="1" dirty="0">
                <a:solidFill>
                  <a:srgbClr val="4472C4"/>
                </a:solidFill>
                <a:latin typeface="Tahoma" pitchFamily="34" charset="0"/>
              </a:rPr>
              <a:t>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271192" y="6494713"/>
            <a:ext cx="8682182" cy="307777"/>
          </a:xfrm>
          <a:prstGeom prst="rect">
            <a:avLst/>
          </a:prstGeom>
          <a:solidFill>
            <a:schemeClr val="accent1"/>
          </a:solidFill>
        </p:spPr>
        <p:txBody>
          <a:bodyPr wrap="square" rtlCol="0">
            <a:spAutoFit/>
          </a:bodyPr>
          <a:lstStyle/>
          <a:p>
            <a:pPr lvl="0" algn="ctr" fontAlgn="base">
              <a:spcBef>
                <a:spcPct val="0"/>
              </a:spcBef>
              <a:spcAft>
                <a:spcPct val="0"/>
              </a:spcAft>
            </a:pPr>
            <a:r>
              <a:rPr lang="en-US" sz="1400" b="1" dirty="0">
                <a:solidFill>
                  <a:srgbClr val="FFFF00"/>
                </a:solidFill>
                <a:latin typeface="Tahoma" pitchFamily="34" charset="0"/>
                <a:ea typeface="MS PGothic" pitchFamily="34" charset="-128"/>
              </a:rPr>
              <a:t>Pressure Can Kill – Verify Certification, Secure Equipment, and Stay Out of the Line of Fire</a:t>
            </a:r>
          </a:p>
        </p:txBody>
      </p:sp>
      <p:pic>
        <p:nvPicPr>
          <p:cNvPr id="5" name="Picture 4">
            <a:extLst>
              <a:ext uri="{FF2B5EF4-FFF2-40B4-BE49-F238E27FC236}">
                <a16:creationId xmlns:a16="http://schemas.microsoft.com/office/drawing/2014/main" id="{A27B8DB4-9939-7FBB-472A-222934E4E58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953374" y="3572329"/>
            <a:ext cx="3130396" cy="2522283"/>
          </a:xfrm>
          <a:prstGeom prst="rect">
            <a:avLst/>
          </a:prstGeom>
          <a:ln>
            <a:solidFill>
              <a:schemeClr val="tx1"/>
            </a:solidFill>
          </a:ln>
        </p:spPr>
      </p:pic>
      <p:pic>
        <p:nvPicPr>
          <p:cNvPr id="6" name="Picture 5">
            <a:extLst>
              <a:ext uri="{FF2B5EF4-FFF2-40B4-BE49-F238E27FC236}">
                <a16:creationId xmlns:a16="http://schemas.microsoft.com/office/drawing/2014/main" id="{FB2BD28D-2270-2402-1369-C196F72AC7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75886" y="4559810"/>
            <a:ext cx="1019326" cy="1213587"/>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663915" y="5544797"/>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7" name="Slide Number Placeholder 6">
            <a:extLst>
              <a:ext uri="{FF2B5EF4-FFF2-40B4-BE49-F238E27FC236}">
                <a16:creationId xmlns:a16="http://schemas.microsoft.com/office/drawing/2014/main" id="{85AB8468-B31E-3EA2-BF2F-08799BEE061E}"/>
              </a:ext>
            </a:extLst>
          </p:cNvPr>
          <p:cNvSpPr>
            <a:spLocks noGrp="1"/>
          </p:cNvSpPr>
          <p:nvPr>
            <p:ph type="sldNum" sz="quarter" idx="12"/>
          </p:nvPr>
        </p:nvSpPr>
        <p:spPr/>
        <p:txBody>
          <a:bodyPr/>
          <a:lstStyle/>
          <a:p>
            <a:fld id="{7A6F64E4-CF39-E842-A871-400C57C21E39}" type="slidenum">
              <a:rPr lang="en-US" smtClean="0"/>
              <a:pPr/>
              <a:t>1</a:t>
            </a:fld>
            <a:endParaRPr lang="en-US" dirty="0"/>
          </a:p>
        </p:txBody>
      </p:sp>
      <p:pic>
        <p:nvPicPr>
          <p:cNvPr id="16" name="Picture 15">
            <a:extLst>
              <a:ext uri="{FF2B5EF4-FFF2-40B4-BE49-F238E27FC236}">
                <a16:creationId xmlns:a16="http://schemas.microsoft.com/office/drawing/2014/main" id="{1F2244A8-6138-D6DB-96CB-4D5CCA35C68D}"/>
              </a:ext>
            </a:extLst>
          </p:cNvPr>
          <p:cNvPicPr>
            <a:picLocks noChangeAspect="1"/>
          </p:cNvPicPr>
          <p:nvPr/>
        </p:nvPicPr>
        <p:blipFill>
          <a:blip r:embed="rId5"/>
          <a:stretch>
            <a:fillRect/>
          </a:stretch>
        </p:blipFill>
        <p:spPr>
          <a:xfrm>
            <a:off x="8758679" y="1096900"/>
            <a:ext cx="3325091" cy="2221361"/>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76174" y="2840923"/>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Autofit/>
          </a:bodyPr>
          <a:lstStyle/>
          <a:p>
            <a:pPr algn="ct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t>Management self-audit </a:t>
            </a: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2A4C66E9-CF65-4A0F-9A16-76B64C582F3A}"/>
              </a:ext>
            </a:extLst>
          </p:cNvPr>
          <p:cNvSpPr/>
          <p:nvPr/>
        </p:nvSpPr>
        <p:spPr>
          <a:xfrm>
            <a:off x="751114" y="1022338"/>
            <a:ext cx="9514116" cy="523220"/>
          </a:xfrm>
          <a:prstGeom prst="rect">
            <a:avLst/>
          </a:prstGeom>
        </p:spPr>
        <p:txBody>
          <a:bodyPr wrap="square">
            <a:spAutoFit/>
          </a:bodyPr>
          <a:lstStyle/>
          <a:p>
            <a:pPr marL="342900" indent="15875">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754600"/>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all pressure-testing equipment has valid certification and inspection records before use?</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replacement or refurbished components are tested, certified, and approved before installation?</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manifolds, hoses, and test assemblies are adequately restrained or anchored against movement?</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personnel remain outside potential line-of-fire zones during pressurization and monitoring activities?</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subcontractor equipment certifications are reviewed and verified before work starts?</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supervisors conduct field verification of pressure-testing controls before commencing the test?</a:t>
            </a: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077E6F41-DA21-4551-B88B-AB540B6A07F9}"/>
              </a:ext>
            </a:extLst>
          </p:cNvPr>
          <p:cNvSpPr>
            <a:spLocks noChangeArrowheads="1"/>
          </p:cNvSpPr>
          <p:nvPr/>
        </p:nvSpPr>
        <p:spPr bwMode="auto">
          <a:xfrm>
            <a:off x="425605" y="565237"/>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LTI#08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Struck by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C4P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chemeClr val="accent1"/>
                </a:solidFill>
                <a:latin typeface="Tahoma" pitchFamily="34" charset="0"/>
              </a:rPr>
              <a:t>Pneumatic Testing</a:t>
            </a:r>
            <a:r>
              <a:rPr lang="en-US" sz="1200" b="1" dirty="0">
                <a:solidFill>
                  <a:prstClr val="black"/>
                </a:solidFill>
                <a:latin typeface="Tahoma" pitchFamily="34" charset="0"/>
              </a:rPr>
              <a:t> </a:t>
            </a:r>
            <a:r>
              <a:rPr lang="en-US" sz="1600" b="1" dirty="0">
                <a:solidFill>
                  <a:srgbClr val="4472C4"/>
                </a:solidFill>
                <a:latin typeface="Tahoma" pitchFamily="34" charset="0"/>
              </a:rPr>
              <a:t>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3" name="Slide Number Placeholder 2">
            <a:extLst>
              <a:ext uri="{FF2B5EF4-FFF2-40B4-BE49-F238E27FC236}">
                <a16:creationId xmlns:a16="http://schemas.microsoft.com/office/drawing/2014/main" id="{DF12E052-A767-83CF-3273-551B5E568272}"/>
              </a:ext>
            </a:extLst>
          </p:cNvPr>
          <p:cNvSpPr>
            <a:spLocks noGrp="1"/>
          </p:cNvSpPr>
          <p:nvPr>
            <p:ph type="sldNum" sz="quarter" idx="12"/>
          </p:nvPr>
        </p:nvSpPr>
        <p:spPr/>
        <p:txBody>
          <a:bodyPr/>
          <a:lstStyle/>
          <a:p>
            <a:fld id="{7A6F64E4-CF39-E842-A871-400C57C21E39}" type="slidenum">
              <a:rPr lang="en-US" smtClean="0"/>
              <a:pPr/>
              <a:t>2</a:t>
            </a:fld>
            <a:endParaRPr lang="en-US" dirty="0"/>
          </a:p>
        </p:txBody>
      </p:sp>
      <p:sp>
        <p:nvSpPr>
          <p:cNvPr id="4" name="Rectangle 3">
            <a:extLst>
              <a:ext uri="{FF2B5EF4-FFF2-40B4-BE49-F238E27FC236}">
                <a16:creationId xmlns:a16="http://schemas.microsoft.com/office/drawing/2014/main" id="{EC23B46E-699C-A15E-4467-1A6AFAAEAE41}"/>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93050</DocId>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EB1FCF-0E89-482E-A62E-598FF58845D8}">
  <ds:schemaRefs>
    <ds:schemaRef ds:uri="http://schemas.microsoft.com/office/2006/documentManagement/types"/>
    <ds:schemaRef ds:uri="http://www.w3.org/XML/1998/namespace"/>
    <ds:schemaRef ds:uri="http://schemas.microsoft.com/office/infopath/2007/PartnerControls"/>
    <ds:schemaRef ds:uri="9d51eac6-a7d5-47f5-a119-63d146adb134"/>
    <ds:schemaRef ds:uri="http://schemas.microsoft.com/office/2006/metadata/properties"/>
    <ds:schemaRef ds:uri="http://purl.org/dc/terms/"/>
    <ds:schemaRef ds:uri="http://schemas.microsoft.com/sharepoint/v3"/>
    <ds:schemaRef ds:uri="http://purl.org/dc/elements/1.1/"/>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991613D2-F4BF-486D-8315-FF70D8817C52}"/>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8420</TotalTime>
  <Words>857</Words>
  <Application>Microsoft Office PowerPoint</Application>
  <PresentationFormat>Widescreen</PresentationFormat>
  <Paragraphs>62</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Calibri</vt:lpstr>
      <vt:lpstr>Calibri Light</vt:lpstr>
      <vt:lpstr>Tahoma</vt:lpstr>
      <vt:lpstr>Times New Roman</vt:lpstr>
      <vt:lpstr>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LTI_08 Manifold portion detached and hit the helper in his left leg</dc:title>
  <dc:creator>nazar@umsoman.com</dc:creator>
  <cp:lastModifiedBy>Masroori, Ahmed MSE31</cp:lastModifiedBy>
  <cp:revision>388</cp:revision>
  <dcterms:created xsi:type="dcterms:W3CDTF">2018-09-24T07:27:56Z</dcterms:created>
  <dcterms:modified xsi:type="dcterms:W3CDTF">2026-07-02T07:09:06Z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