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8DD85-DE28-39D3-15E8-ABE2CC1FF6A5}" name="Eva Peytcheva" initials="EP" userId="S::eva.peytcheva@halliburton.com::e26b40b3-e592-4e4c-b703-d30fa83068f4" providerId="AD"/>
  <p188:author id="{502FDA8B-6462-8696-131A-82FA0604D340}" name="Saleh Said Al Salti" initials="" userId="S::Saleh.AlSalti@halliburton.com::64df8350-5078-4385-9802-3c93cfaff90f" providerId="AD"/>
  <p188:author id="{D63310FD-8320-ECA4-93DE-C48E46874BD4}" name="Basil Alsalti" initials="BA" userId="S::Basil.Alsalti@halliburton.com::a8a0b1ee-951a-4bcf-9449-781590c3a6d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2F2F2"/>
    <a:srgbClr val="24A316"/>
    <a:srgbClr val="FFC715"/>
    <a:srgbClr val="FFCB25"/>
    <a:srgbClr val="FFFC00"/>
    <a:srgbClr val="EAEAEA"/>
    <a:srgbClr val="F2F3D7"/>
    <a:srgbClr val="16942A"/>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6EB29B-5539-41A9-AB5E-53226C43CC1A}" v="6" dt="2024-12-08T06:05:03.1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1" autoAdjust="0"/>
    <p:restoredTop sz="95278" autoAdjust="0"/>
  </p:normalViewPr>
  <p:slideViewPr>
    <p:cSldViewPr snapToGrid="0">
      <p:cViewPr varScale="1">
        <p:scale>
          <a:sx n="105" d="100"/>
          <a:sy n="105" d="100"/>
        </p:scale>
        <p:origin x="882" y="14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sil Alsalti" userId="a8a0b1ee-951a-4bcf-9449-781590c3a6d1" providerId="ADAL" clId="{C26EB29B-5539-41A9-AB5E-53226C43CC1A}"/>
    <pc:docChg chg="undo custSel addSld modSld">
      <pc:chgData name="Basil Alsalti" userId="a8a0b1ee-951a-4bcf-9449-781590c3a6d1" providerId="ADAL" clId="{C26EB29B-5539-41A9-AB5E-53226C43CC1A}" dt="2024-12-08T06:04:48.878" v="255" actId="20577"/>
      <pc:docMkLst>
        <pc:docMk/>
      </pc:docMkLst>
      <pc:sldChg chg="modSp mod">
        <pc:chgData name="Basil Alsalti" userId="a8a0b1ee-951a-4bcf-9449-781590c3a6d1" providerId="ADAL" clId="{C26EB29B-5539-41A9-AB5E-53226C43CC1A}" dt="2024-12-08T05:51:48.427" v="2" actId="14734"/>
        <pc:sldMkLst>
          <pc:docMk/>
          <pc:sldMk cId="257593679" sldId="2147376965"/>
        </pc:sldMkLst>
        <pc:graphicFrameChg chg="mod modGraphic">
          <ac:chgData name="Basil Alsalti" userId="a8a0b1ee-951a-4bcf-9449-781590c3a6d1" providerId="ADAL" clId="{C26EB29B-5539-41A9-AB5E-53226C43CC1A}" dt="2024-12-08T05:51:48.427" v="2" actId="14734"/>
          <ac:graphicFrameMkLst>
            <pc:docMk/>
            <pc:sldMk cId="257593679" sldId="2147376965"/>
            <ac:graphicFrameMk id="10" creationId="{6CF992C9-5B65-4783-C6DB-36836755AFDE}"/>
          </ac:graphicFrameMkLst>
        </pc:graphicFrameChg>
      </pc:sldChg>
      <pc:sldChg chg="modSp mod">
        <pc:chgData name="Basil Alsalti" userId="a8a0b1ee-951a-4bcf-9449-781590c3a6d1" providerId="ADAL" clId="{C26EB29B-5539-41A9-AB5E-53226C43CC1A}" dt="2024-12-08T06:04:48.878" v="255" actId="20577"/>
        <pc:sldMkLst>
          <pc:docMk/>
          <pc:sldMk cId="1574334716" sldId="2147482489"/>
        </pc:sldMkLst>
        <pc:graphicFrameChg chg="mod modGraphic">
          <ac:chgData name="Basil Alsalti" userId="a8a0b1ee-951a-4bcf-9449-781590c3a6d1" providerId="ADAL" clId="{C26EB29B-5539-41A9-AB5E-53226C43CC1A}" dt="2024-12-08T06:04:48.878" v="255" actId="20577"/>
          <ac:graphicFrameMkLst>
            <pc:docMk/>
            <pc:sldMk cId="1574334716" sldId="2147482489"/>
            <ac:graphicFrameMk id="2" creationId="{6834B352-5344-8EB6-A72C-6DC39B9DA9F3}"/>
          </ac:graphicFrameMkLst>
        </pc:graphicFrameChg>
      </pc:sldChg>
      <pc:sldChg chg="addSp delSp modSp add mod">
        <pc:chgData name="Basil Alsalti" userId="a8a0b1ee-951a-4bcf-9449-781590c3a6d1" providerId="ADAL" clId="{C26EB29B-5539-41A9-AB5E-53226C43CC1A}" dt="2024-12-08T06:04:25.616" v="252" actId="1076"/>
        <pc:sldMkLst>
          <pc:docMk/>
          <pc:sldMk cId="3269401655" sldId="2147482490"/>
        </pc:sldMkLst>
        <pc:spChg chg="mod">
          <ac:chgData name="Basil Alsalti" userId="a8a0b1ee-951a-4bcf-9449-781590c3a6d1" providerId="ADAL" clId="{C26EB29B-5539-41A9-AB5E-53226C43CC1A}" dt="2024-12-08T05:57:48.066" v="245" actId="20577"/>
          <ac:spMkLst>
            <pc:docMk/>
            <pc:sldMk cId="3269401655" sldId="2147482490"/>
            <ac:spMk id="9" creationId="{52565403-C2D9-F254-48CF-A3835A549954}"/>
          </ac:spMkLst>
        </pc:spChg>
        <pc:graphicFrameChg chg="add del mod">
          <ac:chgData name="Basil Alsalti" userId="a8a0b1ee-951a-4bcf-9449-781590c3a6d1" providerId="ADAL" clId="{C26EB29B-5539-41A9-AB5E-53226C43CC1A}" dt="2024-12-08T06:03:39.649" v="249" actId="478"/>
          <ac:graphicFrameMkLst>
            <pc:docMk/>
            <pc:sldMk cId="3269401655" sldId="2147482490"/>
            <ac:graphicFrameMk id="3" creationId="{1CE97C1A-BAB5-9889-9CD1-AFDAFBE40AB7}"/>
          </ac:graphicFrameMkLst>
        </pc:graphicFrameChg>
        <pc:graphicFrameChg chg="add mod">
          <ac:chgData name="Basil Alsalti" userId="a8a0b1ee-951a-4bcf-9449-781590c3a6d1" providerId="ADAL" clId="{C26EB29B-5539-41A9-AB5E-53226C43CC1A}" dt="2024-12-08T06:04:25.616" v="252" actId="1076"/>
          <ac:graphicFrameMkLst>
            <pc:docMk/>
            <pc:sldMk cId="3269401655" sldId="2147482490"/>
            <ac:graphicFrameMk id="4" creationId="{B2EF89FA-9AA9-1B3A-2935-2948036404A5}"/>
          </ac:graphicFrameMkLst>
        </pc:graphicFrameChg>
        <pc:picChg chg="del">
          <ac:chgData name="Basil Alsalti" userId="a8a0b1ee-951a-4bcf-9449-781590c3a6d1" providerId="ADAL" clId="{C26EB29B-5539-41A9-AB5E-53226C43CC1A}" dt="2024-12-08T05:57:28.467" v="195" actId="478"/>
          <ac:picMkLst>
            <pc:docMk/>
            <pc:sldMk cId="3269401655" sldId="2147482490"/>
            <ac:picMk id="7" creationId="{6C19BD41-F216-0B46-816D-AADFC9B0A41F}"/>
          </ac:picMkLst>
        </pc:picChg>
        <pc:picChg chg="del">
          <ac:chgData name="Basil Alsalti" userId="a8a0b1ee-951a-4bcf-9449-781590c3a6d1" providerId="ADAL" clId="{C26EB29B-5539-41A9-AB5E-53226C43CC1A}" dt="2024-12-08T05:57:26.627" v="194" actId="478"/>
          <ac:picMkLst>
            <pc:docMk/>
            <pc:sldMk cId="3269401655" sldId="2147482490"/>
            <ac:picMk id="14" creationId="{DD7B8681-8223-5733-FE26-0A5EA992BE77}"/>
          </ac:picMkLst>
        </pc:picChg>
        <pc:picChg chg="del">
          <ac:chgData name="Basil Alsalti" userId="a8a0b1ee-951a-4bcf-9449-781590c3a6d1" providerId="ADAL" clId="{C26EB29B-5539-41A9-AB5E-53226C43CC1A}" dt="2024-12-08T05:57:29.030" v="196" actId="478"/>
          <ac:picMkLst>
            <pc:docMk/>
            <pc:sldMk cId="3269401655" sldId="2147482490"/>
            <ac:picMk id="16" creationId="{6F2F54A9-62C4-4DB6-BD90-2B10853A2EA3}"/>
          </ac:picMkLst>
        </pc:picChg>
        <pc:picChg chg="del">
          <ac:chgData name="Basil Alsalti" userId="a8a0b1ee-951a-4bcf-9449-781590c3a6d1" providerId="ADAL" clId="{C26EB29B-5539-41A9-AB5E-53226C43CC1A}" dt="2024-12-08T05:57:29.438" v="197" actId="478"/>
          <ac:picMkLst>
            <pc:docMk/>
            <pc:sldMk cId="3269401655" sldId="2147482490"/>
            <ac:picMk id="18" creationId="{581628BF-2463-4F4C-2645-48141D93885D}"/>
          </ac:picMkLst>
        </pc:picChg>
      </pc:sldChg>
    </pc:docChg>
  </pc:docChgLst>
  <pc:docChgLst>
    <pc:chgData name="Basil Alsalti" userId="a8a0b1ee-951a-4bcf-9449-781590c3a6d1" providerId="ADAL" clId="{47E603DF-FA66-4972-A9CA-85BA8C088F00}"/>
    <pc:docChg chg="undo custSel addSld modSld">
      <pc:chgData name="Basil Alsalti" userId="a8a0b1ee-951a-4bcf-9449-781590c3a6d1" providerId="ADAL" clId="{47E603DF-FA66-4972-A9CA-85BA8C088F00}" dt="2024-11-24T19:05:08.584" v="496" actId="108"/>
      <pc:docMkLst>
        <pc:docMk/>
      </pc:docMkLst>
      <pc:sldChg chg="modSp">
        <pc:chgData name="Basil Alsalti" userId="a8a0b1ee-951a-4bcf-9449-781590c3a6d1" providerId="ADAL" clId="{47E603DF-FA66-4972-A9CA-85BA8C088F00}" dt="2024-11-24T18:52:35.929" v="26"/>
        <pc:sldMkLst>
          <pc:docMk/>
          <pc:sldMk cId="73386786" sldId="2147376964"/>
        </pc:sldMkLst>
        <pc:graphicFrameChg chg="mod">
          <ac:chgData name="Basil Alsalti" userId="a8a0b1ee-951a-4bcf-9449-781590c3a6d1" providerId="ADAL" clId="{47E603DF-FA66-4972-A9CA-85BA8C088F00}" dt="2024-11-24T18:52:35.929" v="26"/>
          <ac:graphicFrameMkLst>
            <pc:docMk/>
            <pc:sldMk cId="73386786" sldId="2147376964"/>
            <ac:graphicFrameMk id="2" creationId="{6834B352-5344-8EB6-A72C-6DC39B9DA9F3}"/>
          </ac:graphicFrameMkLst>
        </pc:graphicFrameChg>
      </pc:sldChg>
      <pc:sldChg chg="modSp mod">
        <pc:chgData name="Basil Alsalti" userId="a8a0b1ee-951a-4bcf-9449-781590c3a6d1" providerId="ADAL" clId="{47E603DF-FA66-4972-A9CA-85BA8C088F00}" dt="2024-11-24T18:46:38.042" v="16" actId="20577"/>
        <pc:sldMkLst>
          <pc:docMk/>
          <pc:sldMk cId="1710360632" sldId="2147482485"/>
        </pc:sldMkLst>
        <pc:spChg chg="mod">
          <ac:chgData name="Basil Alsalti" userId="a8a0b1ee-951a-4bcf-9449-781590c3a6d1" providerId="ADAL" clId="{47E603DF-FA66-4972-A9CA-85BA8C088F00}" dt="2024-11-24T18:46:38.042" v="16" actId="20577"/>
          <ac:spMkLst>
            <pc:docMk/>
            <pc:sldMk cId="1710360632" sldId="2147482485"/>
            <ac:spMk id="8" creationId="{9A668C31-1668-4EC5-F530-042D4567F8AA}"/>
          </ac:spMkLst>
        </pc:spChg>
        <pc:picChg chg="mod">
          <ac:chgData name="Basil Alsalti" userId="a8a0b1ee-951a-4bcf-9449-781590c3a6d1" providerId="ADAL" clId="{47E603DF-FA66-4972-A9CA-85BA8C088F00}" dt="2024-11-24T18:46:29.631" v="13" actId="14100"/>
          <ac:picMkLst>
            <pc:docMk/>
            <pc:sldMk cId="1710360632" sldId="2147482485"/>
            <ac:picMk id="7" creationId="{8F09E491-E0F3-B3D7-4365-41D965020394}"/>
          </ac:picMkLst>
        </pc:picChg>
        <pc:picChg chg="mod">
          <ac:chgData name="Basil Alsalti" userId="a8a0b1ee-951a-4bcf-9449-781590c3a6d1" providerId="ADAL" clId="{47E603DF-FA66-4972-A9CA-85BA8C088F00}" dt="2024-11-24T18:46:32.818" v="14" actId="14100"/>
          <ac:picMkLst>
            <pc:docMk/>
            <pc:sldMk cId="1710360632" sldId="2147482485"/>
            <ac:picMk id="14" creationId="{1E6F2136-E22B-4D0C-2A25-2176C187CAD6}"/>
          </ac:picMkLst>
        </pc:picChg>
        <pc:picChg chg="mod">
          <ac:chgData name="Basil Alsalti" userId="a8a0b1ee-951a-4bcf-9449-781590c3a6d1" providerId="ADAL" clId="{47E603DF-FA66-4972-A9CA-85BA8C088F00}" dt="2024-11-24T18:46:19.979" v="8" actId="1076"/>
          <ac:picMkLst>
            <pc:docMk/>
            <pc:sldMk cId="1710360632" sldId="2147482485"/>
            <ac:picMk id="16" creationId="{669C5CC9-15A3-4766-92FB-A4537D0E2132}"/>
          </ac:picMkLst>
        </pc:picChg>
      </pc:sldChg>
      <pc:sldChg chg="modSp mod">
        <pc:chgData name="Basil Alsalti" userId="a8a0b1ee-951a-4bcf-9449-781590c3a6d1" providerId="ADAL" clId="{47E603DF-FA66-4972-A9CA-85BA8C088F00}" dt="2024-11-24T18:48:09.504" v="23" actId="1076"/>
        <pc:sldMkLst>
          <pc:docMk/>
          <pc:sldMk cId="2625595614" sldId="2147482486"/>
        </pc:sldMkLst>
        <pc:spChg chg="mod">
          <ac:chgData name="Basil Alsalti" userId="a8a0b1ee-951a-4bcf-9449-781590c3a6d1" providerId="ADAL" clId="{47E603DF-FA66-4972-A9CA-85BA8C088F00}" dt="2024-11-24T18:48:04.764" v="22" actId="14100"/>
          <ac:spMkLst>
            <pc:docMk/>
            <pc:sldMk cId="2625595614" sldId="2147482486"/>
            <ac:spMk id="19" creationId="{CA569E79-CE08-2229-A4A7-09B531AE9D92}"/>
          </ac:spMkLst>
        </pc:spChg>
        <pc:picChg chg="mod">
          <ac:chgData name="Basil Alsalti" userId="a8a0b1ee-951a-4bcf-9449-781590c3a6d1" providerId="ADAL" clId="{47E603DF-FA66-4972-A9CA-85BA8C088F00}" dt="2024-11-24T18:48:09.504" v="23" actId="1076"/>
          <ac:picMkLst>
            <pc:docMk/>
            <pc:sldMk cId="2625595614" sldId="2147482486"/>
            <ac:picMk id="21" creationId="{206968D3-760F-23EF-1F21-2742905BC8D1}"/>
          </ac:picMkLst>
        </pc:picChg>
        <pc:picChg chg="mod">
          <ac:chgData name="Basil Alsalti" userId="a8a0b1ee-951a-4bcf-9449-781590c3a6d1" providerId="ADAL" clId="{47E603DF-FA66-4972-A9CA-85BA8C088F00}" dt="2024-11-24T18:47:59.665" v="21" actId="1076"/>
          <ac:picMkLst>
            <pc:docMk/>
            <pc:sldMk cId="2625595614" sldId="2147482486"/>
            <ac:picMk id="23" creationId="{6EA798C6-3332-5FC4-A141-625E4945D3EC}"/>
          </ac:picMkLst>
        </pc:picChg>
      </pc:sldChg>
      <pc:sldChg chg="modSp add mod">
        <pc:chgData name="Basil Alsalti" userId="a8a0b1ee-951a-4bcf-9449-781590c3a6d1" providerId="ADAL" clId="{47E603DF-FA66-4972-A9CA-85BA8C088F00}" dt="2024-11-24T19:05:08.584" v="496" actId="108"/>
        <pc:sldMkLst>
          <pc:docMk/>
          <pc:sldMk cId="1574334716" sldId="2147482489"/>
        </pc:sldMkLst>
        <pc:spChg chg="mod">
          <ac:chgData name="Basil Alsalti" userId="a8a0b1ee-951a-4bcf-9449-781590c3a6d1" providerId="ADAL" clId="{47E603DF-FA66-4972-A9CA-85BA8C088F00}" dt="2024-11-24T18:56:49.206" v="41" actId="20577"/>
          <ac:spMkLst>
            <pc:docMk/>
            <pc:sldMk cId="1574334716" sldId="2147482489"/>
            <ac:spMk id="4" creationId="{8928E21D-30E8-0443-FAB0-7FDFFBC9EAC0}"/>
          </ac:spMkLst>
        </pc:spChg>
        <pc:graphicFrameChg chg="mod modGraphic">
          <ac:chgData name="Basil Alsalti" userId="a8a0b1ee-951a-4bcf-9449-781590c3a6d1" providerId="ADAL" clId="{47E603DF-FA66-4972-A9CA-85BA8C088F00}" dt="2024-11-24T19:05:08.584" v="496" actId="108"/>
          <ac:graphicFrameMkLst>
            <pc:docMk/>
            <pc:sldMk cId="1574334716" sldId="2147482489"/>
            <ac:graphicFrameMk id="2" creationId="{6834B352-5344-8EB6-A72C-6DC39B9DA9F3}"/>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29/06/2026</a:t>
            </a:fld>
            <a:endParaRPr lang="en-US">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29/06/2026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a:solidFill>
                  <a:srgbClr val="000000"/>
                </a:solidFill>
              </a:rPr>
              <a:t>Confidential - Not to be shared outside of PDO/PDO contractors </a:t>
            </a:r>
          </a:p>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eaLnBrk="0" fontAlgn="base" hangingPunct="0">
              <a:spcBef>
                <a:spcPct val="30000"/>
              </a:spcBef>
              <a:spcAft>
                <a:spcPct val="0"/>
              </a:spcAft>
              <a:defRPr/>
            </a:pPr>
            <a:r>
              <a:rPr lang="en-US">
                <a:solidFill>
                  <a:srgbClr val="000000"/>
                </a:solidFill>
                <a:latin typeface="Times New Roman" pitchFamily="18" charset="0"/>
              </a:rPr>
              <a:t>Ensure all dates and titles are input </a:t>
            </a:r>
          </a:p>
          <a:p>
            <a:pPr defTabSz="933237" eaLnBrk="0" fontAlgn="base" hangingPunct="0">
              <a:spcBef>
                <a:spcPct val="30000"/>
              </a:spcBef>
              <a:spcAft>
                <a:spcPct val="0"/>
              </a:spcAft>
              <a:defRPr/>
            </a:pPr>
            <a:endParaRPr lang="en-US">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33237" eaLnBrk="0" fontAlgn="base" hangingPunct="0">
              <a:spcBef>
                <a:spcPct val="30000"/>
              </a:spcBef>
              <a:spcAft>
                <a:spcPct val="0"/>
              </a:spcAft>
              <a:defRPr/>
            </a:pPr>
            <a:endParaRPr lang="en-US">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a:solidFill>
                  <a:srgbClr val="0033CC"/>
                </a:solidFill>
                <a:cs typeface="Calibri" panose="020F0502020204030204" pitchFamily="34" charset="0"/>
                <a:sym typeface="Wingdings" pitchFamily="2" charset="2"/>
              </a:rPr>
              <a:t>Imagine you have to audit other companies to see if they could have the same issues.</a:t>
            </a:r>
          </a:p>
          <a:p>
            <a:pPr defTabSz="933237" eaLnBrk="0" fontAlgn="base" hangingPunct="0">
              <a:spcBef>
                <a:spcPct val="30000"/>
              </a:spcBef>
              <a:spcAft>
                <a:spcPct val="0"/>
              </a:spcAft>
              <a:defRPr/>
            </a:pPr>
            <a:endParaRPr lang="en-US">
              <a:solidFill>
                <a:srgbClr val="0033CC"/>
              </a:solidFill>
              <a:cs typeface="Calibri" panose="020F0502020204030204" pitchFamily="34" charset="0"/>
              <a:sym typeface="Wingdings" pitchFamily="2" charset="2"/>
            </a:endParaRPr>
          </a:p>
          <a:p>
            <a:pPr defTabSz="933237" eaLnBrk="0" fontAlgn="base" hangingPunct="0">
              <a:spcBef>
                <a:spcPct val="30000"/>
              </a:spcBef>
              <a:spcAft>
                <a:spcPct val="0"/>
              </a:spcAft>
              <a:defRPr/>
            </a:pPr>
            <a:r>
              <a:rPr lang="en-US">
                <a:solidFill>
                  <a:srgbClr val="0033CC"/>
                </a:solidFill>
                <a:cs typeface="Calibri" panose="020F0502020204030204" pitchFamily="34" charset="0"/>
                <a:sym typeface="Wingdings" pitchFamily="2" charset="2"/>
              </a:rPr>
              <a:t>These questions should start with: Do you ensure…………………?</a:t>
            </a:r>
            <a:endParaRPr lang="en-US">
              <a:solidFill>
                <a:srgbClr val="000000"/>
              </a:solidFill>
              <a:cs typeface="Calibri" panose="020F0502020204030204" pitchFamily="34" charset="0"/>
            </a:endParaRP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29/06/2026</a:t>
            </a:fld>
            <a:endParaRPr lang="en-US"/>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29/06/2026</a:t>
            </a:fld>
            <a:endParaRPr lang="en-US"/>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29/06/2026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a:t>Confidential - Not to be shared outside of PDO/PDO contractors </a:t>
            </a:r>
          </a:p>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CC3805F8-A95C-D17D-4B9F-604176EA606B}"/>
              </a:ext>
            </a:extLst>
          </p:cNvPr>
          <p:cNvPicPr>
            <a:picLocks noChangeAspect="1"/>
          </p:cNvPicPr>
          <p:nvPr/>
        </p:nvPicPr>
        <p:blipFill>
          <a:blip r:embed="rId3"/>
          <a:stretch>
            <a:fillRect/>
          </a:stretch>
        </p:blipFill>
        <p:spPr>
          <a:xfrm>
            <a:off x="9272015" y="880176"/>
            <a:ext cx="2801033" cy="2653471"/>
          </a:xfrm>
          <a:prstGeom prst="rect">
            <a:avLst/>
          </a:prstGeom>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25355" y="1702136"/>
            <a:ext cx="7791263" cy="4885953"/>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ahoma" pitchFamily="34" charset="0"/>
              <a:ea typeface="+mn-ea"/>
              <a:cs typeface="+mn-cs"/>
            </a:endParaRPr>
          </a:p>
          <a:p>
            <a:pPr algn="just">
              <a:defRPr/>
            </a:pPr>
            <a:r>
              <a:rPr lang="en-US" sz="1200" dirty="0">
                <a:solidFill>
                  <a:prstClr val="black"/>
                </a:solidFill>
                <a:latin typeface="Calibri" panose="020F0502020204030204" pitchFamily="34" charset="0"/>
                <a:cs typeface="Tahoma" pitchFamily="34" charset="0"/>
              </a:rPr>
              <a:t>On 05th July 2024 at 1500hrs, a 3rd party driver completed offloading liquids at Rig-45, he stopped the tanker outside the location and while exiting the truck cabin to sign out from rig and collect his H2S card. The driver lost his balance at the last step of truck cabin while rotating his body to face forward. He tried to break his fall by using his outstretched right hand.  Soon after, he felt pain and swelling in his right-hand wrist. He was transferred to rig medic and first aid given. The driver was sent to Fahud PDO clinic for first diagnoses and then was sent to Muscat for treatment. The X-ray revealed right hand was fractured. </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00FF"/>
                </a:solidFill>
                <a:effectLst/>
                <a:uLnTx/>
                <a:uFillTx/>
                <a:latin typeface="Tahoma" pitchFamily="34" charset="0"/>
                <a:ea typeface="宋体" panose="02010600030101010101" pitchFamily="2" charset="-122"/>
                <a:cs typeface="+mn-cs"/>
              </a:rPr>
              <a:t>Why it happened/Finding</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Improper body position while descending the truck cabin.</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Losing the three points of contact prior landing on the ground. </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Over-familiarity of previously using an unsafe exit method without incident.</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Being distracted with collecting his H2S Card and losing his situational awareness.</a:t>
            </a:r>
          </a:p>
          <a:p>
            <a:pPr marR="0" lvl="0" indent="-171450" fontAlgn="auto">
              <a:lnSpc>
                <a:spcPct val="100000"/>
              </a:lnSpc>
              <a:spcBef>
                <a:spcPts val="0"/>
              </a:spcBef>
              <a:spcAft>
                <a:spcPts val="0"/>
              </a:spcAft>
              <a:buClrTx/>
              <a:buSzTx/>
              <a:buFont typeface="Arial" pitchFamily="34" charset="0"/>
              <a:buChar char="•"/>
              <a:tabLst/>
              <a:defRPr/>
            </a:pPr>
            <a:r>
              <a:rPr lang="en-US" sz="1200" dirty="0">
                <a:solidFill>
                  <a:prstClr val="black"/>
                </a:solidFill>
                <a:latin typeface="Calibri" panose="020F0502020204030204" pitchFamily="34" charset="0"/>
                <a:cs typeface="Tahoma" pitchFamily="34" charset="0"/>
              </a:rPr>
              <a:t>Unclear sign In/Out process from location.</a:t>
            </a:r>
          </a:p>
          <a:p>
            <a:pPr marL="0" marR="0" lvl="0" indent="0" algn="l" defTabSz="914400" rtl="0" eaLnBrk="1" fontAlgn="auto" latinLnBrk="0" hangingPunct="1">
              <a:lnSpc>
                <a:spcPct val="100000"/>
              </a:lnSpc>
              <a:spcBef>
                <a:spcPts val="0"/>
              </a:spcBef>
              <a:spcAft>
                <a:spcPts val="0"/>
              </a:spcAft>
              <a:buClrTx/>
              <a:buSzTx/>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00FF"/>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 The importance of positioning the human body correctly while descending from the truck cabin.</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 Using three points of contact while climbing and descending from trucks.</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 Assessing the hazard and risks from normalizing routine activities.</a:t>
            </a:r>
          </a:p>
          <a:p>
            <a:pPr indent="-171450">
              <a:buFont typeface="Arial" pitchFamily="34" charset="0"/>
              <a:buChar char="•"/>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227558" y="0"/>
            <a:ext cx="11845491"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Calibri" panose="020F0502020204030204" pitchFamily="34" charset="0"/>
                <a:ea typeface="Tahoma" panose="020B0604030504040204" pitchFamily="34" charset="0"/>
                <a:cs typeface="Calibri" panose="020F050202020403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grpSp>
        <p:nvGrpSpPr>
          <p:cNvPr id="3" name="Group 2">
            <a:extLst>
              <a:ext uri="{FF2B5EF4-FFF2-40B4-BE49-F238E27FC236}">
                <a16:creationId xmlns:a16="http://schemas.microsoft.com/office/drawing/2014/main" id="{F38503F6-AB89-3951-A14A-88D75BBE0875}"/>
              </a:ext>
            </a:extLst>
          </p:cNvPr>
          <p:cNvGrpSpPr/>
          <p:nvPr/>
        </p:nvGrpSpPr>
        <p:grpSpPr>
          <a:xfrm>
            <a:off x="9272015" y="3620530"/>
            <a:ext cx="2801036" cy="2432798"/>
            <a:chOff x="9402337" y="3696448"/>
            <a:chExt cx="2670714" cy="2636310"/>
          </a:xfrm>
        </p:grpSpPr>
        <p:sp>
          <p:nvSpPr>
            <p:cNvPr id="8" name="Rectangle 7">
              <a:extLst>
                <a:ext uri="{FF2B5EF4-FFF2-40B4-BE49-F238E27FC236}">
                  <a16:creationId xmlns:a16="http://schemas.microsoft.com/office/drawing/2014/main" id="{AA16C3A5-10F2-408B-9D18-ED534C5F017C}"/>
                </a:ext>
              </a:extLst>
            </p:cNvPr>
            <p:cNvSpPr/>
            <p:nvPr/>
          </p:nvSpPr>
          <p:spPr>
            <a:xfrm>
              <a:off x="10085815" y="3808612"/>
              <a:ext cx="1957500"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Photo explaining how it should be done right</a:t>
              </a:r>
            </a:p>
          </p:txBody>
        </p:sp>
        <p:pic>
          <p:nvPicPr>
            <p:cNvPr id="16" name="Picture 15" descr="A person in a red jumpsuit getting out of a truck&#10;&#10;Description automatically generated">
              <a:extLst>
                <a:ext uri="{FF2B5EF4-FFF2-40B4-BE49-F238E27FC236}">
                  <a16:creationId xmlns:a16="http://schemas.microsoft.com/office/drawing/2014/main" id="{9F4244C3-1312-FAB5-4026-5817EB7BE295}"/>
                </a:ext>
              </a:extLst>
            </p:cNvPr>
            <p:cNvPicPr>
              <a:picLocks noChangeAspect="1"/>
            </p:cNvPicPr>
            <p:nvPr/>
          </p:nvPicPr>
          <p:blipFill>
            <a:blip r:embed="rId4"/>
            <a:stretch>
              <a:fillRect/>
            </a:stretch>
          </p:blipFill>
          <p:spPr>
            <a:xfrm>
              <a:off x="9402337" y="3696448"/>
              <a:ext cx="2670714" cy="2636310"/>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533743" y="5932124"/>
              <a:ext cx="500768" cy="345299"/>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5" name="Arrow: Curved Down 4">
            <a:extLst>
              <a:ext uri="{FF2B5EF4-FFF2-40B4-BE49-F238E27FC236}">
                <a16:creationId xmlns:a16="http://schemas.microsoft.com/office/drawing/2014/main" id="{4A802954-29AE-D043-F9B3-28A9D579C99A}"/>
              </a:ext>
            </a:extLst>
          </p:cNvPr>
          <p:cNvSpPr/>
          <p:nvPr/>
        </p:nvSpPr>
        <p:spPr>
          <a:xfrm rot="4994695">
            <a:off x="10469790" y="4515920"/>
            <a:ext cx="173604" cy="344084"/>
          </a:xfrm>
          <a:prstGeom prst="curved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Rectangle 8">
            <a:extLst>
              <a:ext uri="{FF2B5EF4-FFF2-40B4-BE49-F238E27FC236}">
                <a16:creationId xmlns:a16="http://schemas.microsoft.com/office/drawing/2014/main" id="{F6801B71-1643-C71E-41CC-C02D310C13CD}"/>
              </a:ext>
            </a:extLst>
          </p:cNvPr>
          <p:cNvSpPr>
            <a:spLocks noChangeArrowheads="1"/>
          </p:cNvSpPr>
          <p:nvPr/>
        </p:nvSpPr>
        <p:spPr bwMode="auto">
          <a:xfrm>
            <a:off x="407556" y="513156"/>
            <a:ext cx="11626955" cy="523220"/>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05</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/07/2024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a:t>
            </a:r>
            <a:r>
              <a:rPr lang="en-US" sz="1200" b="1" dirty="0">
                <a:solidFill>
                  <a:srgbClr val="4472C4"/>
                </a:solidFill>
                <a:latin typeface="Tahoma" pitchFamily="34" charset="0"/>
              </a:rPr>
              <a:t>09</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Hand</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Injury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a:t>
            </a:r>
            <a:r>
              <a:rPr lang="en-US" sz="1200" b="1" dirty="0">
                <a:solidFill>
                  <a:srgbClr val="4472C4"/>
                </a:solidFill>
                <a:latin typeface="Tahoma" pitchFamily="34" charset="0"/>
              </a:rPr>
              <a:t>3P </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chemeClr val="accent1"/>
                </a:solidFill>
                <a:latin typeface="Tahoma" pitchFamily="34" charset="0"/>
              </a:rPr>
              <a:t>Descending from the truck cabin</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17" name="Rectangle 16">
            <a:extLst>
              <a:ext uri="{FF2B5EF4-FFF2-40B4-BE49-F238E27FC236}">
                <a16:creationId xmlns:a16="http://schemas.microsoft.com/office/drawing/2014/main" id="{27AC772E-6015-4076-A0DC-005445BF4556}"/>
              </a:ext>
            </a:extLst>
          </p:cNvPr>
          <p:cNvSpPr/>
          <p:nvPr/>
        </p:nvSpPr>
        <p:spPr>
          <a:xfrm>
            <a:off x="416361" y="1192754"/>
            <a:ext cx="8498959"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Drilling, Logistics, Operation &amp; Construction </a:t>
            </a:r>
            <a:endParaRPr kumimoji="0" lang="en-US" sz="1800" b="1" i="0" u="none" strike="noStrike" kern="1200" cap="none" spc="0" normalizeH="0" baseline="0" noProof="0" dirty="0">
              <a:ln>
                <a:noFill/>
              </a:ln>
              <a:solidFill>
                <a:srgbClr val="0D38B3"/>
              </a:solidFill>
              <a:effectLst/>
              <a:uLnTx/>
              <a:uFillTx/>
              <a:latin typeface="Calibri Light" panose="020F0302020204030204"/>
              <a:ea typeface="+mn-ea"/>
              <a:cs typeface="Calibri" pitchFamily="34" charset="0"/>
            </a:endParaRPr>
          </a:p>
        </p:txBody>
      </p:sp>
      <p:sp>
        <p:nvSpPr>
          <p:cNvPr id="18" name="TextBox 17">
            <a:extLst>
              <a:ext uri="{FF2B5EF4-FFF2-40B4-BE49-F238E27FC236}">
                <a16:creationId xmlns:a16="http://schemas.microsoft.com/office/drawing/2014/main" id="{CEB83A36-F626-7F0B-D3EC-4AC3212DA279}"/>
              </a:ext>
            </a:extLst>
          </p:cNvPr>
          <p:cNvSpPr txBox="1"/>
          <p:nvPr/>
        </p:nvSpPr>
        <p:spPr>
          <a:xfrm>
            <a:off x="416361" y="6412982"/>
            <a:ext cx="8581485" cy="307777"/>
          </a:xfrm>
          <a:prstGeom prst="rect">
            <a:avLst/>
          </a:prstGeom>
          <a:solidFill>
            <a:schemeClr val="accent5"/>
          </a:solidFill>
        </p:spPr>
        <p:txBody>
          <a:bodyPr wrap="square" rtlCol="0">
            <a:spAutoFit/>
          </a:bodyPr>
          <a:lstStyle/>
          <a:p>
            <a:pPr lvl="0" algn="ctr" fontAlgn="base">
              <a:spcBef>
                <a:spcPct val="0"/>
              </a:spcBef>
              <a:spcAft>
                <a:spcPct val="0"/>
              </a:spcAft>
            </a:pPr>
            <a:r>
              <a:rPr lang="en-US" sz="1400" b="1" dirty="0">
                <a:solidFill>
                  <a:srgbClr val="FFFF00"/>
                </a:solidFill>
                <a:latin typeface="Tahoma" pitchFamily="34" charset="0"/>
                <a:ea typeface="MS PGothic" pitchFamily="34" charset="-128"/>
              </a:rPr>
              <a:t>Always ensure to use three points of contact while climbing and descending from trucks.</a:t>
            </a:r>
          </a:p>
        </p:txBody>
      </p:sp>
      <p:grpSp>
        <p:nvGrpSpPr>
          <p:cNvPr id="22" name="Group 131">
            <a:extLst>
              <a:ext uri="{FF2B5EF4-FFF2-40B4-BE49-F238E27FC236}">
                <a16:creationId xmlns:a16="http://schemas.microsoft.com/office/drawing/2014/main" id="{B35C6AEB-101C-D690-FEE3-C395B261DC9F}"/>
              </a:ext>
            </a:extLst>
          </p:cNvPr>
          <p:cNvGrpSpPr>
            <a:grpSpLocks/>
          </p:cNvGrpSpPr>
          <p:nvPr/>
        </p:nvGrpSpPr>
        <p:grpSpPr bwMode="auto">
          <a:xfrm>
            <a:off x="11430095" y="1702136"/>
            <a:ext cx="336550" cy="544513"/>
            <a:chOff x="3504" y="544"/>
            <a:chExt cx="2287" cy="1855"/>
          </a:xfrm>
        </p:grpSpPr>
        <p:sp>
          <p:nvSpPr>
            <p:cNvPr id="23" name="Line 129">
              <a:extLst>
                <a:ext uri="{FF2B5EF4-FFF2-40B4-BE49-F238E27FC236}">
                  <a16:creationId xmlns:a16="http://schemas.microsoft.com/office/drawing/2014/main" id="{A4460280-B6DD-918E-7903-E3C4EA0D408E}"/>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4" name="Line 130">
              <a:extLst>
                <a:ext uri="{FF2B5EF4-FFF2-40B4-BE49-F238E27FC236}">
                  <a16:creationId xmlns:a16="http://schemas.microsoft.com/office/drawing/2014/main" id="{6E0BB3A2-663D-FBEE-83C6-55FB5CDC06F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a:solidFill>
                  <a:srgbClr val="00B050"/>
                </a:solidFill>
                <a:ea typeface="MS PGothic" pitchFamily="34" charset="-128"/>
              </a:rPr>
            </a:br>
            <a:br>
              <a:rPr lang="en-GB" sz="2200" b="1">
                <a:solidFill>
                  <a:srgbClr val="00B050"/>
                </a:solidFill>
                <a:ea typeface="MS PGothic" pitchFamily="34" charset="-128"/>
              </a:rPr>
            </a:br>
            <a:br>
              <a:rPr lang="en-GB" sz="2200" b="1">
                <a:solidFill>
                  <a:srgbClr val="00B050"/>
                </a:solidFill>
                <a:ea typeface="MS PGothic" pitchFamily="34" charset="-128"/>
              </a:rPr>
            </a:br>
            <a:r>
              <a:rPr lang="en-GB" sz="2700" b="1">
                <a:solidFill>
                  <a:srgbClr val="00B050"/>
                </a:solidFill>
                <a:ea typeface="MS PGothic" pitchFamily="34" charset="-128"/>
              </a:rPr>
              <a:t>Management Self-audit </a:t>
            </a:r>
            <a:br>
              <a:rPr lang="en-GB" sz="2700" b="1">
                <a:solidFill>
                  <a:srgbClr val="00B050"/>
                </a:solidFill>
                <a:ea typeface="MS PGothic" pitchFamily="34" charset="-128"/>
              </a:rPr>
            </a:br>
            <a:br>
              <a:rPr lang="en-GB" sz="2200" b="1">
                <a:solidFill>
                  <a:srgbClr val="00B050"/>
                </a:solidFill>
                <a:ea typeface="MS PGothic" pitchFamily="34" charset="-128"/>
              </a:rPr>
            </a:br>
            <a:endParaRPr lang="en-US"/>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4478149"/>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latin typeface="Calibri" panose="020F0502020204030204" pitchFamily="34" charset="0"/>
                <a:sym typeface="Wingdings" pitchFamily="2" charset="2"/>
              </a:rPr>
              <a:t> Do you discuss the importance of positioning the human body correctly while descending from the truck cabin?</a:t>
            </a:r>
          </a:p>
          <a:p>
            <a:pPr marL="342900" indent="-342900">
              <a:buFont typeface="+mj-lt"/>
              <a:buAutoNum type="arabicPeriod"/>
              <a:defRPr/>
            </a:pPr>
            <a:r>
              <a:rPr lang="en-US" sz="1600" dirty="0">
                <a:latin typeface="Calibri" panose="020F0502020204030204" pitchFamily="34" charset="0"/>
                <a:sym typeface="Wingdings" pitchFamily="2" charset="2"/>
              </a:rPr>
              <a:t> Do you ensure employees are aware of the importance of three points of contact while climbing and descending from trucks?</a:t>
            </a:r>
          </a:p>
          <a:p>
            <a:pPr marL="342900" indent="-342900">
              <a:buFont typeface="+mj-lt"/>
              <a:buAutoNum type="arabicPeriod"/>
              <a:defRPr/>
            </a:pPr>
            <a:r>
              <a:rPr lang="en-US" sz="1600" dirty="0">
                <a:latin typeface="Calibri" panose="020F0502020204030204" pitchFamily="34" charset="0"/>
                <a:sym typeface="Wingdings" pitchFamily="2" charset="2"/>
              </a:rPr>
              <a:t> Do you ensure employees are assessing the hazards and risks from normalizing routine activities?</a:t>
            </a:r>
          </a:p>
          <a:p>
            <a:pPr marL="342900" indent="-342900">
              <a:buFont typeface="+mj-lt"/>
              <a:buAutoNum type="arabicPeriod"/>
              <a:defRPr/>
            </a:pPr>
            <a:r>
              <a:rPr lang="en-US" sz="1600" dirty="0">
                <a:latin typeface="Calibri" panose="020F0502020204030204" pitchFamily="34" charset="0"/>
                <a:sym typeface="Wingdings" pitchFamily="2" charset="2"/>
              </a:rPr>
              <a:t> Do you ensure the crew is empowered to stop and intervene on unsafe acts or conditions?</a:t>
            </a: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E0B70FE8-6B9E-85C0-BF64-9279CE2BEA92}"/>
              </a:ext>
            </a:extLst>
          </p:cNvPr>
          <p:cNvSpPr>
            <a:spLocks noChangeArrowheads="1"/>
          </p:cNvSpPr>
          <p:nvPr/>
        </p:nvSpPr>
        <p:spPr bwMode="auto">
          <a:xfrm>
            <a:off x="416361" y="630421"/>
            <a:ext cx="11626955" cy="523220"/>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05</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/07/2024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a:t>
            </a:r>
            <a:r>
              <a:rPr lang="en-US" sz="1200" b="1" dirty="0">
                <a:solidFill>
                  <a:srgbClr val="4472C4"/>
                </a:solidFill>
                <a:latin typeface="Tahoma" pitchFamily="34" charset="0"/>
              </a:rPr>
              <a:t>09</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Hand</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Injury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a:t>
            </a:r>
            <a:r>
              <a:rPr lang="en-US" sz="1200" b="1" dirty="0">
                <a:solidFill>
                  <a:srgbClr val="4472C4"/>
                </a:solidFill>
                <a:latin typeface="Tahoma" pitchFamily="34" charset="0"/>
              </a:rPr>
              <a:t>3P </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chemeClr val="accent1"/>
                </a:solidFill>
                <a:latin typeface="Tahoma" pitchFamily="34" charset="0"/>
              </a:rPr>
              <a:t>Descending from the truck cabin</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4" name="Rectangle 3">
            <a:extLst>
              <a:ext uri="{FF2B5EF4-FFF2-40B4-BE49-F238E27FC236}">
                <a16:creationId xmlns:a16="http://schemas.microsoft.com/office/drawing/2014/main" id="{DB3CC1AF-8A8E-DF6E-DB95-EEFE768EFAFB}"/>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93034</DocId>
    <ImageCreateDate xmlns="4880E4F8-4B7D-4BDD-91E3-E10D47036ECA"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ECEB1FCF-0E89-482E-A62E-598FF58845D8}">
  <ds:schemaRefs>
    <ds:schemaRef ds:uri="http://purl.org/dc/elements/1.1/"/>
    <ds:schemaRef ds:uri="http://schemas.microsoft.com/office/2006/metadata/properties"/>
    <ds:schemaRef ds:uri="bb8c9879-3758-45cf-870e-b6228084f0e6"/>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58076e1c-9fdb-4f57-8fef-47ce86ab23ad"/>
    <ds:schemaRef ds:uri="http://www.w3.org/XML/1998/namespace"/>
    <ds:schemaRef ds:uri="http://purl.org/dc/dcmitype/"/>
  </ds:schemaRefs>
</ds:datastoreItem>
</file>

<file path=customXml/itemProps3.xml><?xml version="1.0" encoding="utf-8"?>
<ds:datastoreItem xmlns:ds="http://schemas.openxmlformats.org/officeDocument/2006/customXml" ds:itemID="{1E7BB427-04E5-4233-9C86-82A638C75B15}"/>
</file>

<file path=docMetadata/LabelInfo.xml><?xml version="1.0" encoding="utf-8"?>
<clbl:labelList xmlns:clbl="http://schemas.microsoft.com/office/2020/mipLabelMetadata">
  <clbl:label id="{bad6f6f2-a951-4904-b531-92e1207fc7a5}" enabled="1" method="Standard" siteId="{b7be7686-6f97-4db7-9081-a23cf09a96b5}" removed="0"/>
</clbl:labelList>
</file>

<file path=docProps/app.xml><?xml version="1.0" encoding="utf-8"?>
<Properties xmlns="http://schemas.openxmlformats.org/officeDocument/2006/extended-properties" xmlns:vt="http://schemas.openxmlformats.org/officeDocument/2006/docPropsVTypes">
  <Template>TM02892315[[fn=Wisp]]</Template>
  <TotalTime>1465</TotalTime>
  <Words>739</Words>
  <Application>Microsoft Office PowerPoint</Application>
  <PresentationFormat>Widescreen</PresentationFormat>
  <Paragraphs>63</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Calibri Light</vt:lpstr>
      <vt:lpstr>Tahoma</vt:lpstr>
      <vt:lpstr>Times New Roman</vt:lpstr>
      <vt:lpstr>Office Theme</vt:lpstr>
      <vt:lpstr>PowerPoint Presentation</vt:lpstr>
      <vt:lpstr>   Management Self-audit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LTI_09 Driver fell while descending from truck </dc:title>
  <dc:creator>nazar@umsoman.com</dc:creator>
  <cp:lastModifiedBy>Masroori, Ahmed MSE31</cp:lastModifiedBy>
  <cp:revision>31</cp:revision>
  <dcterms:created xsi:type="dcterms:W3CDTF">2018-09-24T07:27:56Z</dcterms:created>
  <dcterms:modified xsi:type="dcterms:W3CDTF">2026-06-29T10:15:07Z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y fmtid="{D5CDD505-2E9C-101B-9397-08002B2CF9AE}" pid="3" name="MediaServiceImageTags">
    <vt:lpwstr/>
  </property>
</Properties>
</file>