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7"/>
  </p:notesMasterIdLst>
  <p:handoutMasterIdLst>
    <p:handoutMasterId r:id="rId8"/>
  </p:handoutMasterIdLst>
  <p:sldIdLst>
    <p:sldId id="356" r:id="rId5"/>
    <p:sldId id="35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 Mahrooqi, Al Mutasem UWZ4" initials="AMAMU" lastIdx="1" clrIdx="0">
    <p:extLst>
      <p:ext uri="{19B8F6BF-5375-455C-9EA6-DF929625EA0E}">
        <p15:presenceInfo xmlns:p15="http://schemas.microsoft.com/office/powerpoint/2012/main" userId="S::AlMutasem.AMA.AlMahrooqi@pdo.co.om::6429f863-105c-4fb8-be4e-2094f749133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C91D"/>
    <a:srgbClr val="FFFC00"/>
    <a:srgbClr val="EAEAEA"/>
    <a:srgbClr val="F2F3D7"/>
    <a:srgbClr val="24A316"/>
    <a:srgbClr val="16942A"/>
    <a:srgbClr val="FDD600"/>
    <a:srgbClr val="00B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3B6CC52-C725-4E09-8B02-270D4D4874D4}" v="2" dt="2023-06-27T10:46:55.14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89659" autoAdjust="0"/>
  </p:normalViewPr>
  <p:slideViewPr>
    <p:cSldViewPr snapToGrid="0" snapToObjects="1">
      <p:cViewPr varScale="1">
        <p:scale>
          <a:sx n="99" d="100"/>
          <a:sy n="99" d="100"/>
        </p:scale>
        <p:origin x="996" y="84"/>
      </p:cViewPr>
      <p:guideLst>
        <p:guide orient="horz" pos="2160"/>
        <p:guide pos="3840"/>
      </p:guideLst>
    </p:cSldViewPr>
  </p:slideViewPr>
  <p:notesTextViewPr>
    <p:cViewPr>
      <p:scale>
        <a:sx n="1" d="1"/>
        <a:sy n="1" d="1"/>
      </p:scale>
      <p:origin x="0" y="0"/>
    </p:cViewPr>
  </p:notesTextViewPr>
  <p:notesViewPr>
    <p:cSldViewPr snapToGrid="0" snapToObjects="1">
      <p:cViewPr varScale="1">
        <p:scale>
          <a:sx n="87" d="100"/>
          <a:sy n="87" d="100"/>
        </p:scale>
        <p:origin x="2988"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commentAuthors" Target="commentAuthors.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rbett, Neil MSE32" userId="0adb255b-af8b-4511-851e-0ee4c08861d8" providerId="ADAL" clId="{B3B6CC52-C725-4E09-8B02-270D4D4874D4}"/>
    <pc:docChg chg="undo custSel modSld">
      <pc:chgData name="Corbett, Neil MSE32" userId="0adb255b-af8b-4511-851e-0ee4c08861d8" providerId="ADAL" clId="{B3B6CC52-C725-4E09-8B02-270D4D4874D4}" dt="2023-06-27T10:56:43.898" v="3100" actId="1076"/>
      <pc:docMkLst>
        <pc:docMk/>
      </pc:docMkLst>
      <pc:sldChg chg="addSp modSp mod">
        <pc:chgData name="Corbett, Neil MSE32" userId="0adb255b-af8b-4511-851e-0ee4c08861d8" providerId="ADAL" clId="{B3B6CC52-C725-4E09-8B02-270D4D4874D4}" dt="2023-06-27T09:20:14.418" v="325" actId="20577"/>
        <pc:sldMkLst>
          <pc:docMk/>
          <pc:sldMk cId="1284555619" sldId="310"/>
        </pc:sldMkLst>
        <pc:spChg chg="mod">
          <ac:chgData name="Corbett, Neil MSE32" userId="0adb255b-af8b-4511-851e-0ee4c08861d8" providerId="ADAL" clId="{B3B6CC52-C725-4E09-8B02-270D4D4874D4}" dt="2023-06-27T09:16:23.488" v="117" actId="21"/>
          <ac:spMkLst>
            <pc:docMk/>
            <pc:sldMk cId="1284555619" sldId="310"/>
            <ac:spMk id="4" creationId="{00000000-0000-0000-0000-000000000000}"/>
          </ac:spMkLst>
        </pc:spChg>
        <pc:spChg chg="add mod">
          <ac:chgData name="Corbett, Neil MSE32" userId="0adb255b-af8b-4511-851e-0ee4c08861d8" providerId="ADAL" clId="{B3B6CC52-C725-4E09-8B02-270D4D4874D4}" dt="2023-06-27T09:20:14.418" v="325" actId="20577"/>
          <ac:spMkLst>
            <pc:docMk/>
            <pc:sldMk cId="1284555619" sldId="310"/>
            <ac:spMk id="7" creationId="{38B0AEB1-8E1F-803F-E0EB-22D7ACF2DEA9}"/>
          </ac:spMkLst>
        </pc:spChg>
      </pc:sldChg>
      <pc:sldChg chg="addSp delSp modSp mod">
        <pc:chgData name="Corbett, Neil MSE32" userId="0adb255b-af8b-4511-851e-0ee4c08861d8" providerId="ADAL" clId="{B3B6CC52-C725-4E09-8B02-270D4D4874D4}" dt="2023-06-27T10:55:57.596" v="3013" actId="478"/>
        <pc:sldMkLst>
          <pc:docMk/>
          <pc:sldMk cId="1855832462" sldId="333"/>
        </pc:sldMkLst>
        <pc:spChg chg="mod">
          <ac:chgData name="Corbett, Neil MSE32" userId="0adb255b-af8b-4511-851e-0ee4c08861d8" providerId="ADAL" clId="{B3B6CC52-C725-4E09-8B02-270D4D4874D4}" dt="2023-06-27T10:46:32.591" v="2556" actId="20577"/>
          <ac:spMkLst>
            <pc:docMk/>
            <pc:sldMk cId="1855832462" sldId="333"/>
            <ac:spMk id="3" creationId="{AE5809A7-6ED5-428C-80D5-29EE98714763}"/>
          </ac:spMkLst>
        </pc:spChg>
        <pc:spChg chg="add del mod">
          <ac:chgData name="Corbett, Neil MSE32" userId="0adb255b-af8b-4511-851e-0ee4c08861d8" providerId="ADAL" clId="{B3B6CC52-C725-4E09-8B02-270D4D4874D4}" dt="2023-06-27T10:55:57.596" v="3013" actId="478"/>
          <ac:spMkLst>
            <pc:docMk/>
            <pc:sldMk cId="1855832462" sldId="333"/>
            <ac:spMk id="7" creationId="{FAC411ED-3704-3FC7-1990-4A2B0B3B530D}"/>
          </ac:spMkLst>
        </pc:spChg>
        <pc:graphicFrameChg chg="add del">
          <ac:chgData name="Corbett, Neil MSE32" userId="0adb255b-af8b-4511-851e-0ee4c08861d8" providerId="ADAL" clId="{B3B6CC52-C725-4E09-8B02-270D4D4874D4}" dt="2023-06-27T10:46:55.144" v="2558"/>
          <ac:graphicFrameMkLst>
            <pc:docMk/>
            <pc:sldMk cId="1855832462" sldId="333"/>
            <ac:graphicFrameMk id="4" creationId="{FF3EB883-E6FE-F0BE-81F0-ECCE5E580E22}"/>
          </ac:graphicFrameMkLst>
        </pc:graphicFrameChg>
      </pc:sldChg>
      <pc:sldChg chg="addSp modSp mod">
        <pc:chgData name="Corbett, Neil MSE32" userId="0adb255b-af8b-4511-851e-0ee4c08861d8" providerId="ADAL" clId="{B3B6CC52-C725-4E09-8B02-270D4D4874D4}" dt="2023-06-27T09:21:57.163" v="423" actId="207"/>
        <pc:sldMkLst>
          <pc:docMk/>
          <pc:sldMk cId="1252605230" sldId="334"/>
        </pc:sldMkLst>
        <pc:spChg chg="add mod">
          <ac:chgData name="Corbett, Neil MSE32" userId="0adb255b-af8b-4511-851e-0ee4c08861d8" providerId="ADAL" clId="{B3B6CC52-C725-4E09-8B02-270D4D4874D4}" dt="2023-06-27T09:21:57.163" v="423" actId="207"/>
          <ac:spMkLst>
            <pc:docMk/>
            <pc:sldMk cId="1252605230" sldId="334"/>
            <ac:spMk id="7" creationId="{C6BF5BBB-F008-8EA8-5D55-93C5A826E7D9}"/>
          </ac:spMkLst>
        </pc:spChg>
      </pc:sldChg>
      <pc:sldChg chg="modSp mod">
        <pc:chgData name="Corbett, Neil MSE32" userId="0adb255b-af8b-4511-851e-0ee4c08861d8" providerId="ADAL" clId="{B3B6CC52-C725-4E09-8B02-270D4D4874D4}" dt="2023-06-27T10:50:22.802" v="2712" actId="207"/>
        <pc:sldMkLst>
          <pc:docMk/>
          <pc:sldMk cId="3766341829" sldId="335"/>
        </pc:sldMkLst>
        <pc:spChg chg="mod">
          <ac:chgData name="Corbett, Neil MSE32" userId="0adb255b-af8b-4511-851e-0ee4c08861d8" providerId="ADAL" clId="{B3B6CC52-C725-4E09-8B02-270D4D4874D4}" dt="2023-06-27T09:43:36.811" v="1359" actId="1035"/>
          <ac:spMkLst>
            <pc:docMk/>
            <pc:sldMk cId="3766341829" sldId="335"/>
            <ac:spMk id="3" creationId="{D32CED67-A832-4CC1-A8BB-058A8A3A6D83}"/>
          </ac:spMkLst>
        </pc:spChg>
        <pc:graphicFrameChg chg="mod modGraphic">
          <ac:chgData name="Corbett, Neil MSE32" userId="0adb255b-af8b-4511-851e-0ee4c08861d8" providerId="ADAL" clId="{B3B6CC52-C725-4E09-8B02-270D4D4874D4}" dt="2023-06-27T10:50:22.802" v="2712" actId="207"/>
          <ac:graphicFrameMkLst>
            <pc:docMk/>
            <pc:sldMk cId="3766341829" sldId="335"/>
            <ac:graphicFrameMk id="6" creationId="{B3FFB2F4-B733-47B9-9DF7-C4B66DE65340}"/>
          </ac:graphicFrameMkLst>
        </pc:graphicFrameChg>
      </pc:sldChg>
      <pc:sldChg chg="modSp mod">
        <pc:chgData name="Corbett, Neil MSE32" userId="0adb255b-af8b-4511-851e-0ee4c08861d8" providerId="ADAL" clId="{B3B6CC52-C725-4E09-8B02-270D4D4874D4}" dt="2023-06-27T10:51:01.463" v="2730" actId="1035"/>
        <pc:sldMkLst>
          <pc:docMk/>
          <pc:sldMk cId="3579815424" sldId="336"/>
        </pc:sldMkLst>
        <pc:graphicFrameChg chg="modGraphic">
          <ac:chgData name="Corbett, Neil MSE32" userId="0adb255b-af8b-4511-851e-0ee4c08861d8" providerId="ADAL" clId="{B3B6CC52-C725-4E09-8B02-270D4D4874D4}" dt="2023-06-27T09:45:01.901" v="1413" actId="207"/>
          <ac:graphicFrameMkLst>
            <pc:docMk/>
            <pc:sldMk cId="3579815424" sldId="336"/>
            <ac:graphicFrameMk id="6" creationId="{5EBB8A60-A2C3-46E8-A2EB-9A4AA0DF761B}"/>
          </ac:graphicFrameMkLst>
        </pc:graphicFrameChg>
        <pc:graphicFrameChg chg="mod">
          <ac:chgData name="Corbett, Neil MSE32" userId="0adb255b-af8b-4511-851e-0ee4c08861d8" providerId="ADAL" clId="{B3B6CC52-C725-4E09-8B02-270D4D4874D4}" dt="2023-06-27T10:51:01.463" v="2730" actId="1035"/>
          <ac:graphicFrameMkLst>
            <pc:docMk/>
            <pc:sldMk cId="3579815424" sldId="336"/>
            <ac:graphicFrameMk id="7" creationId="{9324E438-0FCE-43BB-94C3-378D7AB1C22E}"/>
          </ac:graphicFrameMkLst>
        </pc:graphicFrameChg>
      </pc:sldChg>
      <pc:sldChg chg="addSp modSp mod">
        <pc:chgData name="Corbett, Neil MSE32" userId="0adb255b-af8b-4511-851e-0ee4c08861d8" providerId="ADAL" clId="{B3B6CC52-C725-4E09-8B02-270D4D4874D4}" dt="2023-06-27T10:56:43.898" v="3100" actId="1076"/>
        <pc:sldMkLst>
          <pc:docMk/>
          <pc:sldMk cId="2185045020" sldId="337"/>
        </pc:sldMkLst>
        <pc:spChg chg="add mod">
          <ac:chgData name="Corbett, Neil MSE32" userId="0adb255b-af8b-4511-851e-0ee4c08861d8" providerId="ADAL" clId="{B3B6CC52-C725-4E09-8B02-270D4D4874D4}" dt="2023-06-27T10:56:43.898" v="3100" actId="1076"/>
          <ac:spMkLst>
            <pc:docMk/>
            <pc:sldMk cId="2185045020" sldId="337"/>
            <ac:spMk id="7" creationId="{655FA44B-2CD5-0459-33EA-DC6ED01E6B43}"/>
          </ac:spMkLst>
        </pc:spChg>
      </pc:sldChg>
      <pc:sldChg chg="modSp mod">
        <pc:chgData name="Corbett, Neil MSE32" userId="0adb255b-af8b-4511-851e-0ee4c08861d8" providerId="ADAL" clId="{B3B6CC52-C725-4E09-8B02-270D4D4874D4}" dt="2023-06-27T10:55:11.337" v="3010" actId="20577"/>
        <pc:sldMkLst>
          <pc:docMk/>
          <pc:sldMk cId="1681447800" sldId="342"/>
        </pc:sldMkLst>
        <pc:graphicFrameChg chg="modGraphic">
          <ac:chgData name="Corbett, Neil MSE32" userId="0adb255b-af8b-4511-851e-0ee4c08861d8" providerId="ADAL" clId="{B3B6CC52-C725-4E09-8B02-270D4D4874D4}" dt="2023-06-27T10:55:11.337" v="3010" actId="20577"/>
          <ac:graphicFrameMkLst>
            <pc:docMk/>
            <pc:sldMk cId="1681447800" sldId="342"/>
            <ac:graphicFrameMk id="6" creationId="{0B6EB2AA-5365-43B5-ABC4-5E7DF7C8E339}"/>
          </ac:graphicFrameMkLst>
        </pc:graphicFrameChg>
      </pc:sldChg>
      <pc:sldChg chg="modSp mod">
        <pc:chgData name="Corbett, Neil MSE32" userId="0adb255b-af8b-4511-851e-0ee4c08861d8" providerId="ADAL" clId="{B3B6CC52-C725-4E09-8B02-270D4D4874D4}" dt="2023-06-27T10:48:47.178" v="2612" actId="20577"/>
        <pc:sldMkLst>
          <pc:docMk/>
          <pc:sldMk cId="3381245126" sldId="343"/>
        </pc:sldMkLst>
        <pc:graphicFrameChg chg="modGraphic">
          <ac:chgData name="Corbett, Neil MSE32" userId="0adb255b-af8b-4511-851e-0ee4c08861d8" providerId="ADAL" clId="{B3B6CC52-C725-4E09-8B02-270D4D4874D4}" dt="2023-06-27T10:48:47.178" v="2612" actId="20577"/>
          <ac:graphicFrameMkLst>
            <pc:docMk/>
            <pc:sldMk cId="3381245126" sldId="343"/>
            <ac:graphicFrameMk id="6" creationId="{868147EB-A456-44B3-89D1-8DE40ABCEE41}"/>
          </ac:graphicFrameMkLst>
        </pc:graphicFrameChg>
      </pc:sldChg>
      <pc:sldChg chg="modSp mod">
        <pc:chgData name="Corbett, Neil MSE32" userId="0adb255b-af8b-4511-851e-0ee4c08861d8" providerId="ADAL" clId="{B3B6CC52-C725-4E09-8B02-270D4D4874D4}" dt="2023-06-27T09:48:19.686" v="1560" actId="207"/>
        <pc:sldMkLst>
          <pc:docMk/>
          <pc:sldMk cId="1022637552" sldId="344"/>
        </pc:sldMkLst>
        <pc:graphicFrameChg chg="modGraphic">
          <ac:chgData name="Corbett, Neil MSE32" userId="0adb255b-af8b-4511-851e-0ee4c08861d8" providerId="ADAL" clId="{B3B6CC52-C725-4E09-8B02-270D4D4874D4}" dt="2023-06-27T09:47:01.198" v="1475" actId="21"/>
          <ac:graphicFrameMkLst>
            <pc:docMk/>
            <pc:sldMk cId="1022637552" sldId="344"/>
            <ac:graphicFrameMk id="6" creationId="{BA505F78-AF68-4B2B-A08A-230801A56CEA}"/>
          </ac:graphicFrameMkLst>
        </pc:graphicFrameChg>
        <pc:graphicFrameChg chg="mod modGraphic">
          <ac:chgData name="Corbett, Neil MSE32" userId="0adb255b-af8b-4511-851e-0ee4c08861d8" providerId="ADAL" clId="{B3B6CC52-C725-4E09-8B02-270D4D4874D4}" dt="2023-06-27T09:48:19.686" v="1560" actId="207"/>
          <ac:graphicFrameMkLst>
            <pc:docMk/>
            <pc:sldMk cId="1022637552" sldId="344"/>
            <ac:graphicFrameMk id="8" creationId="{09A55A69-0EEF-422F-9309-5F8284AC4AAE}"/>
          </ac:graphicFrameMkLst>
        </pc:graphicFrameChg>
      </pc:sldChg>
      <pc:sldChg chg="modSp mod">
        <pc:chgData name="Corbett, Neil MSE32" userId="0adb255b-af8b-4511-851e-0ee4c08861d8" providerId="ADAL" clId="{B3B6CC52-C725-4E09-8B02-270D4D4874D4}" dt="2023-06-27T10:45:02.089" v="2535" actId="207"/>
        <pc:sldMkLst>
          <pc:docMk/>
          <pc:sldMk cId="1835573163" sldId="345"/>
        </pc:sldMkLst>
        <pc:spChg chg="mod">
          <ac:chgData name="Corbett, Neil MSE32" userId="0adb255b-af8b-4511-851e-0ee4c08861d8" providerId="ADAL" clId="{B3B6CC52-C725-4E09-8B02-270D4D4874D4}" dt="2023-06-27T10:45:02.089" v="2535" actId="207"/>
          <ac:spMkLst>
            <pc:docMk/>
            <pc:sldMk cId="1835573163" sldId="345"/>
            <ac:spMk id="4" creationId="{E19A524F-0B2A-4465-B5E8-1DF0BB6C2D3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B13D376-C7B6-419B-9FF1-F3C32902842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latin typeface="Calibri" panose="020F0502020204030204" pitchFamily="34" charset="0"/>
            </a:endParaRPr>
          </a:p>
        </p:txBody>
      </p:sp>
      <p:sp>
        <p:nvSpPr>
          <p:cNvPr id="3" name="Date Placeholder 2">
            <a:extLst>
              <a:ext uri="{FF2B5EF4-FFF2-40B4-BE49-F238E27FC236}">
                <a16:creationId xmlns:a16="http://schemas.microsoft.com/office/drawing/2014/main" id="{117192C6-1C95-48A1-A4C6-F94F132F0AA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E8341AC-BC74-4FAA-A2BA-136D509060EF}" type="datetimeFigureOut">
              <a:rPr lang="en-US" smtClean="0">
                <a:latin typeface="Calibri" panose="020F0502020204030204" pitchFamily="34" charset="0"/>
              </a:rPr>
              <a:t>06/07/2026</a:t>
            </a:fld>
            <a:endParaRPr lang="en-US" dirty="0">
              <a:latin typeface="Calibri" panose="020F0502020204030204" pitchFamily="34" charset="0"/>
            </a:endParaRPr>
          </a:p>
        </p:txBody>
      </p:sp>
      <p:sp>
        <p:nvSpPr>
          <p:cNvPr id="4" name="Footer Placeholder 3">
            <a:extLst>
              <a:ext uri="{FF2B5EF4-FFF2-40B4-BE49-F238E27FC236}">
                <a16:creationId xmlns:a16="http://schemas.microsoft.com/office/drawing/2014/main" id="{9245D574-C9C3-4949-A04E-C02C11D3065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dirty="0">
                <a:latin typeface="Calibri" panose="020F0502020204030204" pitchFamily="34" charset="0"/>
              </a:rPr>
              <a:t>Confidential - Not to be shared outside of PDO/PDO contractors  </a:t>
            </a:r>
          </a:p>
        </p:txBody>
      </p:sp>
      <p:sp>
        <p:nvSpPr>
          <p:cNvPr id="5" name="Slide Number Placeholder 4">
            <a:extLst>
              <a:ext uri="{FF2B5EF4-FFF2-40B4-BE49-F238E27FC236}">
                <a16:creationId xmlns:a16="http://schemas.microsoft.com/office/drawing/2014/main" id="{0E27CE67-CCF6-43EA-9EB4-FFC01F182A7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A1C225E-C8CB-4D13-B3BD-590B7CA9FD0A}" type="slidenum">
              <a:rPr lang="en-US" smtClean="0">
                <a:latin typeface="Calibri" panose="020F0502020204030204" pitchFamily="34" charset="0"/>
              </a:rPr>
              <a:t>‹#›</a:t>
            </a:fld>
            <a:endParaRPr lang="en-US" dirty="0">
              <a:latin typeface="Calibri" panose="020F0502020204030204" pitchFamily="34" charset="0"/>
            </a:endParaRPr>
          </a:p>
        </p:txBody>
      </p:sp>
    </p:spTree>
    <p:extLst>
      <p:ext uri="{BB962C8B-B14F-4D97-AF65-F5344CB8AC3E}">
        <p14:creationId xmlns:p14="http://schemas.microsoft.com/office/powerpoint/2010/main" val="326799176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Calibri" panose="020F050202020403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Calibri" panose="020F0502020204030204" pitchFamily="34" charset="0"/>
              </a:defRPr>
            </a:lvl1pPr>
          </a:lstStyle>
          <a:p>
            <a:fld id="{EF51F27E-834E-4F26-A38E-D9AD78458120}" type="datetimeFigureOut">
              <a:rPr lang="en-US" smtClean="0"/>
              <a:pPr/>
              <a:t>06/07/2026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2"/>
            <a:ext cx="4884516" cy="458787"/>
          </a:xfrm>
          <a:prstGeom prst="rect">
            <a:avLst/>
          </a:prstGeom>
        </p:spPr>
        <p:txBody>
          <a:bodyPr vert="horz" lIns="91440" tIns="45720" rIns="91440" bIns="45720" rtlCol="0" anchor="b"/>
          <a:lstStyle>
            <a:lvl1pPr algn="l">
              <a:defRPr sz="1100">
                <a:latin typeface="Calibri" panose="020F0502020204030204" pitchFamily="34" charset="0"/>
              </a:defRPr>
            </a:lvl1pPr>
          </a:lstStyle>
          <a:p>
            <a:pPr>
              <a:defRPr/>
            </a:pPr>
            <a:r>
              <a:rPr lang="en-US" dirty="0">
                <a:solidFill>
                  <a:srgbClr val="000000"/>
                </a:solidFill>
              </a:rPr>
              <a:t>Confidential - Not to be shared outside of PDO/PDO contractors </a:t>
            </a:r>
          </a:p>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Calibri" panose="020F0502020204030204" pitchFamily="34" charset="0"/>
              </a:defRPr>
            </a:lvl1pPr>
          </a:lstStyle>
          <a:p>
            <a:fld id="{F88714CE-FB4E-4316-BED5-DE0DF6B1D8E5}" type="slidenum">
              <a:rPr lang="en-US" smtClean="0"/>
              <a:pPr/>
              <a:t>‹#›</a:t>
            </a:fld>
            <a:endParaRPr lang="en-US" dirty="0"/>
          </a:p>
        </p:txBody>
      </p:sp>
    </p:spTree>
    <p:extLst>
      <p:ext uri="{BB962C8B-B14F-4D97-AF65-F5344CB8AC3E}">
        <p14:creationId xmlns:p14="http://schemas.microsoft.com/office/powerpoint/2010/main" val="4183368233"/>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Calibri" panose="020F0502020204030204" pitchFamily="34" charset="0"/>
        <a:ea typeface="+mn-ea"/>
        <a:cs typeface="+mn-cs"/>
      </a:defRPr>
    </a:lvl1pPr>
    <a:lvl2pPr marL="457200" algn="l" defTabSz="914400" rtl="0" eaLnBrk="1" latinLnBrk="0" hangingPunct="1">
      <a:defRPr sz="1200" kern="1200">
        <a:solidFill>
          <a:schemeClr val="tx1"/>
        </a:solidFill>
        <a:latin typeface="Calibri" panose="020F0502020204030204" pitchFamily="34" charset="0"/>
        <a:ea typeface="+mn-ea"/>
        <a:cs typeface="+mn-cs"/>
      </a:defRPr>
    </a:lvl2pPr>
    <a:lvl3pPr marL="914400" algn="l" defTabSz="914400" rtl="0" eaLnBrk="1" latinLnBrk="0" hangingPunct="1">
      <a:defRPr sz="1200" kern="1200">
        <a:solidFill>
          <a:schemeClr val="tx1"/>
        </a:solidFill>
        <a:latin typeface="Calibri" panose="020F0502020204030204" pitchFamily="34" charset="0"/>
        <a:ea typeface="+mn-ea"/>
        <a:cs typeface="+mn-cs"/>
      </a:defRPr>
    </a:lvl3pPr>
    <a:lvl4pPr marL="1371600" algn="l" defTabSz="914400" rtl="0" eaLnBrk="1" latinLnBrk="0" hangingPunct="1">
      <a:defRPr sz="1200" kern="1200">
        <a:solidFill>
          <a:schemeClr val="tx1"/>
        </a:solidFill>
        <a:latin typeface="Calibri" panose="020F0502020204030204" pitchFamily="34" charset="0"/>
        <a:ea typeface="+mn-ea"/>
        <a:cs typeface="+mn-cs"/>
      </a:defRPr>
    </a:lvl4pPr>
    <a:lvl5pPr marL="1828800" algn="l" defTabSz="914400" rtl="0" eaLnBrk="1" latinLnBrk="0" hangingPunct="1">
      <a:defRPr sz="1200" kern="120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Ensure all dates and titles are input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A short description should be provided without mentioning names of contractors or individuals.  You should include, what happened, to who (by job title) and what injuries this resulted in.  Nothing more!</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Four to five bullet points highlighting the main findings from the investigation.  Remember the target audience is the front line staff so this should be written in simple terms in a way that everyone can understand.</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The strap line should be the main point you want to get across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The images should be self explanatory, what went wrong (if you create a reconstruction please ensure you do not put people at risk) and below how it should be done.   </a:t>
            </a:r>
          </a:p>
          <a:p>
            <a:endParaRPr lang="en-US" dirty="0"/>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Confidential - Not to be shared outside of PDO/PDO contractors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8714CE-FB4E-4316-BED5-DE0DF6B1D8E5}"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3113545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Ensure all dates and titles are input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rPr>
              <a:t>Make a list of closed questions (only ‘yes’ or ‘no’ as an answer) to ask others if they have the same issues based on the management or HSE-MS failings or shortfalls identified in the investigation.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rPr>
              <a:t>Imagine you have to audit other companies to see if they could have the same issues.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rPr>
              <a:t>These questions should start with: Do you ensure…………………?</a:t>
            </a:r>
            <a:endParaRPr kumimoji="0" lang="en-US" sz="1200" b="0" i="0" u="none" strike="noStrike" kern="1200" cap="none" spc="0" normalizeH="0" baseline="0" noProof="0" dirty="0">
              <a:ln>
                <a:noFill/>
              </a:ln>
              <a:solidFill>
                <a:srgbClr val="000000"/>
              </a:solidFill>
              <a:effectLst/>
              <a:uLnTx/>
              <a:uFillTx/>
              <a:ea typeface="+mn-ea"/>
              <a:cs typeface="Calibri" panose="020F0502020204030204" pitchFamily="34" charset="0"/>
            </a:endParaRPr>
          </a:p>
          <a:p>
            <a:endParaRPr lang="en-US" dirty="0"/>
          </a:p>
        </p:txBody>
      </p:sp>
      <p:sp>
        <p:nvSpPr>
          <p:cNvPr id="4" name="Footer Placeholder 3"/>
          <p:cNvSpPr>
            <a:spLocks noGrp="1"/>
          </p:cNvSpPr>
          <p:nvPr>
            <p:ph type="ftr" sz="quarter" idx="4"/>
          </p:nvPr>
        </p:nvSpPr>
        <p:spPr/>
        <p:txBody>
          <a:bodyPr/>
          <a:lstStyle/>
          <a:p>
            <a:pPr>
              <a:defRPr/>
            </a:pPr>
            <a:r>
              <a:rPr lang="en-US" dirty="0">
                <a:solidFill>
                  <a:srgbClr val="000000"/>
                </a:solidFill>
              </a:rPr>
              <a:t>Confidential - Not to be shared outside of PDO/PDO contractors </a:t>
            </a:r>
          </a:p>
          <a:p>
            <a:endParaRPr lang="en-US" dirty="0"/>
          </a:p>
        </p:txBody>
      </p:sp>
      <p:sp>
        <p:nvSpPr>
          <p:cNvPr id="5" name="Slide Number Placeholder 4"/>
          <p:cNvSpPr>
            <a:spLocks noGrp="1"/>
          </p:cNvSpPr>
          <p:nvPr>
            <p:ph type="sldNum" sz="quarter" idx="5"/>
          </p:nvPr>
        </p:nvSpPr>
        <p:spPr/>
        <p:txBody>
          <a:bodyPr/>
          <a:lstStyle/>
          <a:p>
            <a:fld id="{F88714CE-FB4E-4316-BED5-DE0DF6B1D8E5}" type="slidenum">
              <a:rPr lang="en-US" smtClean="0"/>
              <a:t>2</a:t>
            </a:fld>
            <a:endParaRPr lang="en-US" dirty="0"/>
          </a:p>
        </p:txBody>
      </p:sp>
    </p:spTree>
    <p:extLst>
      <p:ext uri="{BB962C8B-B14F-4D97-AF65-F5344CB8AC3E}">
        <p14:creationId xmlns:p14="http://schemas.microsoft.com/office/powerpoint/2010/main" val="16205451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06/07/2026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970364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06/07/2026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717911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Calibri" panose="020F0502020204030204" pitchFamily="34" charset="0"/>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06/07/2026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91314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06/07/2026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5668638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06/07/2026</a:t>
            </a:fld>
            <a:endParaRPr lang="en-US" dirty="0"/>
          </a:p>
        </p:txBody>
      </p:sp>
      <p:sp>
        <p:nvSpPr>
          <p:cNvPr id="8" name="Footer Placeholder 7"/>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9" name="Slide Number Placeholder 8"/>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8354070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Date Placeholder 2"/>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06/07/2026</a:t>
            </a:fld>
            <a:endParaRPr lang="en-US" dirty="0"/>
          </a:p>
        </p:txBody>
      </p:sp>
      <p:sp>
        <p:nvSpPr>
          <p:cNvPr id="4" name="Footer Placeholder 3"/>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5" name="Slide Number Placeholder 4"/>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2317888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06/07/2026</a:t>
            </a:fld>
            <a:endParaRPr lang="en-US" dirty="0"/>
          </a:p>
        </p:txBody>
      </p:sp>
      <p:sp>
        <p:nvSpPr>
          <p:cNvPr id="3" name="Footer Placeholder 2"/>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4" name="Slide Number Placeholder 3"/>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9335843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06/07/2026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237116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06/07/2026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73017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06/07/2026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578270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06/07/2026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82117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Calibri" panose="020F0502020204030204" pitchFamily="34" charset="0"/>
              </a:defRPr>
            </a:lvl1pPr>
          </a:lstStyle>
          <a:p>
            <a:fld id="{44F6AEF2-20D4-7547-BF78-1F3F36FB60DC}" type="datetimeFigureOut">
              <a:rPr lang="en-US" smtClean="0"/>
              <a:pPr/>
              <a:t>06/07/2026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alibri" panose="020F0502020204030204" pitchFamily="34" charset="0"/>
              </a:defRPr>
            </a:lvl1pPr>
          </a:lstStyle>
          <a:p>
            <a:r>
              <a:rPr lang="en-US" dirty="0"/>
              <a:t>Confidential - Not to be shared outside of PDO/PDO contractors </a:t>
            </a:r>
          </a:p>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alibri" panose="020F0502020204030204" pitchFamily="34" charset="0"/>
              </a:defRPr>
            </a:lvl1pPr>
          </a:lstStyle>
          <a:p>
            <a:fld id="{7A6F64E4-CF39-E842-A871-400C57C21E39}" type="slidenum">
              <a:rPr lang="en-US" smtClean="0"/>
              <a:pPr/>
              <a:t>‹#›</a:t>
            </a:fld>
            <a:endParaRPr lang="en-US" dirty="0"/>
          </a:p>
        </p:txBody>
      </p:sp>
      <p:pic>
        <p:nvPicPr>
          <p:cNvPr id="7" name="Picture 6">
            <a:extLst>
              <a:ext uri="{FF2B5EF4-FFF2-40B4-BE49-F238E27FC236}">
                <a16:creationId xmlns:a16="http://schemas.microsoft.com/office/drawing/2014/main" id="{2F5837F4-0EF0-4EB8-A16D-265E78EE0C93}"/>
              </a:ext>
            </a:extLst>
          </p:cNvPr>
          <p:cNvPicPr>
            <a:picLocks noChangeAspect="1"/>
          </p:cNvPicPr>
          <p:nvPr userDrawn="1"/>
        </p:nvPicPr>
        <p:blipFill>
          <a:blip r:embed="rId13"/>
          <a:stretch>
            <a:fillRect/>
          </a:stretch>
        </p:blipFill>
        <p:spPr>
          <a:xfrm>
            <a:off x="0" y="0"/>
            <a:ext cx="386366" cy="6858000"/>
          </a:xfrm>
          <a:prstGeom prst="rect">
            <a:avLst/>
          </a:prstGeom>
        </p:spPr>
      </p:pic>
      <p:grpSp>
        <p:nvGrpSpPr>
          <p:cNvPr id="8" name="Group 7">
            <a:extLst>
              <a:ext uri="{FF2B5EF4-FFF2-40B4-BE49-F238E27FC236}">
                <a16:creationId xmlns:a16="http://schemas.microsoft.com/office/drawing/2014/main" id="{E9B523F6-A9A3-46FE-B2B7-E53C7D2853E4}"/>
              </a:ext>
            </a:extLst>
          </p:cNvPr>
          <p:cNvGrpSpPr/>
          <p:nvPr userDrawn="1"/>
        </p:nvGrpSpPr>
        <p:grpSpPr>
          <a:xfrm>
            <a:off x="9289915" y="6117536"/>
            <a:ext cx="2340722" cy="740868"/>
            <a:chOff x="9289915" y="6117536"/>
            <a:chExt cx="2340722" cy="740868"/>
          </a:xfrm>
        </p:grpSpPr>
        <p:pic>
          <p:nvPicPr>
            <p:cNvPr id="9" name="Picture 8">
              <a:extLst>
                <a:ext uri="{FF2B5EF4-FFF2-40B4-BE49-F238E27FC236}">
                  <a16:creationId xmlns:a16="http://schemas.microsoft.com/office/drawing/2014/main" id="{95D186BF-73E8-40E9-BF74-18F83D802152}"/>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9289915" y="6117536"/>
              <a:ext cx="2340722" cy="381553"/>
            </a:xfrm>
            <a:prstGeom prst="rect">
              <a:avLst/>
            </a:prstGeom>
          </p:spPr>
        </p:pic>
        <p:pic>
          <p:nvPicPr>
            <p:cNvPr id="10" name="Picture 9">
              <a:extLst>
                <a:ext uri="{FF2B5EF4-FFF2-40B4-BE49-F238E27FC236}">
                  <a16:creationId xmlns:a16="http://schemas.microsoft.com/office/drawing/2014/main" id="{A68DA85E-4B77-46C1-A974-11D1BE5A68EF}"/>
                </a:ext>
              </a:extLst>
            </p:cNvPr>
            <p:cNvPicPr>
              <a:picLocks noChangeAspect="1"/>
            </p:cNvPicPr>
            <p:nvPr/>
          </p:nvPicPr>
          <p:blipFill>
            <a:blip r:embed="rId15"/>
            <a:stretch>
              <a:fillRect/>
            </a:stretch>
          </p:blipFill>
          <p:spPr>
            <a:xfrm>
              <a:off x="9289915" y="6671146"/>
              <a:ext cx="2340722" cy="187258"/>
            </a:xfrm>
            <a:prstGeom prst="rect">
              <a:avLst/>
            </a:prstGeom>
          </p:spPr>
        </p:pic>
      </p:grpSp>
    </p:spTree>
    <p:extLst>
      <p:ext uri="{BB962C8B-B14F-4D97-AF65-F5344CB8AC3E}">
        <p14:creationId xmlns:p14="http://schemas.microsoft.com/office/powerpoint/2010/main" val="4675114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a:extLst>
              <a:ext uri="{FF2B5EF4-FFF2-40B4-BE49-F238E27FC236}">
                <a16:creationId xmlns:a16="http://schemas.microsoft.com/office/drawing/2014/main" id="{B8F5D341-9478-460E-8ACF-8E2BF1B80AC6}"/>
              </a:ext>
            </a:extLst>
          </p:cNvPr>
          <p:cNvSpPr txBox="1">
            <a:spLocks noChangeArrowheads="1"/>
          </p:cNvSpPr>
          <p:nvPr/>
        </p:nvSpPr>
        <p:spPr bwMode="auto">
          <a:xfrm>
            <a:off x="421217" y="1430954"/>
            <a:ext cx="7844767" cy="5286062"/>
          </a:xfrm>
          <a:prstGeom prst="rect">
            <a:avLst/>
          </a:prstGeom>
          <a:noFill/>
          <a:ln w="19050">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0000"/>
                </a:solidFill>
                <a:effectLst/>
                <a:uLnTx/>
                <a:uFillTx/>
                <a:latin typeface="Tahoma" pitchFamily="34" charset="0"/>
                <a:ea typeface="+mn-ea"/>
                <a:cs typeface="+mn-cs"/>
              </a:rPr>
              <a:t>What happened?</a:t>
            </a:r>
            <a:endParaRPr kumimoji="0" lang="en-US" sz="1600" b="0" i="0" u="none" strike="noStrike" kern="1200" cap="none" spc="0" normalizeH="0" baseline="0" noProof="0" dirty="0">
              <a:ln>
                <a:noFill/>
              </a:ln>
              <a:solidFill>
                <a:srgbClr val="FF0000"/>
              </a:solidFill>
              <a:effectLst/>
              <a:uLnTx/>
              <a:uFillTx/>
              <a:latin typeface="Tahoma" pitchFamily="34" charset="0"/>
              <a:ea typeface="+mn-ea"/>
              <a:cs typeface="+mn-cs"/>
            </a:endParaRPr>
          </a:p>
          <a:p>
            <a:pPr lvl="0">
              <a:defRPr/>
            </a:pPr>
            <a:r>
              <a:rPr lang="en-US" sz="1050" dirty="0">
                <a:solidFill>
                  <a:srgbClr val="000000"/>
                </a:solidFill>
                <a:latin typeface="Arial" pitchFamily="34" charset="0"/>
                <a:cs typeface="Arial" pitchFamily="34" charset="0"/>
              </a:rPr>
              <a:t>On the 22</a:t>
            </a:r>
            <a:r>
              <a:rPr lang="en-US" sz="1050" baseline="30000" dirty="0">
                <a:solidFill>
                  <a:srgbClr val="000000"/>
                </a:solidFill>
                <a:latin typeface="Arial" pitchFamily="34" charset="0"/>
                <a:cs typeface="Arial" pitchFamily="34" charset="0"/>
              </a:rPr>
              <a:t>nd</a:t>
            </a:r>
            <a:r>
              <a:rPr lang="en-US" sz="1050" dirty="0">
                <a:solidFill>
                  <a:srgbClr val="000000"/>
                </a:solidFill>
                <a:latin typeface="Arial" pitchFamily="34" charset="0"/>
                <a:cs typeface="Arial" pitchFamily="34" charset="0"/>
              </a:rPr>
              <a:t>  May 2023 at around 11:30 the Roustabout, (who was in old location SR-347 together with driver for the purpose of doing the remaining housekeeping, collecting some torn chemical bags with help of Forklift provided from a near by Hoist), was assisting the Forklift as to adjust the Forks of the Forklift to come closer to each other in order to be able taking the stuff. By doing so he accidentally placed his index finger at the pinch point (between the Fork itself and the Forks holder) resulting in crush finger injury. The IP was taken to Saih Rawl clinic for first aid then he was referred to Nizwa Hospital for X-ray and further to Khoula Hospital.</a:t>
            </a:r>
          </a:p>
          <a:p>
            <a:pPr marL="342900" marR="0" lvl="0" indent="-34290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zh-CN" sz="1600" b="1" i="0" u="none" strike="noStrike" kern="1200" cap="none" spc="0" normalizeH="0" baseline="0" noProof="0" dirty="0">
                <a:ln>
                  <a:noFill/>
                </a:ln>
                <a:solidFill>
                  <a:srgbClr val="0070C0"/>
                </a:solidFill>
                <a:effectLst/>
                <a:uLnTx/>
                <a:uFillTx/>
                <a:latin typeface="Tahoma" pitchFamily="34" charset="0"/>
                <a:ea typeface="宋体" panose="02010600030101010101" pitchFamily="2" charset="-122"/>
                <a:cs typeface="+mn-cs"/>
              </a:rPr>
              <a:t>Why it happened/Finding :</a:t>
            </a:r>
          </a:p>
          <a:p>
            <a:pPr marL="171450" indent="-171450">
              <a:buFont typeface="Arial" panose="020B0604020202020204" pitchFamily="34" charset="0"/>
              <a:buChar char="•"/>
            </a:pPr>
            <a:r>
              <a:rPr lang="en-US" sz="1200" dirty="0"/>
              <a:t>The housekeeping activity at the previous location was not adequately planned, supervised, or monitored as an out-of-sight task. </a:t>
            </a:r>
          </a:p>
          <a:p>
            <a:pPr marL="171450" indent="-171450">
              <a:buFont typeface="Arial" panose="020B0604020202020204" pitchFamily="34" charset="0"/>
              <a:buChar char="•"/>
            </a:pPr>
            <a:r>
              <a:rPr lang="en-US" sz="1200" dirty="0"/>
              <a:t>Communication between the requesting team and the supporting team was not clear regarding the equipment required, resulting in a forklift arriving with forks instead of a bucket. </a:t>
            </a:r>
          </a:p>
          <a:p>
            <a:pPr marL="171450" indent="-171450">
              <a:buFont typeface="Arial" panose="020B0604020202020204" pitchFamily="34" charset="0"/>
              <a:buChar char="•"/>
            </a:pPr>
            <a:r>
              <a:rPr lang="en-US" sz="1200" dirty="0"/>
              <a:t>The work continued despite the equipment being unsuitable for safely collecting the torn chemical bags. </a:t>
            </a:r>
          </a:p>
          <a:p>
            <a:pPr marL="171450" indent="-171450">
              <a:buFont typeface="Arial" panose="020B0604020202020204" pitchFamily="34" charset="0"/>
              <a:buChar char="•"/>
            </a:pPr>
            <a:r>
              <a:rPr lang="en-US" sz="1200" dirty="0"/>
              <a:t>Roles and responsibilities were not clearly defined, leading the roustabout to assist with adjusting forklift forks, a task that should have been performed by the forklift operator. </a:t>
            </a:r>
          </a:p>
          <a:p>
            <a:pPr marL="171450" indent="-171450">
              <a:buFont typeface="Arial" panose="020B0604020202020204" pitchFamily="34" charset="0"/>
              <a:buChar char="•"/>
            </a:pPr>
            <a:r>
              <a:rPr lang="en-US" sz="1200" dirty="0"/>
              <a:t>Pinch point hazards associated with adjusting forklift forks were not adequately recognized or controlled before the task commenced.</a:t>
            </a:r>
          </a:p>
          <a:p>
            <a:pPr marL="114300" indent="-114300" algn="just">
              <a:defRPr/>
            </a:pPr>
            <a:r>
              <a:rPr lang="en-US" sz="1600" b="1" dirty="0">
                <a:solidFill>
                  <a:srgbClr val="0070C0"/>
                </a:solidFill>
                <a:latin typeface="Tahoma" pitchFamily="34" charset="0"/>
                <a:ea typeface="宋体" panose="02010600030101010101" pitchFamily="2" charset="-122"/>
              </a:rPr>
              <a:t>Your learning from this incident..</a:t>
            </a:r>
          </a:p>
          <a:p>
            <a:pPr marL="114300" indent="-114300" algn="just">
              <a:defRPr/>
            </a:pPr>
            <a:endParaRPr lang="en-US" sz="300" dirty="0">
              <a:solidFill>
                <a:srgbClr val="000000"/>
              </a:solidFill>
              <a:latin typeface="Calibri" panose="020F050202020403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rPr>
              <a:t>What checks should be completed before sending personnel to perform an out-of-sight activity?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rPr>
              <a:t>How can we verify that the correct equipment has been selected and provided before work starts?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rPr>
              <a:t>What actions should be taken when the available equipment is not suitable for the intended task?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rPr>
              <a:t>Who is authorized to adjust, operate, or modify equipment such as forklift forks?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rPr>
              <a:t>What pinch points are commonly present on equipment used at your worksite?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rPr>
              <a:t>How can teams improve communication when work involves more than one contractor or work group?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rPr>
              <a:t>What should workers do if the actual task differs from the planned scope discussed during the TBT or risk assessment?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rPr>
              <a:t>How can supervisors ensure effective oversight of remote or unsupervised work activities?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rPr>
              <a:t>What personal actions can each worker take to keep their hands clear of line-of-fire and pinch-point hazards?</a:t>
            </a:r>
          </a:p>
          <a:p>
            <a:pPr marL="0" marR="0" lvl="0" indent="0" algn="l" defTabSz="914400" rtl="0" eaLnBrk="1" fontAlgn="auto" latinLnBrk="0" hangingPunct="1">
              <a:lnSpc>
                <a:spcPct val="100000"/>
              </a:lnSpc>
              <a:spcBef>
                <a:spcPts val="0"/>
              </a:spcBef>
              <a:spcAft>
                <a:spcPts val="0"/>
              </a:spcAft>
              <a:buClrTx/>
              <a:buSzTx/>
              <a:tabLst/>
              <a:defRPr/>
            </a:pPr>
            <a:endParaRPr kumimoji="0" lang="en-US" sz="105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endParaRPr>
          </a:p>
        </p:txBody>
      </p:sp>
      <p:sp>
        <p:nvSpPr>
          <p:cNvPr id="7" name="Rectangle 6">
            <a:extLst>
              <a:ext uri="{FF2B5EF4-FFF2-40B4-BE49-F238E27FC236}">
                <a16:creationId xmlns:a16="http://schemas.microsoft.com/office/drawing/2014/main" id="{C9406DC3-6140-45AE-93A8-1D6947A73029}"/>
              </a:ext>
            </a:extLst>
          </p:cNvPr>
          <p:cNvSpPr/>
          <p:nvPr/>
        </p:nvSpPr>
        <p:spPr>
          <a:xfrm>
            <a:off x="8294647" y="1295352"/>
            <a:ext cx="3748669" cy="2286000"/>
          </a:xfrm>
          <a:prstGeom prst="rect">
            <a:avLst/>
          </a:prstGeom>
          <a:solidFill>
            <a:srgbClr val="C00000"/>
          </a:solidFill>
          <a:ln w="25400" cap="flat" cmpd="sng" algn="ctr">
            <a:solidFill>
              <a:srgbClr val="00CC99">
                <a:shade val="50000"/>
              </a:srgbClr>
            </a:solidFill>
            <a:prstDash val="soli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0" cap="none" spc="0" normalizeH="0" baseline="0" noProof="0" dirty="0">
                <a:ln>
                  <a:noFill/>
                </a:ln>
                <a:solidFill>
                  <a:srgbClr val="FFFFFF"/>
                </a:solidFill>
                <a:effectLst/>
                <a:uLnTx/>
                <a:uFillTx/>
                <a:latin typeface="Calibri" panose="020F0502020204030204" pitchFamily="34" charset="0"/>
                <a:ea typeface="+mn-ea"/>
                <a:cs typeface="+mn-cs"/>
              </a:rPr>
              <a:t>Photo explaining what was done wrong</a:t>
            </a:r>
          </a:p>
        </p:txBody>
      </p:sp>
      <p:sp>
        <p:nvSpPr>
          <p:cNvPr id="8" name="Rectangle 7">
            <a:extLst>
              <a:ext uri="{FF2B5EF4-FFF2-40B4-BE49-F238E27FC236}">
                <a16:creationId xmlns:a16="http://schemas.microsoft.com/office/drawing/2014/main" id="{AA16C3A5-10F2-408B-9D18-ED534C5F017C}"/>
              </a:ext>
            </a:extLst>
          </p:cNvPr>
          <p:cNvSpPr/>
          <p:nvPr/>
        </p:nvSpPr>
        <p:spPr>
          <a:xfrm>
            <a:off x="8294647" y="3808612"/>
            <a:ext cx="3748668" cy="2286000"/>
          </a:xfrm>
          <a:prstGeom prst="rect">
            <a:avLst/>
          </a:prstGeom>
          <a:solidFill>
            <a:srgbClr val="00B050"/>
          </a:solidFill>
          <a:ln w="25400" cap="flat" cmpd="sng" algn="ctr">
            <a:solidFill>
              <a:srgbClr val="00CC99">
                <a:shade val="50000"/>
              </a:srgbClr>
            </a:solidFill>
            <a:prstDash val="soli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0" cap="none" spc="0" normalizeH="0" baseline="0" noProof="0" dirty="0">
                <a:ln>
                  <a:noFill/>
                </a:ln>
                <a:solidFill>
                  <a:srgbClr val="FFFFFF"/>
                </a:solidFill>
                <a:effectLst/>
                <a:uLnTx/>
                <a:uFillTx/>
                <a:latin typeface="Calibri" panose="020F0502020204030204" pitchFamily="34" charset="0"/>
                <a:ea typeface="+mn-ea"/>
                <a:cs typeface="+mn-cs"/>
              </a:rPr>
              <a:t>Photo explaining how it should be done right</a:t>
            </a:r>
          </a:p>
        </p:txBody>
      </p:sp>
      <p:sp>
        <p:nvSpPr>
          <p:cNvPr id="13" name="Rectangle 8">
            <a:extLst>
              <a:ext uri="{FF2B5EF4-FFF2-40B4-BE49-F238E27FC236}">
                <a16:creationId xmlns:a16="http://schemas.microsoft.com/office/drawing/2014/main" id="{59D43B35-686F-4F9F-AEB7-36497BC783E8}"/>
              </a:ext>
            </a:extLst>
          </p:cNvPr>
          <p:cNvSpPr>
            <a:spLocks noChangeArrowheads="1"/>
          </p:cNvSpPr>
          <p:nvPr/>
        </p:nvSpPr>
        <p:spPr bwMode="auto">
          <a:xfrm>
            <a:off x="416361" y="630421"/>
            <a:ext cx="11626955" cy="338554"/>
          </a:xfrm>
          <a:prstGeom prst="rect">
            <a:avLst/>
          </a:prstGeom>
          <a:noFill/>
          <a:ln w="9525">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Tahoma" pitchFamily="34" charset="0"/>
                <a:ea typeface="+mn-ea"/>
                <a:cs typeface="+mn-cs"/>
              </a:rPr>
              <a:t>Date:</a:t>
            </a:r>
            <a:r>
              <a:rPr lang="en-GB" sz="1200" b="1" dirty="0">
                <a:solidFill>
                  <a:srgbClr val="4472C4"/>
                </a:solidFill>
                <a:latin typeface="Tahoma" pitchFamily="34" charset="0"/>
              </a:rPr>
              <a:t>22</a:t>
            </a:r>
            <a:r>
              <a:rPr kumimoji="0" lang="en-GB" sz="1200" b="1" i="0" u="none" strike="noStrike" kern="1200" cap="none" spc="0" normalizeH="0" baseline="0" noProof="0" dirty="0">
                <a:ln>
                  <a:noFill/>
                </a:ln>
                <a:solidFill>
                  <a:srgbClr val="4472C4"/>
                </a:solidFill>
                <a:effectLst/>
                <a:uLnTx/>
                <a:uFillTx/>
                <a:latin typeface="Tahoma" pitchFamily="34" charset="0"/>
                <a:ea typeface="+mn-ea"/>
                <a:cs typeface="+mn-cs"/>
              </a:rPr>
              <a:t>/05/</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2023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Incident title: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LWC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Pattern:</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Finger </a:t>
            </a:r>
            <a:r>
              <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Potential severity: </a:t>
            </a:r>
            <a:r>
              <a:rPr lang="en-US" sz="1400" b="1" dirty="0">
                <a:solidFill>
                  <a:schemeClr val="accent1"/>
                </a:solidFill>
                <a:latin typeface="Tahoma" pitchFamily="34" charset="0"/>
              </a:rPr>
              <a:t>3</a:t>
            </a:r>
            <a:r>
              <a:rPr kumimoji="0" lang="en-US" sz="1400" b="1" i="0" u="none" strike="noStrike" kern="1200" cap="none" spc="0" normalizeH="0" baseline="0" noProof="0" dirty="0">
                <a:ln>
                  <a:noFill/>
                </a:ln>
                <a:solidFill>
                  <a:schemeClr val="accent1"/>
                </a:solidFill>
                <a:effectLst/>
                <a:uLnTx/>
                <a:uFillTx/>
                <a:latin typeface="Tahoma" pitchFamily="34" charset="0"/>
                <a:ea typeface="+mn-ea"/>
                <a:cs typeface="+mn-cs"/>
              </a:rPr>
              <a:t>P </a:t>
            </a:r>
            <a:r>
              <a:rPr lang="en-US" sz="1600" b="1" dirty="0">
                <a:solidFill>
                  <a:srgbClr val="4472C4"/>
                </a:solidFill>
                <a:latin typeface="Tahoma" pitchFamily="34" charset="0"/>
              </a:rPr>
              <a:t>  </a:t>
            </a:r>
            <a:r>
              <a:rPr lang="en-US" sz="1400" b="1" dirty="0">
                <a:solidFill>
                  <a:prstClr val="black"/>
                </a:solidFill>
                <a:latin typeface="Tahoma" pitchFamily="34" charset="0"/>
              </a:rPr>
              <a:t>Activity: </a:t>
            </a:r>
            <a:r>
              <a:rPr lang="en-US" sz="1400" b="1" dirty="0">
                <a:solidFill>
                  <a:schemeClr val="accent1"/>
                </a:solidFill>
                <a:latin typeface="Tahoma" pitchFamily="34" charset="0"/>
              </a:rPr>
              <a:t>Lifting chemical bags</a:t>
            </a:r>
            <a:r>
              <a:rPr lang="en-US" sz="1200" b="1" dirty="0">
                <a:solidFill>
                  <a:schemeClr val="accent1"/>
                </a:solidFill>
                <a:latin typeface="Tahoma" pitchFamily="34" charset="0"/>
              </a:rPr>
              <a:t> </a:t>
            </a:r>
            <a:r>
              <a:rPr lang="en-US" sz="1600" b="1" dirty="0">
                <a:solidFill>
                  <a:schemeClr val="accent1"/>
                </a:solidFill>
                <a:latin typeface="Tahoma" pitchFamily="34" charset="0"/>
              </a:rPr>
              <a:t> </a:t>
            </a:r>
            <a:endParaRPr kumimoji="0" lang="en-US" sz="1600" b="1" i="0" u="none" strike="noStrike" kern="1200" cap="none" spc="0" normalizeH="0" baseline="0" noProof="0" dirty="0">
              <a:ln>
                <a:noFill/>
              </a:ln>
              <a:solidFill>
                <a:schemeClr val="accent1"/>
              </a:solidFill>
              <a:effectLst/>
              <a:uLnTx/>
              <a:uFillTx/>
              <a:latin typeface="Tahoma" pitchFamily="34" charset="0"/>
              <a:ea typeface="+mn-ea"/>
              <a:cs typeface="+mn-cs"/>
            </a:endParaRPr>
          </a:p>
        </p:txBody>
      </p:sp>
      <p:sp>
        <p:nvSpPr>
          <p:cNvPr id="14" name="Rectangle 13">
            <a:extLst>
              <a:ext uri="{FF2B5EF4-FFF2-40B4-BE49-F238E27FC236}">
                <a16:creationId xmlns:a16="http://schemas.microsoft.com/office/drawing/2014/main" id="{27AC772E-6015-4076-A0DC-005445BF4556}"/>
              </a:ext>
            </a:extLst>
          </p:cNvPr>
          <p:cNvSpPr/>
          <p:nvPr/>
        </p:nvSpPr>
        <p:spPr>
          <a:xfrm>
            <a:off x="416362" y="984640"/>
            <a:ext cx="6814756" cy="400110"/>
          </a:xfrm>
          <a:prstGeom prst="rect">
            <a:avLst/>
          </a:prstGeom>
          <a:solidFill>
            <a:srgbClr val="FFC00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D38B3"/>
                </a:solidFill>
                <a:effectLst/>
                <a:uLnTx/>
                <a:uFillTx/>
                <a:latin typeface="Arial" panose="020B0604020202020204" pitchFamily="34" charset="0"/>
                <a:ea typeface="+mn-ea"/>
                <a:cs typeface="Arial" panose="020B0604020202020204" pitchFamily="34" charset="0"/>
              </a:rPr>
              <a:t>Target Audience: </a:t>
            </a:r>
            <a:r>
              <a:rPr lang="en-US" b="1" dirty="0">
                <a:solidFill>
                  <a:srgbClr val="FF0000"/>
                </a:solidFill>
                <a:latin typeface="Calibri" panose="020F0502020204030204"/>
              </a:rPr>
              <a:t>ALL</a:t>
            </a:r>
            <a:endParaRPr kumimoji="0" lang="en-US" sz="1800" b="1" i="0" u="none" strike="noStrike" kern="1200" cap="none" spc="0" normalizeH="0" baseline="0" noProof="0" dirty="0">
              <a:ln>
                <a:noFill/>
              </a:ln>
              <a:solidFill>
                <a:srgbClr val="FF0000"/>
              </a:solidFill>
              <a:effectLst/>
              <a:uLnTx/>
              <a:uFillTx/>
              <a:latin typeface="Calibri Light" panose="020F0302020204030204"/>
              <a:ea typeface="+mn-ea"/>
              <a:cs typeface="Calibri" pitchFamily="34" charset="0"/>
            </a:endParaRPr>
          </a:p>
        </p:txBody>
      </p:sp>
      <p:sp>
        <p:nvSpPr>
          <p:cNvPr id="15" name="Title 1">
            <a:extLst>
              <a:ext uri="{FF2B5EF4-FFF2-40B4-BE49-F238E27FC236}">
                <a16:creationId xmlns:a16="http://schemas.microsoft.com/office/drawing/2014/main" id="{8C774F04-A5A4-4EBD-93B5-DF1F74CE87CA}"/>
              </a:ext>
            </a:extLst>
          </p:cNvPr>
          <p:cNvSpPr txBox="1">
            <a:spLocks/>
          </p:cNvSpPr>
          <p:nvPr/>
        </p:nvSpPr>
        <p:spPr>
          <a:xfrm>
            <a:off x="346509" y="0"/>
            <a:ext cx="11845491" cy="532596"/>
          </a:xfrm>
          <a:prstGeom prst="rect">
            <a:avLst/>
          </a:prstGeom>
          <a:solidFill>
            <a:srgbClr val="FFC91D"/>
          </a:solidFill>
        </p:spPr>
        <p:txBody>
          <a:bodyPr/>
          <a:lstStyle>
            <a:lvl1pPr algn="l" defTabSz="914400" rtl="0" eaLnBrk="1" latinLnBrk="0" hangingPunct="1">
              <a:lnSpc>
                <a:spcPct val="90000"/>
              </a:lnSpc>
              <a:spcBef>
                <a:spcPct val="0"/>
              </a:spcBef>
              <a:buNone/>
              <a:defRPr sz="4400" kern="1200">
                <a:solidFill>
                  <a:schemeClr val="tx1"/>
                </a:solidFill>
                <a:latin typeface="Gill Sans"/>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a:noFill/>
                </a:ln>
                <a:solidFill>
                  <a:srgbClr val="00B050"/>
                </a:solidFill>
                <a:effectLst/>
                <a:uLnTx/>
                <a:uFillTx/>
                <a:latin typeface="Tahoma" panose="020B0604030504040204" pitchFamily="34" charset="0"/>
                <a:ea typeface="Tahoma" panose="020B0604030504040204" pitchFamily="34" charset="0"/>
                <a:cs typeface="Tahoma" panose="020B0604030504040204" pitchFamily="34" charset="0"/>
              </a:rPr>
              <a:t>PDO Second Alert</a:t>
            </a:r>
            <a:r>
              <a:rPr kumimoji="0" lang="en-US" sz="32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ahoma" panose="020B0604030504040204" pitchFamily="34" charset="0"/>
                <a:ea typeface="Tahoma" panose="020B0604030504040204" pitchFamily="34" charset="0"/>
                <a:cs typeface="Tahoma" panose="020B0604030504040204" pitchFamily="34" charset="0"/>
              </a:rPr>
              <a:t>     </a:t>
            </a:r>
          </a:p>
        </p:txBody>
      </p:sp>
      <p:sp>
        <p:nvSpPr>
          <p:cNvPr id="2" name="TextBox 1">
            <a:extLst>
              <a:ext uri="{FF2B5EF4-FFF2-40B4-BE49-F238E27FC236}">
                <a16:creationId xmlns:a16="http://schemas.microsoft.com/office/drawing/2014/main" id="{79534F91-FFF5-4BE2-969F-08BDA81C29D8}"/>
              </a:ext>
            </a:extLst>
          </p:cNvPr>
          <p:cNvSpPr txBox="1"/>
          <p:nvPr/>
        </p:nvSpPr>
        <p:spPr>
          <a:xfrm>
            <a:off x="346509" y="6509631"/>
            <a:ext cx="8768615" cy="307777"/>
          </a:xfrm>
          <a:prstGeom prst="rect">
            <a:avLst/>
          </a:prstGeom>
          <a:solidFill>
            <a:schemeClr val="accent1"/>
          </a:solidFill>
        </p:spPr>
        <p:txBody>
          <a:bodyPr wrap="square" rtlCol="0">
            <a:spAutoFit/>
          </a:bodyPr>
          <a:lstStyle/>
          <a:p>
            <a:pPr lvl="0" algn="ctr" fontAlgn="base">
              <a:spcBef>
                <a:spcPct val="0"/>
              </a:spcBef>
              <a:spcAft>
                <a:spcPct val="0"/>
              </a:spcAft>
            </a:pPr>
            <a:r>
              <a:rPr lang="en-US" sz="1400" b="1" dirty="0">
                <a:solidFill>
                  <a:srgbClr val="FFFF00"/>
                </a:solidFill>
                <a:latin typeface="Tahoma" pitchFamily="34" charset="0"/>
                <a:ea typeface="MS PGothic" pitchFamily="34" charset="-128"/>
              </a:rPr>
              <a:t>Always keep hands clear of pinch points and allow only authorized person to adjust equipment</a:t>
            </a:r>
          </a:p>
        </p:txBody>
      </p:sp>
      <p:pic>
        <p:nvPicPr>
          <p:cNvPr id="1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294647" y="1295352"/>
            <a:ext cx="3748667" cy="23108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Oval 16"/>
          <p:cNvSpPr/>
          <p:nvPr/>
        </p:nvSpPr>
        <p:spPr>
          <a:xfrm>
            <a:off x="9719921" y="1699075"/>
            <a:ext cx="476770" cy="605715"/>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31">
            <a:extLst>
              <a:ext uri="{FF2B5EF4-FFF2-40B4-BE49-F238E27FC236}">
                <a16:creationId xmlns:a16="http://schemas.microsoft.com/office/drawing/2014/main" id="{AB7F76C3-B921-4139-99D6-E25E2E64024C}"/>
              </a:ext>
            </a:extLst>
          </p:cNvPr>
          <p:cNvGrpSpPr>
            <a:grpSpLocks/>
          </p:cNvGrpSpPr>
          <p:nvPr/>
        </p:nvGrpSpPr>
        <p:grpSpPr bwMode="auto">
          <a:xfrm>
            <a:off x="11464484" y="2733981"/>
            <a:ext cx="336550" cy="544513"/>
            <a:chOff x="3504" y="544"/>
            <a:chExt cx="2287" cy="1855"/>
          </a:xfrm>
        </p:grpSpPr>
        <p:sp>
          <p:nvSpPr>
            <p:cNvPr id="19" name="Line 129">
              <a:extLst>
                <a:ext uri="{FF2B5EF4-FFF2-40B4-BE49-F238E27FC236}">
                  <a16:creationId xmlns:a16="http://schemas.microsoft.com/office/drawing/2014/main" id="{7C9DB3BB-4C45-4E1C-8153-70932167E504}"/>
                </a:ext>
              </a:extLst>
            </p:cNvPr>
            <p:cNvSpPr>
              <a:spLocks noChangeShapeType="1"/>
            </p:cNvSpPr>
            <p:nvPr/>
          </p:nvSpPr>
          <p:spPr bwMode="auto">
            <a:xfrm>
              <a:off x="3504" y="568"/>
              <a:ext cx="2287" cy="1831"/>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20" name="Line 130">
              <a:extLst>
                <a:ext uri="{FF2B5EF4-FFF2-40B4-BE49-F238E27FC236}">
                  <a16:creationId xmlns:a16="http://schemas.microsoft.com/office/drawing/2014/main" id="{7E9AC540-A978-46C0-A6CF-A0428D4BD327}"/>
                </a:ext>
              </a:extLst>
            </p:cNvPr>
            <p:cNvSpPr>
              <a:spLocks noChangeShapeType="1"/>
            </p:cNvSpPr>
            <p:nvPr/>
          </p:nvSpPr>
          <p:spPr bwMode="auto">
            <a:xfrm flipV="1">
              <a:off x="3528" y="544"/>
              <a:ext cx="2144" cy="1807"/>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grpSp>
      <p:pic>
        <p:nvPicPr>
          <p:cNvPr id="22" name="Picture 2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265984" y="3808612"/>
            <a:ext cx="3777332" cy="2286000"/>
          </a:xfrm>
          <a:prstGeom prst="rect">
            <a:avLst/>
          </a:prstGeom>
        </p:spPr>
      </p:pic>
      <p:sp>
        <p:nvSpPr>
          <p:cNvPr id="23" name="Freeform 132">
            <a:extLst>
              <a:ext uri="{FF2B5EF4-FFF2-40B4-BE49-F238E27FC236}">
                <a16:creationId xmlns:a16="http://schemas.microsoft.com/office/drawing/2014/main" id="{A68310E0-CF63-4276-BC7B-52B36A6230C6}"/>
              </a:ext>
            </a:extLst>
          </p:cNvPr>
          <p:cNvSpPr>
            <a:spLocks/>
          </p:cNvSpPr>
          <p:nvPr/>
        </p:nvSpPr>
        <p:spPr bwMode="auto">
          <a:xfrm>
            <a:off x="11615849" y="5791200"/>
            <a:ext cx="457200" cy="457200"/>
          </a:xfrm>
          <a:custGeom>
            <a:avLst/>
            <a:gdLst>
              <a:gd name="T0" fmla="*/ 0 w 1336"/>
              <a:gd name="T1" fmla="*/ 2147483647 h 888"/>
              <a:gd name="T2" fmla="*/ 2147483647 w 1336"/>
              <a:gd name="T3" fmla="*/ 2147483647 h 888"/>
              <a:gd name="T4" fmla="*/ 2147483647 w 1336"/>
              <a:gd name="T5" fmla="*/ 0 h 888"/>
              <a:gd name="T6" fmla="*/ 0 60000 65536"/>
              <a:gd name="T7" fmla="*/ 0 60000 65536"/>
              <a:gd name="T8" fmla="*/ 0 60000 65536"/>
              <a:gd name="T9" fmla="*/ 0 w 1336"/>
              <a:gd name="T10" fmla="*/ 0 h 888"/>
              <a:gd name="T11" fmla="*/ 1336 w 1336"/>
              <a:gd name="T12" fmla="*/ 888 h 888"/>
            </a:gdLst>
            <a:ahLst/>
            <a:cxnLst>
              <a:cxn ang="T6">
                <a:pos x="T0" y="T1"/>
              </a:cxn>
              <a:cxn ang="T7">
                <a:pos x="T2" y="T3"/>
              </a:cxn>
              <a:cxn ang="T8">
                <a:pos x="T4" y="T5"/>
              </a:cxn>
            </a:cxnLst>
            <a:rect l="T9" t="T10" r="T11" b="T12"/>
            <a:pathLst>
              <a:path w="1336" h="888">
                <a:moveTo>
                  <a:pt x="0" y="600"/>
                </a:moveTo>
                <a:lnTo>
                  <a:pt x="312" y="888"/>
                </a:lnTo>
                <a:lnTo>
                  <a:pt x="1336" y="0"/>
                </a:lnTo>
              </a:path>
            </a:pathLst>
          </a:custGeom>
          <a:noFill/>
          <a:ln w="133350">
            <a:solidFill>
              <a:srgbClr val="00FF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16113451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CE45F78-3908-4D1A-82F1-C1ADC42E3FB1}"/>
              </a:ext>
            </a:extLst>
          </p:cNvPr>
          <p:cNvSpPr>
            <a:spLocks noGrp="1"/>
          </p:cNvSpPr>
          <p:nvPr>
            <p:ph type="title"/>
          </p:nvPr>
        </p:nvSpPr>
        <p:spPr>
          <a:xfrm>
            <a:off x="180870" y="-6892"/>
            <a:ext cx="12011130" cy="453582"/>
          </a:xfrm>
          <a:solidFill>
            <a:srgbClr val="FFC91D"/>
          </a:solidFill>
        </p:spPr>
        <p:txBody>
          <a:bodyPr>
            <a:noAutofit/>
          </a:bodyPr>
          <a:lstStyle/>
          <a:p>
            <a:pPr algn="ctr"/>
            <a:br>
              <a:rPr lang="en-GB" sz="3600" b="1" dirty="0">
                <a:solidFill>
                  <a:srgbClr val="00B050"/>
                </a:solidFill>
                <a:latin typeface="Tahoma" panose="020B0604030504040204" pitchFamily="34" charset="0"/>
                <a:ea typeface="Tahoma" panose="020B0604030504040204" pitchFamily="34" charset="0"/>
                <a:cs typeface="Tahoma" panose="020B0604030504040204" pitchFamily="34" charset="0"/>
              </a:rPr>
            </a:br>
            <a:br>
              <a:rPr lang="en-GB" sz="3600" b="1" dirty="0">
                <a:solidFill>
                  <a:srgbClr val="00B050"/>
                </a:solidFill>
                <a:latin typeface="Tahoma" panose="020B0604030504040204" pitchFamily="34" charset="0"/>
                <a:ea typeface="Tahoma" panose="020B0604030504040204" pitchFamily="34" charset="0"/>
                <a:cs typeface="Tahoma" panose="020B0604030504040204" pitchFamily="34" charset="0"/>
              </a:rPr>
            </a:br>
            <a:r>
              <a:rPr lang="en-GB" sz="3600" b="1" dirty="0">
                <a:solidFill>
                  <a:srgbClr val="00B050"/>
                </a:solidFill>
                <a:latin typeface="Tahoma" panose="020B0604030504040204" pitchFamily="34" charset="0"/>
                <a:ea typeface="Tahoma" panose="020B0604030504040204" pitchFamily="34" charset="0"/>
                <a:cs typeface="Tahoma" panose="020B0604030504040204" pitchFamily="34" charset="0"/>
              </a:rPr>
              <a:t>Management self audit </a:t>
            </a:r>
            <a:br>
              <a:rPr lang="en-GB" sz="3600" b="1" dirty="0">
                <a:solidFill>
                  <a:srgbClr val="00B050"/>
                </a:solidFill>
                <a:latin typeface="Tahoma" panose="020B0604030504040204" pitchFamily="34" charset="0"/>
                <a:ea typeface="Tahoma" panose="020B0604030504040204" pitchFamily="34" charset="0"/>
                <a:cs typeface="Tahoma" panose="020B0604030504040204" pitchFamily="34" charset="0"/>
              </a:rPr>
            </a:br>
            <a:br>
              <a:rPr lang="en-GB" sz="3600" b="1" dirty="0">
                <a:solidFill>
                  <a:srgbClr val="00B050"/>
                </a:solidFill>
                <a:latin typeface="Tahoma" panose="020B0604030504040204" pitchFamily="34" charset="0"/>
                <a:ea typeface="Tahoma" panose="020B0604030504040204" pitchFamily="34" charset="0"/>
                <a:cs typeface="Tahoma" panose="020B0604030504040204" pitchFamily="34" charset="0"/>
              </a:rPr>
            </a:br>
            <a:endParaRPr lang="en-US" sz="3600" dirty="0">
              <a:latin typeface="Tahoma" panose="020B0604030504040204" pitchFamily="34" charset="0"/>
              <a:ea typeface="Tahoma" panose="020B0604030504040204" pitchFamily="34" charset="0"/>
              <a:cs typeface="Tahoma" panose="020B0604030504040204" pitchFamily="34" charset="0"/>
            </a:endParaRPr>
          </a:p>
        </p:txBody>
      </p:sp>
      <p:sp>
        <p:nvSpPr>
          <p:cNvPr id="6" name="Rectangle 5">
            <a:extLst>
              <a:ext uri="{FF2B5EF4-FFF2-40B4-BE49-F238E27FC236}">
                <a16:creationId xmlns:a16="http://schemas.microsoft.com/office/drawing/2014/main" id="{2A4C66E9-CF65-4A0F-9A16-76B64C582F3A}"/>
              </a:ext>
            </a:extLst>
          </p:cNvPr>
          <p:cNvSpPr/>
          <p:nvPr/>
        </p:nvSpPr>
        <p:spPr>
          <a:xfrm>
            <a:off x="425605" y="1022338"/>
            <a:ext cx="10928195" cy="523220"/>
          </a:xfrm>
          <a:prstGeom prst="rect">
            <a:avLst/>
          </a:prstGeom>
        </p:spPr>
        <p:txBody>
          <a:bodyPr wrap="square">
            <a:spAutoFit/>
          </a:bodyPr>
          <a:lstStyle/>
          <a:p>
            <a:pPr marL="342900" indent="-342900">
              <a:defRPr/>
            </a:pPr>
            <a:r>
              <a:rPr lang="en-US" sz="1400" b="1" dirty="0">
                <a:solidFill>
                  <a:srgbClr val="FF0000"/>
                </a:solidFill>
                <a:latin typeface="Tahoma" pitchFamily="34" charset="0"/>
              </a:rPr>
              <a:t>As a learning from this incident and ensure continual improvement all contract managers must review their HSE risk management against the questions asked below        </a:t>
            </a:r>
          </a:p>
        </p:txBody>
      </p:sp>
      <p:sp>
        <p:nvSpPr>
          <p:cNvPr id="7" name="Rectangle 6">
            <a:extLst>
              <a:ext uri="{FF2B5EF4-FFF2-40B4-BE49-F238E27FC236}">
                <a16:creationId xmlns:a16="http://schemas.microsoft.com/office/drawing/2014/main" id="{4D883F2B-B3CE-4AB4-AB99-0AA90A5717A9}"/>
              </a:ext>
            </a:extLst>
          </p:cNvPr>
          <p:cNvSpPr/>
          <p:nvPr/>
        </p:nvSpPr>
        <p:spPr>
          <a:xfrm>
            <a:off x="609133" y="1680481"/>
            <a:ext cx="10928195" cy="3493264"/>
          </a:xfrm>
          <a:prstGeom prst="rect">
            <a:avLst/>
          </a:prstGeom>
        </p:spPr>
        <p:txBody>
          <a:bodyPr wrap="square">
            <a:spAutoFit/>
          </a:bodyPr>
          <a:lstStyle/>
          <a:p>
            <a:pPr marL="342900" indent="-342900">
              <a:defRPr/>
            </a:pPr>
            <a:r>
              <a:rPr lang="en-US" b="1" dirty="0">
                <a:latin typeface="Tahoma" pitchFamily="34" charset="0"/>
              </a:rPr>
              <a:t>Confirm the following:</a:t>
            </a:r>
            <a:endParaRPr lang="en-US" dirty="0">
              <a:latin typeface="Tahoma" pitchFamily="34" charset="0"/>
            </a:endParaRPr>
          </a:p>
          <a:p>
            <a:pPr marL="342900" indent="-342900">
              <a:defRPr/>
            </a:pPr>
            <a:endParaRPr lang="en-US" sz="1600" dirty="0">
              <a:solidFill>
                <a:srgbClr val="000000"/>
              </a:solidFill>
              <a:latin typeface="Calibri" panose="020F0502020204030204" pitchFamily="34" charset="0"/>
            </a:endParaRPr>
          </a:p>
          <a:p>
            <a:pPr>
              <a:defRPr/>
            </a:pPr>
            <a:endParaRPr lang="en-US" sz="1600" dirty="0">
              <a:solidFill>
                <a:srgbClr val="0033CC"/>
              </a:solidFill>
              <a:latin typeface="Calibri" panose="020F0502020204030204" pitchFamily="34" charset="0"/>
              <a:sym typeface="Wingdings" pitchFamily="2" charset="2"/>
            </a:endParaRPr>
          </a:p>
          <a:p>
            <a:pPr marL="342900" indent="-342900">
              <a:buFont typeface="+mj-lt"/>
              <a:buAutoNum type="arabicPeriod"/>
              <a:defRPr/>
            </a:pPr>
            <a:r>
              <a:rPr lang="en-US" sz="1600" dirty="0">
                <a:latin typeface="Calibri" panose="020F0502020204030204" pitchFamily="34" charset="0"/>
                <a:sym typeface="Wingdings" pitchFamily="2" charset="2"/>
              </a:rPr>
              <a:t>Do you ensure all out-of-sight activities are subject to additional planning, supervision, and risk review?</a:t>
            </a:r>
          </a:p>
          <a:p>
            <a:pPr marL="342900" indent="-342900">
              <a:buFont typeface="+mj-lt"/>
              <a:buAutoNum type="arabicPeriod"/>
              <a:defRPr/>
            </a:pPr>
            <a:r>
              <a:rPr lang="en-US" sz="1600" dirty="0">
                <a:latin typeface="Calibri" panose="020F0502020204030204" pitchFamily="34" charset="0"/>
                <a:sym typeface="Wingdings" pitchFamily="2" charset="2"/>
              </a:rPr>
              <a:t>Do you ensure a competent supervisor is assigned and accountable for remote or out-of-sight work activities?</a:t>
            </a:r>
          </a:p>
          <a:p>
            <a:pPr marL="342900" indent="-342900">
              <a:buFont typeface="+mj-lt"/>
              <a:buAutoNum type="arabicPeriod"/>
              <a:defRPr/>
            </a:pPr>
            <a:r>
              <a:rPr lang="en-US" sz="1600" dirty="0">
                <a:latin typeface="Calibri" panose="020F0502020204030204" pitchFamily="34" charset="0"/>
                <a:sym typeface="Wingdings" pitchFamily="2" charset="2"/>
              </a:rPr>
              <a:t>Do you ensure the scope of work is clearly communicated and understood by all parties before work starts?</a:t>
            </a:r>
          </a:p>
          <a:p>
            <a:pPr marL="342900" indent="-342900">
              <a:buFont typeface="+mj-lt"/>
              <a:buAutoNum type="arabicPeriod"/>
              <a:defRPr/>
            </a:pPr>
            <a:r>
              <a:rPr lang="en-US" sz="1600" dirty="0">
                <a:latin typeface="Calibri" panose="020F0502020204030204" pitchFamily="34" charset="0"/>
                <a:sym typeface="Wingdings" pitchFamily="2" charset="2"/>
              </a:rPr>
              <a:t>Do you ensure the equipment requested for a task matches the equipment provided at site?</a:t>
            </a:r>
          </a:p>
          <a:p>
            <a:pPr marL="342900" indent="-342900">
              <a:buFont typeface="+mj-lt"/>
              <a:buAutoNum type="arabicPeriod"/>
              <a:defRPr/>
            </a:pPr>
            <a:r>
              <a:rPr lang="en-US" sz="1600" dirty="0">
                <a:latin typeface="Calibri" panose="020F0502020204030204" pitchFamily="34" charset="0"/>
                <a:sym typeface="Wingdings" pitchFamily="2" charset="2"/>
              </a:rPr>
              <a:t>Do you ensure roles and responsibilities are clearly defined before personnel begin work?</a:t>
            </a:r>
          </a:p>
          <a:p>
            <a:pPr marL="342900" indent="-342900">
              <a:buFont typeface="+mj-lt"/>
              <a:buAutoNum type="arabicPeriod"/>
              <a:defRPr/>
            </a:pPr>
            <a:r>
              <a:rPr lang="en-US" sz="1600" dirty="0">
                <a:latin typeface="Calibri" panose="020F0502020204030204" pitchFamily="34" charset="0"/>
                <a:sym typeface="Wingdings" pitchFamily="2" charset="2"/>
              </a:rPr>
              <a:t>Do you ensure only trained and authorized operators adjust, maintain, or operate equipment under their control?</a:t>
            </a:r>
          </a:p>
          <a:p>
            <a:pPr marL="342900" indent="-342900">
              <a:buFont typeface="+mj-lt"/>
              <a:buAutoNum type="arabicPeriod"/>
              <a:defRPr/>
            </a:pPr>
            <a:r>
              <a:rPr lang="en-US" sz="1600" dirty="0">
                <a:latin typeface="Calibri" panose="020F0502020204030204" pitchFamily="34" charset="0"/>
                <a:sym typeface="Wingdings" pitchFamily="2" charset="2"/>
              </a:rPr>
              <a:t>What personal actions can each worker take to keep their hands clear of line-of-fire and pinch-point hazards?</a:t>
            </a:r>
          </a:p>
          <a:p>
            <a:pPr marL="342900" indent="-342900">
              <a:buFont typeface="+mj-lt"/>
              <a:buAutoNum type="arabicPeriod"/>
              <a:defRPr/>
            </a:pPr>
            <a:r>
              <a:rPr lang="en-US" sz="1600" dirty="0">
                <a:latin typeface="Calibri" panose="020F0502020204030204" pitchFamily="34" charset="0"/>
                <a:sym typeface="Wingdings" pitchFamily="2" charset="2"/>
              </a:rPr>
              <a:t>How can supervisors ensure effective oversight of remote or unsupervised work activities?</a:t>
            </a:r>
          </a:p>
          <a:p>
            <a:pPr marL="342900" indent="-342900">
              <a:buFont typeface="+mj-lt"/>
              <a:buAutoNum type="arabicPeriod"/>
              <a:defRPr/>
            </a:pPr>
            <a:r>
              <a:rPr lang="en-US" sz="1600" dirty="0">
                <a:latin typeface="Calibri" panose="020F0502020204030204" pitchFamily="34" charset="0"/>
                <a:sym typeface="Wingdings" pitchFamily="2" charset="2"/>
              </a:rPr>
              <a:t>How can teams improve communication when work involves more than one contractor or work group?</a:t>
            </a:r>
          </a:p>
          <a:p>
            <a:pPr>
              <a:defRPr/>
            </a:pPr>
            <a:endParaRPr lang="en-US" sz="1600" dirty="0">
              <a:latin typeface="Calibri" panose="020F0502020204030204" pitchFamily="34" charset="0"/>
              <a:sym typeface="Wingdings" pitchFamily="2" charset="2"/>
            </a:endParaRPr>
          </a:p>
          <a:p>
            <a:pPr marL="342900" indent="-342900">
              <a:buFont typeface="+mj-lt"/>
              <a:buAutoNum type="arabicPeriod"/>
              <a:defRPr/>
            </a:pPr>
            <a:r>
              <a:rPr lang="en-US" sz="1100" i="1" dirty="0">
                <a:solidFill>
                  <a:schemeClr val="accent1"/>
                </a:solidFill>
                <a:latin typeface="Calibri" panose="020F0502020204030204" pitchFamily="34" charset="0"/>
                <a:sym typeface="Wingdings" pitchFamily="2" charset="2"/>
              </a:rPr>
              <a:t>* If the answer is NO to any of the above questions please ensure you take action to correct this finding</a:t>
            </a:r>
            <a:endParaRPr lang="en-US" sz="1100" dirty="0">
              <a:solidFill>
                <a:schemeClr val="accent1"/>
              </a:solidFill>
              <a:latin typeface="Calibri" panose="020F0502020204030204" pitchFamily="34" charset="0"/>
              <a:sym typeface="Wingdings" pitchFamily="2" charset="2"/>
            </a:endParaRPr>
          </a:p>
        </p:txBody>
      </p:sp>
      <p:sp>
        <p:nvSpPr>
          <p:cNvPr id="8" name="Rectangle 8">
            <a:extLst>
              <a:ext uri="{FF2B5EF4-FFF2-40B4-BE49-F238E27FC236}">
                <a16:creationId xmlns:a16="http://schemas.microsoft.com/office/drawing/2014/main" id="{077E6F41-DA21-4551-B88B-AB540B6A07F9}"/>
              </a:ext>
            </a:extLst>
          </p:cNvPr>
          <p:cNvSpPr>
            <a:spLocks noChangeArrowheads="1"/>
          </p:cNvSpPr>
          <p:nvPr/>
        </p:nvSpPr>
        <p:spPr bwMode="auto">
          <a:xfrm>
            <a:off x="425605" y="565237"/>
            <a:ext cx="11626955" cy="338554"/>
          </a:xfrm>
          <a:prstGeom prst="rect">
            <a:avLst/>
          </a:prstGeom>
          <a:noFill/>
          <a:ln w="9525">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Tahoma" pitchFamily="34" charset="0"/>
                <a:ea typeface="+mn-ea"/>
                <a:cs typeface="+mn-cs"/>
              </a:rPr>
              <a:t>Date:</a:t>
            </a:r>
            <a:r>
              <a:rPr kumimoji="0" lang="en-GB" sz="1200" b="1" i="0" u="none" strike="noStrike" kern="1200" cap="none" spc="0" normalizeH="0" baseline="0" noProof="0" dirty="0">
                <a:ln>
                  <a:noFill/>
                </a:ln>
                <a:solidFill>
                  <a:srgbClr val="4472C4"/>
                </a:solidFill>
                <a:effectLst/>
                <a:uLnTx/>
                <a:uFillTx/>
                <a:latin typeface="Tahoma" pitchFamily="34" charset="0"/>
                <a:ea typeface="+mn-ea"/>
                <a:cs typeface="+mn-cs"/>
              </a:rPr>
              <a:t>22/05/2023</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Incident title: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LWC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Pattern:</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Finger injury </a:t>
            </a:r>
            <a:r>
              <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Potential severity: </a:t>
            </a:r>
            <a:r>
              <a:rPr kumimoji="0" lang="en-US" sz="1400" b="1" i="0" u="none" strike="noStrike" kern="1200" cap="none" spc="0" normalizeH="0" baseline="0" noProof="0" dirty="0">
                <a:ln>
                  <a:noFill/>
                </a:ln>
                <a:solidFill>
                  <a:schemeClr val="accent1"/>
                </a:solidFill>
                <a:effectLst/>
                <a:uLnTx/>
                <a:uFillTx/>
                <a:latin typeface="Tahoma" pitchFamily="34" charset="0"/>
                <a:ea typeface="+mn-ea"/>
                <a:cs typeface="+mn-cs"/>
              </a:rPr>
              <a:t>3P</a:t>
            </a:r>
            <a:r>
              <a:rPr lang="en-US" sz="1600" b="1" dirty="0">
                <a:solidFill>
                  <a:schemeClr val="accent1"/>
                </a:solidFill>
                <a:latin typeface="Tahoma" pitchFamily="34" charset="0"/>
              </a:rPr>
              <a:t>  </a:t>
            </a:r>
            <a:r>
              <a:rPr lang="en-US" sz="1400" b="1" dirty="0">
                <a:solidFill>
                  <a:prstClr val="black"/>
                </a:solidFill>
                <a:latin typeface="Tahoma" pitchFamily="34" charset="0"/>
              </a:rPr>
              <a:t>Activity: </a:t>
            </a:r>
            <a:r>
              <a:rPr lang="en-US" sz="1400" b="1" dirty="0">
                <a:solidFill>
                  <a:schemeClr val="accent1"/>
                </a:solidFill>
                <a:latin typeface="Tahoma" pitchFamily="34" charset="0"/>
              </a:rPr>
              <a:t>Lifting chemical bags</a:t>
            </a:r>
            <a:r>
              <a:rPr lang="en-US" sz="1200" b="1" dirty="0">
                <a:solidFill>
                  <a:schemeClr val="accent1"/>
                </a:solidFill>
                <a:latin typeface="Tahoma" pitchFamily="34" charset="0"/>
              </a:rPr>
              <a:t> </a:t>
            </a:r>
            <a:r>
              <a:rPr lang="en-US" sz="1600" b="1" dirty="0">
                <a:solidFill>
                  <a:schemeClr val="accent1"/>
                </a:solidFill>
                <a:latin typeface="Tahoma" pitchFamily="34" charset="0"/>
              </a:rPr>
              <a:t> </a:t>
            </a:r>
            <a:endParaRPr kumimoji="0" lang="en-US" sz="1600" b="1" i="0" u="none" strike="noStrike" kern="1200" cap="none" spc="0" normalizeH="0" baseline="0" noProof="0" dirty="0">
              <a:ln>
                <a:noFill/>
              </a:ln>
              <a:solidFill>
                <a:schemeClr val="accent1"/>
              </a:solidFill>
              <a:effectLst/>
              <a:uLnTx/>
              <a:uFillTx/>
              <a:latin typeface="Tahoma" pitchFamily="34" charset="0"/>
              <a:ea typeface="+mn-ea"/>
              <a:cs typeface="+mn-cs"/>
            </a:endParaRPr>
          </a:p>
        </p:txBody>
      </p:sp>
      <p:sp>
        <p:nvSpPr>
          <p:cNvPr id="3" name="Rectangle 2">
            <a:extLst>
              <a:ext uri="{FF2B5EF4-FFF2-40B4-BE49-F238E27FC236}">
                <a16:creationId xmlns:a16="http://schemas.microsoft.com/office/drawing/2014/main" id="{E0922C01-AE1C-4FD9-56E8-950933ED2EF5}"/>
              </a:ext>
            </a:extLst>
          </p:cNvPr>
          <p:cNvSpPr/>
          <p:nvPr/>
        </p:nvSpPr>
        <p:spPr>
          <a:xfrm>
            <a:off x="297389" y="5085648"/>
            <a:ext cx="11894611" cy="1015663"/>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dirty="0">
                <a:solidFill>
                  <a:srgbClr val="FF0000"/>
                </a:solidFill>
                <a:latin typeface="Aptos" panose="02110004020202020204"/>
              </a:rPr>
              <a:t>Disclaimer </a:t>
            </a:r>
            <a:endParaRPr lang="en-US" sz="1200" dirty="0">
              <a:solidFill>
                <a:srgbClr val="FF0000"/>
              </a:solidFill>
              <a:latin typeface="Aptos" panose="02110004020202020204"/>
            </a:endParaRPr>
          </a:p>
          <a:p>
            <a:r>
              <a:rPr lang="en-US" sz="1200" dirty="0">
                <a:solidFill>
                  <a:srgbClr val="FF0000"/>
                </a:solidFill>
                <a:latin typeface="Aptos" panose="02110004020202020204"/>
              </a:rPr>
              <a:t>This document is provided for information only. It may not be relied upon for any purpose. Neither PDO nor any party providing information for this document accepts any liability for its accuracy, completeness, omissions, advice, or any consequences arising from its use, even if reasonable care was not exercised. No representation or warranty, express or implied, is made that following this document will achieve any specific results or meet any legal or regulatory requirements. This document does not constitute technical advice; consult a qualified professional if such advice is needed</a:t>
            </a:r>
          </a:p>
        </p:txBody>
      </p:sp>
    </p:spTree>
    <p:extLst>
      <p:ext uri="{BB962C8B-B14F-4D97-AF65-F5344CB8AC3E}">
        <p14:creationId xmlns:p14="http://schemas.microsoft.com/office/powerpoint/2010/main" val="25607175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anguage xmlns="4880e4f8-4b7d-4bdd-91e3-e10d47036eca">English</Language>
    <DocId xmlns="4880e4f8-4b7d-4bdd-91e3-e10d47036eca">93051</DocId>
    <ImageCreateDate xmlns="4880E4F8-4B7D-4BDD-91E3-E10D47036ECA" xsi:nil="true"/>
    <wic_System_Copyright xmlns="http://schemas.microsoft.com/sharepoint/v3/fields" xsi:nil="true"/>
  </documentManagement>
</p:properties>
</file>

<file path=customXml/item3.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9C4067D375EDA046866D1CFD34BA6725" ma:contentTypeVersion="4" ma:contentTypeDescription="Upload an image." ma:contentTypeScope="" ma:versionID="c8b1b5ff0656cb068594258854d86e82">
  <xsd:schema xmlns:xsd="http://www.w3.org/2001/XMLSchema" xmlns:xs="http://www.w3.org/2001/XMLSchema" xmlns:p="http://schemas.microsoft.com/office/2006/metadata/properties" xmlns:ns1="http://schemas.microsoft.com/sharepoint/v3" xmlns:ns2="4880E4F8-4B7D-4BDD-91E3-E10D47036ECA" xmlns:ns3="http://schemas.microsoft.com/sharepoint/v3/fields" xmlns:ns4="4880e4f8-4b7d-4bdd-91e3-e10d47036eca" xmlns:ns5="9d51eac6-a7d5-47f5-a119-63d146adb134" targetNamespace="http://schemas.microsoft.com/office/2006/metadata/properties" ma:root="true" ma:fieldsID="467a3466776643f0a2a68376fd657b1c" ns1:_="" ns2:_="" ns3:_="" ns4:_="" ns5:_="">
    <xsd:import namespace="http://schemas.microsoft.com/sharepoint/v3"/>
    <xsd:import namespace="4880E4F8-4B7D-4BDD-91E3-E10D47036ECA"/>
    <xsd:import namespace="http://schemas.microsoft.com/sharepoint/v3/fields"/>
    <xsd:import namespace="4880e4f8-4b7d-4bdd-91e3-e10d47036eca"/>
    <xsd:import namespace="9d51eac6-a7d5-47f5-a119-63d146adb134"/>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4:Language" minOccurs="0"/>
                <xsd:element ref="ns4:DocId" minOccurs="0"/>
                <xsd:element ref="ns5: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Language" ma:index="27" nillable="true" ma:displayName="Language" ma:default="English 1" ma:format="Dropdown" ma:internalName="Language">
      <xsd:simpleType>
        <xsd:restriction base="dms:Choice">
          <xsd:enumeration value="English"/>
          <xsd:enumeration value="Arabic"/>
          <xsd:enumeration value="Hindi"/>
          <xsd:enumeration value="English 1"/>
          <xsd:enumeration value="English 2"/>
          <xsd:enumeration value="Arabic 1"/>
          <xsd:enumeration value="Arabic 2"/>
          <xsd:enumeration value="Hindi 1"/>
          <xsd:enumeration value="Hindi 2"/>
          <xsd:enumeration value="Malayalam 1"/>
          <xsd:enumeration value="Malayalam 2"/>
        </xsd:restriction>
      </xsd:simpleType>
    </xsd:element>
    <xsd:element name="DocId" ma:index="28" nillable="true" ma:displayName="DocId" ma:list="{9de017a3-70b4-41a0-b3a1-4f7a098545da}" ma:internalName="DocId" ma:showField="ID" ma:web="9d51eac6-a7d5-47f5-a119-63d146adb134">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9d51eac6-a7d5-47f5-a119-63d146adb134" elementFormDefault="qualified">
    <xsd:import namespace="http://schemas.microsoft.com/office/2006/documentManagement/types"/>
    <xsd:import namespace="http://schemas.microsoft.com/office/infopath/2007/PartnerControls"/>
    <xsd:element name="SharedWithUsers" ma:index="2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643A46C-72B3-4012-8CB2-E0E23D8B71D1}">
  <ds:schemaRefs>
    <ds:schemaRef ds:uri="http://schemas.microsoft.com/sharepoint/v3/contenttype/forms"/>
  </ds:schemaRefs>
</ds:datastoreItem>
</file>

<file path=customXml/itemProps2.xml><?xml version="1.0" encoding="utf-8"?>
<ds:datastoreItem xmlns:ds="http://schemas.openxmlformats.org/officeDocument/2006/customXml" ds:itemID="{ECEB1FCF-0E89-482E-A62E-598FF58845D8}">
  <ds:schemaRefs>
    <ds:schemaRef ds:uri="http://schemas.microsoft.com/sharepoint/v3"/>
    <ds:schemaRef ds:uri="9d51eac6-a7d5-47f5-a119-63d146adb134"/>
    <ds:schemaRef ds:uri="http://purl.org/dc/dcmitype/"/>
    <ds:schemaRef ds:uri="http://purl.org/dc/elements/1.1/"/>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www.w3.org/XML/1998/namespace"/>
    <ds:schemaRef ds:uri="http://purl.org/dc/terms/"/>
  </ds:schemaRefs>
</ds:datastoreItem>
</file>

<file path=customXml/itemProps3.xml><?xml version="1.0" encoding="utf-8"?>
<ds:datastoreItem xmlns:ds="http://schemas.openxmlformats.org/officeDocument/2006/customXml" ds:itemID="{6EE5D201-E2FA-458B-9ECA-22A2DE6324A8}"/>
</file>

<file path=docProps/app.xml><?xml version="1.0" encoding="utf-8"?>
<Properties xmlns="http://schemas.openxmlformats.org/officeDocument/2006/extended-properties" xmlns:vt="http://schemas.openxmlformats.org/officeDocument/2006/docPropsVTypes">
  <Template>TM02892315[[fn=Wisp]]</Template>
  <TotalTime>4288</TotalTime>
  <Words>1022</Words>
  <Application>Microsoft Office PowerPoint</Application>
  <PresentationFormat>Widescreen</PresentationFormat>
  <Paragraphs>65</Paragraphs>
  <Slides>2</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vt:i4>
      </vt:variant>
    </vt:vector>
  </HeadingPairs>
  <TitlesOfParts>
    <vt:vector size="9" baseType="lpstr">
      <vt:lpstr>Aptos</vt:lpstr>
      <vt:lpstr>Arial</vt:lpstr>
      <vt:lpstr>Calibri</vt:lpstr>
      <vt:lpstr>Calibri Light</vt:lpstr>
      <vt:lpstr>Tahoma</vt:lpstr>
      <vt:lpstr>Times New Roman</vt:lpstr>
      <vt:lpstr>Office Theme</vt:lpstr>
      <vt:lpstr>PowerPoint Presentation</vt:lpstr>
      <vt:lpstr>  Management self audit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LTI_09 Finger injury while adjusting fork of forklift</dc:title>
  <dc:creator>nazar@umsoman.com</dc:creator>
  <cp:lastModifiedBy>Masroori, Ahmed MSE31</cp:lastModifiedBy>
  <cp:revision>273</cp:revision>
  <dcterms:created xsi:type="dcterms:W3CDTF">2018-09-24T07:27:56Z</dcterms:created>
  <dcterms:modified xsi:type="dcterms:W3CDTF">2026-07-06T08:02:54Z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0x0101009148F5A04DDD49CBA7127AADA5FB792B00AADE34325A8B49CDA8BB4DB53328F214009C4067D375EDA046866D1CFD34BA6725</vt:lpwstr>
  </property>
</Properties>
</file>