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81" r:id="rId5"/>
    <p:sldId id="350" r:id="rId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6769F75-D4C4-377A-0F70-E396755FE958}" name="Agomuoh, Jane MSE33" initials="AJM" userId="S::Jane.JCA.Agomuoh@pdo.co.om::a670d8f5-6507-4eda-99df-ea462524bca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0000"/>
    <a:srgbClr val="0000FF"/>
    <a:srgbClr val="FFFC00"/>
    <a:srgbClr val="FFC91D"/>
    <a:srgbClr val="EAEAEA"/>
    <a:srgbClr val="F2F3D7"/>
    <a:srgbClr val="24A316"/>
    <a:srgbClr val="16942A"/>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02" autoAdjust="0"/>
    <p:restoredTop sz="93792" autoAdjust="0"/>
  </p:normalViewPr>
  <p:slideViewPr>
    <p:cSldViewPr snapToGrid="0" snapToObjects="1">
      <p:cViewPr varScale="1">
        <p:scale>
          <a:sx n="111" d="100"/>
          <a:sy n="111" d="100"/>
        </p:scale>
        <p:origin x="888" y="108"/>
      </p:cViewPr>
      <p:guideLst>
        <p:guide orient="horz" pos="2160"/>
        <p:guide pos="3840"/>
      </p:guideLst>
    </p:cSldViewPr>
  </p:slideViewPr>
  <p:outlineViewPr>
    <p:cViewPr>
      <p:scale>
        <a:sx n="33" d="100"/>
        <a:sy n="33" d="100"/>
      </p:scale>
      <p:origin x="246" y="97830"/>
    </p:cViewPr>
  </p:outlin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pPr/>
              <a:t>06/07/2026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p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06/07/2026</a:t>
            </a:fld>
            <a:endParaRPr lang="en-US"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428583"/>
            <a:ext cx="4841550" cy="498055"/>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pPr/>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7EC0ED5-DFF1-0D44-B262-2C883059BD8E}"/>
              </a:ext>
            </a:extLst>
          </p:cNvPr>
          <p:cNvPicPr>
            <a:picLocks noChangeAspect="1"/>
          </p:cNvPicPr>
          <p:nvPr/>
        </p:nvPicPr>
        <p:blipFill>
          <a:blip r:embed="rId3"/>
          <a:stretch>
            <a:fillRect/>
          </a:stretch>
        </p:blipFill>
        <p:spPr>
          <a:xfrm>
            <a:off x="8816949" y="3990903"/>
            <a:ext cx="3219658" cy="2282859"/>
          </a:xfrm>
          <a:prstGeom prst="rect">
            <a:avLst/>
          </a:prstGeom>
        </p:spPr>
      </p:pic>
      <p:pic>
        <p:nvPicPr>
          <p:cNvPr id="3" name="Picture 2">
            <a:extLst>
              <a:ext uri="{FF2B5EF4-FFF2-40B4-BE49-F238E27FC236}">
                <a16:creationId xmlns:a16="http://schemas.microsoft.com/office/drawing/2014/main" id="{8A325AB6-394A-CE11-F08A-5C41044BFD3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816949" y="1858876"/>
            <a:ext cx="3219658" cy="2052666"/>
          </a:xfrm>
          <a:prstGeom prst="rect">
            <a:avLst/>
          </a:prstGeom>
        </p:spPr>
      </p:pic>
      <p:sp>
        <p:nvSpPr>
          <p:cNvPr id="6" name="Freeform 132">
            <a:extLst>
              <a:ext uri="{FF2B5EF4-FFF2-40B4-BE49-F238E27FC236}">
                <a16:creationId xmlns:a16="http://schemas.microsoft.com/office/drawing/2014/main" id="{018F6129-9970-EF46-3C9C-A716A2474BD2}"/>
              </a:ext>
            </a:extLst>
          </p:cNvPr>
          <p:cNvSpPr>
            <a:spLocks/>
          </p:cNvSpPr>
          <p:nvPr/>
        </p:nvSpPr>
        <p:spPr bwMode="auto">
          <a:xfrm>
            <a:off x="11555864" y="5507175"/>
            <a:ext cx="498255" cy="474174"/>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defTabSz="778472" eaLnBrk="0" fontAlgn="base" hangingPunct="0">
              <a:spcBef>
                <a:spcPct val="0"/>
              </a:spcBef>
              <a:spcAft>
                <a:spcPct val="0"/>
              </a:spcAft>
              <a:defRPr/>
            </a:pPr>
            <a:endParaRPr lang="en-US" sz="2043" dirty="0">
              <a:solidFill>
                <a:srgbClr val="000000"/>
              </a:solidFill>
              <a:latin typeface="Times New Roman" pitchFamily="18" charset="0"/>
            </a:endParaRPr>
          </a:p>
        </p:txBody>
      </p:sp>
      <p:sp>
        <p:nvSpPr>
          <p:cNvPr id="17" name="Oval 16">
            <a:extLst>
              <a:ext uri="{FF2B5EF4-FFF2-40B4-BE49-F238E27FC236}">
                <a16:creationId xmlns:a16="http://schemas.microsoft.com/office/drawing/2014/main" id="{BF9B410B-920D-23FC-F4AB-B807CAC96A0D}"/>
              </a:ext>
            </a:extLst>
          </p:cNvPr>
          <p:cNvSpPr/>
          <p:nvPr/>
        </p:nvSpPr>
        <p:spPr>
          <a:xfrm>
            <a:off x="10287622" y="4685211"/>
            <a:ext cx="585552" cy="1034510"/>
          </a:xfrm>
          <a:prstGeom prst="ellipse">
            <a:avLst/>
          </a:prstGeom>
          <a:noFill/>
          <a:ln w="1905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31">
            <a:extLst>
              <a:ext uri="{FF2B5EF4-FFF2-40B4-BE49-F238E27FC236}">
                <a16:creationId xmlns:a16="http://schemas.microsoft.com/office/drawing/2014/main" id="{EF2E552A-709D-C80F-9336-F70065228047}"/>
              </a:ext>
            </a:extLst>
          </p:cNvPr>
          <p:cNvGrpSpPr>
            <a:grpSpLocks/>
          </p:cNvGrpSpPr>
          <p:nvPr/>
        </p:nvGrpSpPr>
        <p:grpSpPr bwMode="auto">
          <a:xfrm>
            <a:off x="11717569" y="3360437"/>
            <a:ext cx="336550" cy="544513"/>
            <a:chOff x="3504" y="544"/>
            <a:chExt cx="2287" cy="1855"/>
          </a:xfrm>
        </p:grpSpPr>
        <p:sp>
          <p:nvSpPr>
            <p:cNvPr id="20" name="Line 129">
              <a:extLst>
                <a:ext uri="{FF2B5EF4-FFF2-40B4-BE49-F238E27FC236}">
                  <a16:creationId xmlns:a16="http://schemas.microsoft.com/office/drawing/2014/main" id="{E17C4425-CD17-08A9-6FA0-ECF98C3A8449}"/>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1" name="Line 130">
              <a:extLst>
                <a:ext uri="{FF2B5EF4-FFF2-40B4-BE49-F238E27FC236}">
                  <a16:creationId xmlns:a16="http://schemas.microsoft.com/office/drawing/2014/main" id="{2792BF3D-781F-EDF8-ABB7-B474EC5F4BCF}"/>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346509" y="1383551"/>
            <a:ext cx="8452927" cy="5016758"/>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lvl="0">
              <a:defRPr/>
            </a:pPr>
            <a:r>
              <a:rPr lang="en-US" sz="1300" dirty="0"/>
              <a:t>On 04 June 2023, Mechanical/Instrument crew were engaged in pre-commissioning activity for Al Burj 213 well. ATE Instrument fitter was removing the load cell cable tape standing near the monkey ladder of beam pump, meanwhile Mechanical PH was aligning the load cell unit fitted on polish rod by operating the manual gear on the rear side of beam pump. During the course of action, the horse head got detached from walking beam, fell on the polish rod of X-mas tree and slid towards monkey ladder, hitting the fitter’s left leg and resulting in injury.</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285750" indent="-285750">
              <a:buFont typeface="Arial" panose="020B0604020202020204" pitchFamily="34" charset="0"/>
              <a:buChar char="•"/>
            </a:pPr>
            <a:r>
              <a:rPr lang="en-US" sz="1200" dirty="0"/>
              <a:t>The horse head was not fully secured to the walking beam because the safety bar was incorrectly installed and did not pass through all required slots. </a:t>
            </a:r>
          </a:p>
          <a:p>
            <a:pPr marL="285750" indent="-285750">
              <a:buFont typeface="Arial" panose="020B0604020202020204" pitchFamily="34" charset="0"/>
              <a:buChar char="•"/>
            </a:pPr>
            <a:r>
              <a:rPr lang="en-US" sz="1200" dirty="0"/>
              <a:t> Verification of the horse head installation relied on assumption and visual confirmation was inadequate to identify the unsafe condition. </a:t>
            </a:r>
          </a:p>
          <a:p>
            <a:pPr marL="285750" indent="-285750">
              <a:buFont typeface="Arial" panose="020B0604020202020204" pitchFamily="34" charset="0"/>
              <a:buChar char="•"/>
            </a:pPr>
            <a:r>
              <a:rPr lang="en-US" sz="1200" dirty="0"/>
              <a:t>The hazard associated with horse head installation and potential structural failure was not adequately identified in the risk assessment and work planning process. </a:t>
            </a:r>
          </a:p>
          <a:p>
            <a:pPr marL="285750" indent="-285750">
              <a:buFont typeface="Arial" panose="020B0604020202020204" pitchFamily="34" charset="0"/>
              <a:buChar char="•"/>
            </a:pPr>
            <a:r>
              <a:rPr lang="en-US" sz="1200" dirty="0"/>
              <a:t>Personnel were working within the potential dropped-object and line-of-fire zone during commissioning activities. </a:t>
            </a:r>
          </a:p>
          <a:p>
            <a:pPr marL="285750" indent="-285750">
              <a:buFont typeface="Arial" panose="020B0604020202020204" pitchFamily="34" charset="0"/>
              <a:buChar char="•"/>
            </a:pPr>
            <a:r>
              <a:rPr lang="en-US" sz="1200" dirty="0"/>
              <a:t>Communication between work groups was ineffective, and personnel were not alerted before movement of the beam pump system was initiated. </a:t>
            </a:r>
          </a:p>
          <a:p>
            <a:pPr marL="285750" indent="-285750">
              <a:buFont typeface="Arial" panose="020B0604020202020204" pitchFamily="34" charset="0"/>
              <a:buChar char="•"/>
            </a:pPr>
            <a:r>
              <a:rPr lang="en-US" sz="1200" dirty="0"/>
              <a:t>Management of Change was not applied when a different beam pump design was introduced, and the change-related risks were not adequately assessed. </a:t>
            </a: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214313" indent="-214313" defTabSz="914378">
              <a:buFont typeface="Arial" panose="020B0604020202020204" pitchFamily="34" charset="0"/>
              <a:buChar char="•"/>
              <a:defRPr/>
            </a:pPr>
            <a:r>
              <a:rPr lang="en-US" sz="1300" dirty="0"/>
              <a:t>How do you verify that a critical component has been correctly installed before releasing equipment for operation?</a:t>
            </a:r>
          </a:p>
          <a:p>
            <a:pPr marL="214313" indent="-214313" defTabSz="914378">
              <a:buFont typeface="Arial" panose="020B0604020202020204" pitchFamily="34" charset="0"/>
              <a:buChar char="•"/>
              <a:defRPr/>
            </a:pPr>
            <a:r>
              <a:rPr kumimoji="0" lang="en-US" sz="13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What independent verification or second-check process is used for high-risk tasks at your worksite?</a:t>
            </a:r>
          </a:p>
          <a:p>
            <a:pPr marL="214313" indent="-214313" defTabSz="914378">
              <a:buFont typeface="Arial" panose="020B0604020202020204" pitchFamily="34" charset="0"/>
              <a:buChar char="•"/>
              <a:defRPr/>
            </a:pPr>
            <a:r>
              <a:rPr lang="en-US" sz="1300" dirty="0"/>
              <a:t>How do you identify and control line-of-fire and dropped-object hazards before work starts?</a:t>
            </a:r>
          </a:p>
          <a:p>
            <a:pPr marL="214313" indent="-214313" defTabSz="914378">
              <a:buFont typeface="Arial" panose="020B0604020202020204" pitchFamily="34" charset="0"/>
              <a:buChar char="•"/>
              <a:defRPr/>
            </a:pPr>
            <a:r>
              <a:rPr lang="en-US" sz="1300" dirty="0"/>
              <a:t>How do you ensure effective communication between different work groups performing simultaneous operations?</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04/06/2023</a:t>
            </a:r>
            <a:r>
              <a:rPr kumimoji="0" lang="en-US" sz="1200" b="1" i="0" u="none" strike="noStrike" kern="1200" cap="none" spc="0" normalizeH="0" baseline="0" noProof="0" dirty="0">
                <a:ln>
                  <a:noFill/>
                </a:ln>
                <a:solidFill>
                  <a:srgbClr val="0000FF"/>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US" sz="1200" b="1" dirty="0">
                <a:solidFill>
                  <a:srgbClr val="4472C4"/>
                </a:solidFill>
                <a:latin typeface="Tahoma" pitchFamily="34" charset="0"/>
              </a:rPr>
              <a:t>LTI#10</a:t>
            </a:r>
            <a:r>
              <a:rPr lang="en-US" sz="1200" b="1" dirty="0">
                <a:solidFill>
                  <a:srgbClr val="0000FF"/>
                </a:solidFill>
                <a:latin typeface="Tahoma" pitchFamily="34" charset="0"/>
              </a:rPr>
              <a:t> </a:t>
            </a:r>
            <a:r>
              <a:rPr kumimoji="0" lang="en-US" sz="1200" b="1" i="0" u="none" strike="noStrike" kern="1200" cap="none" spc="0" normalizeH="0" baseline="0" noProof="0" dirty="0">
                <a:ln>
                  <a:noFill/>
                </a:ln>
                <a:solidFill>
                  <a:srgbClr val="0000FF"/>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lang="en-US" sz="1200" b="1" dirty="0">
                <a:solidFill>
                  <a:srgbClr val="4472C4"/>
                </a:solidFill>
                <a:latin typeface="Tahoma" pitchFamily="34" charset="0"/>
              </a:rPr>
              <a:t>Drops</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rgbClr val="4472C4"/>
                </a:solidFill>
                <a:latin typeface="Tahoma" pitchFamily="34" charset="0"/>
              </a:rPr>
              <a:t>Beam Pump Installation</a:t>
            </a:r>
          </a:p>
        </p:txBody>
      </p:sp>
      <p:sp>
        <p:nvSpPr>
          <p:cNvPr id="14" name="Rectangle 13">
            <a:extLst>
              <a:ext uri="{FF2B5EF4-FFF2-40B4-BE49-F238E27FC236}">
                <a16:creationId xmlns:a16="http://schemas.microsoft.com/office/drawing/2014/main" id="{27AC772E-6015-4076-A0DC-005445BF4556}"/>
              </a:ext>
            </a:extLst>
          </p:cNvPr>
          <p:cNvSpPr/>
          <p:nvPr/>
        </p:nvSpPr>
        <p:spPr>
          <a:xfrm>
            <a:off x="381073" y="938224"/>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ea typeface="+mn-ea"/>
              </a:rPr>
              <a:t>Drilling, Logistics, Operation &amp; Construction </a:t>
            </a:r>
            <a:endParaRPr kumimoji="0" lang="en-US" sz="1800" b="1" i="0" u="none" strike="noStrike" kern="1200" cap="none" spc="0" normalizeH="0" baseline="0" noProof="0" dirty="0">
              <a:ln>
                <a:noFill/>
              </a:ln>
              <a:solidFill>
                <a:srgbClr val="FF0000"/>
              </a:solidFill>
              <a:effectLst/>
              <a:uLnTx/>
              <a:uFillTx/>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328995" y="6400309"/>
            <a:ext cx="8452927" cy="307777"/>
          </a:xfrm>
          <a:prstGeom prst="rect">
            <a:avLst/>
          </a:prstGeom>
          <a:solidFill>
            <a:srgbClr val="0070C0"/>
          </a:solidFill>
        </p:spPr>
        <p:txBody>
          <a:bodyPr wrap="square" rtlCol="0">
            <a:spAutoFit/>
          </a:bodyPr>
          <a:lstStyle/>
          <a:p>
            <a:pPr lvl="0" algn="ctr" fontAlgn="base">
              <a:spcBef>
                <a:spcPct val="0"/>
              </a:spcBef>
              <a:spcAft>
                <a:spcPct val="0"/>
              </a:spcAft>
            </a:pPr>
            <a:r>
              <a:rPr lang="en-US" sz="1400" b="1" dirty="0">
                <a:solidFill>
                  <a:srgbClr val="FFFF00"/>
                </a:solidFill>
                <a:latin typeface="Tahoma" pitchFamily="34" charset="0"/>
                <a:ea typeface="MS PGothic" pitchFamily="34" charset="-128"/>
              </a:rPr>
              <a:t>Verify critical installations, establish exclusion zones, and keep people out of the line of fire.</a:t>
            </a:r>
          </a:p>
        </p:txBody>
      </p:sp>
      <p:sp>
        <p:nvSpPr>
          <p:cNvPr id="8" name="Speech Bubble: Rectangle with Corners Rounded 7">
            <a:extLst>
              <a:ext uri="{FF2B5EF4-FFF2-40B4-BE49-F238E27FC236}">
                <a16:creationId xmlns:a16="http://schemas.microsoft.com/office/drawing/2014/main" id="{3326BD7F-FC20-6283-2EFB-590BC9E6C28B}"/>
              </a:ext>
            </a:extLst>
          </p:cNvPr>
          <p:cNvSpPr/>
          <p:nvPr/>
        </p:nvSpPr>
        <p:spPr>
          <a:xfrm>
            <a:off x="10667661" y="1725773"/>
            <a:ext cx="1368946" cy="530423"/>
          </a:xfrm>
          <a:prstGeom prst="wedgeRoundRectCallout">
            <a:avLst>
              <a:gd name="adj1" fmla="val -62980"/>
              <a:gd name="adj2" fmla="val 175705"/>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bg1"/>
                </a:solidFill>
              </a:rPr>
              <a:t>Safety bar went through horse head but missed walking beam slot</a:t>
            </a:r>
          </a:p>
        </p:txBody>
      </p:sp>
      <p:sp>
        <p:nvSpPr>
          <p:cNvPr id="10" name="Speech Bubble: Rectangle with Corners Rounded 9">
            <a:extLst>
              <a:ext uri="{FF2B5EF4-FFF2-40B4-BE49-F238E27FC236}">
                <a16:creationId xmlns:a16="http://schemas.microsoft.com/office/drawing/2014/main" id="{4C0F8487-B037-EFBB-38A4-F209DBCDD208}"/>
              </a:ext>
            </a:extLst>
          </p:cNvPr>
          <p:cNvSpPr/>
          <p:nvPr/>
        </p:nvSpPr>
        <p:spPr>
          <a:xfrm>
            <a:off x="10820061" y="4068835"/>
            <a:ext cx="1368946" cy="530423"/>
          </a:xfrm>
          <a:prstGeom prst="wedgeRoundRectCallout">
            <a:avLst>
              <a:gd name="adj1" fmla="val -62980"/>
              <a:gd name="adj2" fmla="val 175705"/>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bg1"/>
                </a:solidFill>
              </a:rPr>
              <a:t>Safety bar should go through the slots on the horse head and walking beam.</a:t>
            </a:r>
          </a:p>
        </p:txBody>
      </p:sp>
    </p:spTree>
    <p:extLst>
      <p:ext uri="{BB962C8B-B14F-4D97-AF65-F5344CB8AC3E}">
        <p14:creationId xmlns:p14="http://schemas.microsoft.com/office/powerpoint/2010/main" val="2113710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 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1267434" cy="3247043"/>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dirty="0">
                <a:solidFill>
                  <a:srgbClr val="0000FF"/>
                </a:solidFill>
              </a:rPr>
              <a:t>Do you ensure critical installations are independently verified before equipment is placed into service?</a:t>
            </a:r>
          </a:p>
          <a:p>
            <a:pPr marL="342900" indent="-342900">
              <a:buFont typeface="+mj-lt"/>
              <a:buAutoNum type="arabicPeriod"/>
              <a:defRPr/>
            </a:pPr>
            <a:r>
              <a:rPr lang="en-US" dirty="0">
                <a:solidFill>
                  <a:srgbClr val="0000FF"/>
                </a:solidFill>
              </a:rPr>
              <a:t>Do you ensure exclusion zones are clearly identified, established, and maintained during commissioning activities?</a:t>
            </a:r>
          </a:p>
          <a:p>
            <a:pPr marL="342900" indent="-342900">
              <a:buFont typeface="+mj-lt"/>
              <a:buAutoNum type="arabicPeriod"/>
              <a:defRPr/>
            </a:pPr>
            <a:r>
              <a:rPr lang="en-US" dirty="0">
                <a:solidFill>
                  <a:srgbClr val="0000FF"/>
                </a:solidFill>
              </a:rPr>
              <a:t>Do you ensure personnel are kept clear of line-of-fire and dropped-object zones before equipment movement?</a:t>
            </a:r>
          </a:p>
          <a:p>
            <a:pPr marL="342900" indent="-342900">
              <a:buFont typeface="+mj-lt"/>
              <a:buAutoNum type="arabicPeriod"/>
              <a:defRPr/>
            </a:pPr>
            <a:r>
              <a:rPr lang="en-US" dirty="0">
                <a:solidFill>
                  <a:srgbClr val="0000FF"/>
                </a:solidFill>
              </a:rPr>
              <a:t>Do you ensure all simultaneous operations are coordinated through effective communication and supervision?</a:t>
            </a:r>
          </a:p>
          <a:p>
            <a:pPr marL="342900" indent="-342900">
              <a:buFont typeface="+mj-lt"/>
              <a:buAutoNum type="arabicPeriod"/>
              <a:defRPr/>
            </a:pPr>
            <a:r>
              <a:rPr lang="en-US" dirty="0">
                <a:solidFill>
                  <a:srgbClr val="0000FF"/>
                </a:solidFill>
              </a:rPr>
              <a:t>Do you ensure pre-job risk assessments identify all task-specific hazards and failure scenarios?</a:t>
            </a:r>
          </a:p>
          <a:p>
            <a:pPr marL="342900" indent="-342900">
              <a:buFont typeface="+mj-lt"/>
              <a:buAutoNum type="arabicPeriod"/>
              <a:defRPr/>
            </a:pPr>
            <a:r>
              <a:rPr lang="en-US" dirty="0">
                <a:solidFill>
                  <a:srgbClr val="0000FF"/>
                </a:solidFill>
              </a:rPr>
              <a:t>Do you ensure Management of Change is applied whenever equipment design, method, or scope changes?</a:t>
            </a:r>
          </a:p>
          <a:p>
            <a:pPr marL="342900" indent="-342900">
              <a:buFont typeface="+mj-lt"/>
              <a:buAutoNum type="arabicPeriod"/>
              <a:defRPr/>
            </a:pPr>
            <a:r>
              <a:rPr lang="en-US" dirty="0">
                <a:solidFill>
                  <a:srgbClr val="0000FF"/>
                </a:solidFill>
              </a:rPr>
              <a:t>Do you ensure critical controls identified in TRIC, JSP, and Risk Assessments are field verified before work begins?</a:t>
            </a:r>
          </a:p>
          <a:p>
            <a:pPr marL="342900" indent="-342900">
              <a:buFont typeface="+mj-lt"/>
              <a:buAutoNum type="arabicPeriod"/>
              <a:defRPr/>
            </a:pPr>
            <a:r>
              <a:rPr lang="en-US" dirty="0">
                <a:solidFill>
                  <a:srgbClr val="0000FF"/>
                </a:solidFill>
              </a:rPr>
              <a:t>Do you ensure supervisors conduct periodic checks to confirm controls remain effective throughout the task?</a:t>
            </a: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11" name="Rectangle 8">
            <a:extLst>
              <a:ext uri="{FF2B5EF4-FFF2-40B4-BE49-F238E27FC236}">
                <a16:creationId xmlns:a16="http://schemas.microsoft.com/office/drawing/2014/main" id="{3F6B1931-6B6C-4AC4-9A10-6D46310A3A4F}"/>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0000FF"/>
                </a:solidFill>
                <a:effectLst/>
                <a:uLnTx/>
                <a:uFillTx/>
                <a:latin typeface="Tahoma" pitchFamily="34" charset="0"/>
                <a:ea typeface="+mn-ea"/>
                <a:cs typeface="+mn-cs"/>
              </a:rPr>
              <a:t>04/06/2023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0000FF"/>
                </a:solidFill>
                <a:effectLst/>
                <a:uLnTx/>
                <a:uFillTx/>
                <a:latin typeface="Tahoma" pitchFamily="34" charset="0"/>
                <a:ea typeface="+mn-ea"/>
                <a:cs typeface="+mn-cs"/>
              </a:rPr>
              <a:t>LTI#10</a:t>
            </a:r>
            <a:r>
              <a:rPr lang="en-US" sz="1200" b="1" dirty="0">
                <a:solidFill>
                  <a:srgbClr val="0000FF"/>
                </a:solidFill>
                <a:latin typeface="Tahoma" pitchFamily="34" charset="0"/>
              </a:rPr>
              <a:t> </a:t>
            </a:r>
            <a:r>
              <a:rPr kumimoji="0" lang="en-US" sz="1200" b="1" i="0" u="none" strike="noStrike" kern="1200" cap="none" spc="0" normalizeH="0" baseline="0" noProof="0" dirty="0">
                <a:ln>
                  <a:noFill/>
                </a:ln>
                <a:solidFill>
                  <a:srgbClr val="0000FF"/>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0000FF"/>
                </a:solidFill>
                <a:effectLst/>
                <a:uLnTx/>
                <a:uFillTx/>
                <a:latin typeface="Tahoma" pitchFamily="34" charset="0"/>
                <a:ea typeface="+mn-ea"/>
                <a:cs typeface="+mn-cs"/>
              </a:rPr>
              <a:t>Drops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0000FF"/>
                </a:solidFill>
                <a:latin typeface="Tahoma" pitchFamily="34" charset="0"/>
              </a:rPr>
              <a:t>C4P</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rgbClr val="0000FF"/>
                </a:solidFill>
                <a:latin typeface="Tahoma" pitchFamily="34" charset="0"/>
              </a:rPr>
              <a:t>Beam Pump Installation</a:t>
            </a:r>
            <a:endParaRPr kumimoji="0" lang="en-US" sz="1600" b="1" i="0" u="none" strike="noStrike" kern="1200" cap="none" spc="0" normalizeH="0" baseline="0" noProof="0" dirty="0">
              <a:ln>
                <a:noFill/>
              </a:ln>
              <a:solidFill>
                <a:srgbClr val="0000FF"/>
              </a:solidFill>
              <a:effectLst/>
              <a:uLnTx/>
              <a:uFillTx/>
              <a:latin typeface="Tahoma" pitchFamily="34" charset="0"/>
              <a:ea typeface="+mn-ea"/>
              <a:cs typeface="+mn-cs"/>
            </a:endParaRPr>
          </a:p>
        </p:txBody>
      </p:sp>
      <p:sp>
        <p:nvSpPr>
          <p:cNvPr id="13" name="Rectangle 12">
            <a:extLst>
              <a:ext uri="{FF2B5EF4-FFF2-40B4-BE49-F238E27FC236}">
                <a16:creationId xmlns:a16="http://schemas.microsoft.com/office/drawing/2014/main" id="{242016BB-C3F3-27CF-7744-FFEC62C2CFB6}"/>
              </a:ext>
            </a:extLst>
          </p:cNvPr>
          <p:cNvSpPr/>
          <p:nvPr/>
        </p:nvSpPr>
        <p:spPr>
          <a:xfrm>
            <a:off x="297389" y="5208088"/>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93052</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16197E69-62A0-45FC-9434-E06F1577913B}"/>
</file>

<file path=customXml/itemProps2.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3.xml><?xml version="1.0" encoding="utf-8"?>
<ds:datastoreItem xmlns:ds="http://schemas.openxmlformats.org/officeDocument/2006/customXml" ds:itemID="{ECEB1FCF-0E89-482E-A62E-598FF58845D8}">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9d51eac6-a7d5-47f5-a119-63d146adb134"/>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TM02892315[[fn=Wisp]]</Template>
  <TotalTime>13059</TotalTime>
  <Words>934</Words>
  <Application>Microsoft Office PowerPoint</Application>
  <PresentationFormat>Widescreen</PresentationFormat>
  <Paragraphs>59</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MS PGothic</vt:lpstr>
      <vt:lpstr>Aptos</vt:lpstr>
      <vt:lpstr>Arial</vt:lpstr>
      <vt:lpstr>Calibri</vt:lpstr>
      <vt:lpstr>Tahoma</vt:lpstr>
      <vt:lpstr>Times New Roman</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LTI_10_Leg Injury during beam pump installation</dc:title>
  <dc:creator>nazar@umsoman.com</dc:creator>
  <cp:lastModifiedBy>Masroori, Ahmed MSE31</cp:lastModifiedBy>
  <cp:revision>520</cp:revision>
  <cp:lastPrinted>2023-06-13T07:13:55Z</cp:lastPrinted>
  <dcterms:created xsi:type="dcterms:W3CDTF">2018-09-24T07:27:56Z</dcterms:created>
  <dcterms:modified xsi:type="dcterms:W3CDTF">2026-07-06T09:17:40Z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y fmtid="{D5CDD505-2E9C-101B-9397-08002B2CF9AE}" pid="3" name="NXPowerLiteLastOptimized">
    <vt:lpwstr>2559340</vt:lpwstr>
  </property>
  <property fmtid="{D5CDD505-2E9C-101B-9397-08002B2CF9AE}" pid="4" name="NXPowerLiteSettings">
    <vt:lpwstr>F7000400038000</vt:lpwstr>
  </property>
  <property fmtid="{D5CDD505-2E9C-101B-9397-08002B2CF9AE}" pid="5" name="NXPowerLiteVersion">
    <vt:lpwstr>S10.0.0</vt:lpwstr>
  </property>
</Properties>
</file>