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 id="2" name="Sv.Subrahmany, Chari UEQ31X" initials="SCU" lastIdx="2" clrIdx="1">
    <p:extLst>
      <p:ext uri="{19B8F6BF-5375-455C-9EA6-DF929625EA0E}">
        <p15:presenceInfo xmlns:p15="http://schemas.microsoft.com/office/powerpoint/2012/main" userId="S::Chari.CS.S.V.Subrahmany@pdo.co.om::8095d85c-8197-4a4d-a3fb-0fab4006837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C00"/>
    <a:srgbClr val="0000FF"/>
    <a:srgbClr val="FFFFFF"/>
    <a:srgbClr val="FFC91D"/>
    <a:srgbClr val="EAEAEA"/>
    <a:srgbClr val="F2F3D7"/>
    <a:srgbClr val="24A316"/>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44" autoAdjust="0"/>
    <p:restoredTop sz="65306" autoAdjust="0"/>
  </p:normalViewPr>
  <p:slideViewPr>
    <p:cSldViewPr snapToGrid="0" snapToObjects="1">
      <p:cViewPr varScale="1">
        <p:scale>
          <a:sx n="111" d="100"/>
          <a:sy n="111" d="100"/>
        </p:scale>
        <p:origin x="1080" y="114"/>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06/07/2026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06/07/2026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06/07/2026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D956B03-A07A-C47D-C85F-09D6ADF9E7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5031" y="3579639"/>
            <a:ext cx="2878285" cy="2215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873" y="1401897"/>
            <a:ext cx="8731158" cy="5032147"/>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lang="en-US" sz="1600" b="1" dirty="0">
                <a:solidFill>
                  <a:srgbClr val="FF0000"/>
                </a:solidFill>
                <a:latin typeface="Tahoma" pitchFamily="34" charset="0"/>
              </a:rPr>
              <a:t>What happened?</a:t>
            </a:r>
          </a:p>
          <a:p>
            <a:pPr marL="0" marR="0">
              <a:spcBef>
                <a:spcPts val="0"/>
              </a:spcBef>
              <a:spcAft>
                <a:spcPts val="0"/>
              </a:spcAft>
            </a:pPr>
            <a:r>
              <a:rPr lang="en-US" sz="1200" dirty="0"/>
              <a:t>At around 19:15 Hrs., near the waste pit, A roustabout was helping the directional driller to install a low torque valve on   the geo span unit. The low torque valve was installed but crossed threaded the connection by hand and was difficult to remove. The directional driller turned around to bring the hammer, meanwhile the IP was still holding and fixing the position of the low torque valve when suddenly it disconnected from its connection and tumbled from an approximate height of 1ft, resulting into pinching IP Right hand ring finger between the low torque valve and the ground. </a:t>
            </a:r>
          </a:p>
          <a:p>
            <a:pPr marL="342900" lvl="0" indent="-342900">
              <a:defRPr/>
            </a:pPr>
            <a:r>
              <a:rPr lang="en-GB" altLang="zh-CN" sz="1600" b="1" dirty="0">
                <a:solidFill>
                  <a:srgbClr val="0070C0"/>
                </a:solidFill>
                <a:latin typeface="Tahoma" pitchFamily="34" charset="0"/>
                <a:ea typeface="宋体" panose="02010600030101010101" pitchFamily="2" charset="-122"/>
              </a:rPr>
              <a:t>Why it happened/Finding:</a:t>
            </a:r>
          </a:p>
          <a:p>
            <a:pPr marL="342900" lvl="0" indent="-342900">
              <a:defRPr/>
            </a:pPr>
            <a:endParaRPr lang="en-US" sz="1400" b="1" dirty="0">
              <a:solidFill>
                <a:srgbClr val="0070C0"/>
              </a:solidFill>
              <a:latin typeface="Tahoma" pitchFamily="34" charset="0"/>
              <a:ea typeface="宋体" panose="02010600030101010101" pitchFamily="2" charset="-122"/>
            </a:endParaRPr>
          </a:p>
          <a:p>
            <a:pPr marL="171450" indent="-171450">
              <a:buFont typeface="Arial" panose="020B0604020202020204" pitchFamily="34" charset="0"/>
              <a:buChar char="•"/>
            </a:pPr>
            <a:r>
              <a:rPr lang="en-US" sz="1100" dirty="0"/>
              <a:t>The task-specific hazards associated with manual handling, pinch points, and line-of-fire exposure were not adequately identified and discussed before starting the work.</a:t>
            </a:r>
          </a:p>
          <a:p>
            <a:pPr marL="171450" indent="-171450">
              <a:buFont typeface="Arial" panose="020B0604020202020204" pitchFamily="34" charset="0"/>
              <a:buChar char="•"/>
            </a:pPr>
            <a:r>
              <a:rPr lang="en-US" sz="1100" dirty="0"/>
              <a:t>The Job Safety Analysis (JSA) used for the task was generic and did not effectively address the actual work steps, equipment weight, or required controls.</a:t>
            </a:r>
          </a:p>
          <a:p>
            <a:pPr marL="171450" indent="-171450">
              <a:buFont typeface="Arial" panose="020B0604020202020204" pitchFamily="34" charset="0"/>
              <a:buChar char="•"/>
            </a:pPr>
            <a:r>
              <a:rPr lang="en-US" sz="1100" dirty="0"/>
              <a:t>Hands-free lifting and positioning devices were not used during the handling of the 38 kg low torque valve, exposing personnel to pinch-point hazards.</a:t>
            </a:r>
          </a:p>
          <a:p>
            <a:pPr marL="171450" indent="-171450">
              <a:buFont typeface="Arial" panose="020B0604020202020204" pitchFamily="34" charset="0"/>
              <a:buChar char="•"/>
            </a:pPr>
            <a:r>
              <a:rPr lang="en-US" sz="1100" dirty="0"/>
              <a:t>The partially connected and cross-threaded valve created an abnormal condition, but the work area was not made safe before corrective action was attempted</a:t>
            </a:r>
          </a:p>
          <a:p>
            <a:pPr marL="171450" indent="-171450">
              <a:buFont typeface="Arial" panose="020B0604020202020204" pitchFamily="34" charset="0"/>
              <a:buChar char="•"/>
            </a:pPr>
            <a:r>
              <a:rPr lang="en-US" sz="1100" dirty="0"/>
              <a:t>Supervision was ineffective at a critical moment, resulting in the worker remaining in the line of fire after the instruction to stop work was given</a:t>
            </a:r>
          </a:p>
          <a:p>
            <a:pPr marL="171450" indent="-171450">
              <a:buFont typeface="Arial" panose="020B0604020202020204" pitchFamily="34" charset="0"/>
              <a:buChar char="•"/>
            </a:pPr>
            <a:r>
              <a:rPr lang="en-US" sz="1100" dirty="0"/>
              <a:t>Repeated performance of the task led to normalization of risk and reduced recognition of the hazards associated with manual handling and pinch points</a:t>
            </a:r>
          </a:p>
          <a:p>
            <a:pPr marL="171450" indent="-171450">
              <a:buFont typeface="Arial" panose="020B0604020202020204" pitchFamily="34" charset="0"/>
              <a:buChar cha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400" dirty="0">
              <a:solidFill>
                <a:srgbClr val="000000"/>
              </a:solidFill>
              <a:latin typeface="Calibri" panose="020F0502020204030204" pitchFamily="34" charset="0"/>
            </a:endParaRPr>
          </a:p>
          <a:p>
            <a:pPr marL="171450" lvl="0" indent="-171450">
              <a:buFont typeface="Arial" panose="020B0604020202020204" pitchFamily="34" charset="0"/>
              <a:buChar char="•"/>
            </a:pPr>
            <a:r>
              <a:rPr lang="en-US" sz="1200" dirty="0"/>
              <a:t>How do you verify that all pinch points and line-of-fire hazards have been identified before starting a task? </a:t>
            </a:r>
          </a:p>
          <a:p>
            <a:pPr marL="171450" lvl="0" indent="-171450">
              <a:buFont typeface="Arial" panose="020B0604020202020204" pitchFamily="34" charset="0"/>
              <a:buChar char="•"/>
            </a:pPr>
            <a:r>
              <a:rPr lang="en-US" sz="1200" dirty="0"/>
              <a:t>What actions would you take if equipment becomes stuck, cross-threaded, or does not assemble as intended?</a:t>
            </a:r>
          </a:p>
          <a:p>
            <a:pPr marL="171450" lvl="0" indent="-171450">
              <a:buFont typeface="Arial" panose="020B0604020202020204" pitchFamily="34" charset="0"/>
              <a:buChar char="•"/>
            </a:pPr>
            <a:r>
              <a:rPr lang="en-US" sz="1200" dirty="0"/>
              <a:t>How do you ensure your hands and body always remain clear of dropped-object and pinch-point hazards?</a:t>
            </a:r>
          </a:p>
          <a:p>
            <a:pPr marL="171450" lvl="0" indent="-171450">
              <a:buFont typeface="Arial" panose="020B0604020202020204" pitchFamily="34" charset="0"/>
              <a:buChar char="•"/>
            </a:pPr>
            <a:r>
              <a:rPr lang="en-US" sz="1200" dirty="0"/>
              <a:t>How do you confirm that the JSA and TBT fully reflect the actual task being performed?</a:t>
            </a:r>
          </a:p>
          <a:p>
            <a:pPr marL="171450" lvl="0" indent="-171450">
              <a:buFont typeface="Arial" panose="020B0604020202020204" pitchFamily="34" charset="0"/>
              <a:buChar char="•"/>
            </a:pPr>
            <a:r>
              <a:rPr lang="en-US" sz="1200" dirty="0"/>
              <a:t>When should hands-free tools or lifting aids be used, and how do you verify they are available before work starts?</a:t>
            </a:r>
          </a:p>
          <a:p>
            <a:pPr marL="171450" lvl="0" indent="-171450">
              <a:buFont typeface="Arial" panose="020B0604020202020204" pitchFamily="34" charset="0"/>
              <a:buChar char="•"/>
            </a:pPr>
            <a:r>
              <a:rPr lang="en-US" sz="1200" dirty="0"/>
              <a:t>How do you challenge unsafe practices that may have become accepted as "the normal way" of performing the job?</a:t>
            </a: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07777"/>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09</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/06/2023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dirty="0">
                <a:ln>
                  <a:noFill/>
                </a:ln>
                <a:solidFill>
                  <a:srgbClr val="4472C4"/>
                </a:solidFill>
                <a:effectLst/>
                <a:uLnTx/>
                <a:uFillTx/>
                <a:latin typeface="Tahoma" pitchFamily="34" charset="0"/>
                <a:ea typeface="+mn-ea"/>
                <a:cs typeface="+mn-cs"/>
              </a:rPr>
              <a:t>LTI#11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lang="en-US" sz="1200" b="1" dirty="0">
                <a:solidFill>
                  <a:prstClr val="black"/>
                </a:solidFill>
                <a:latin typeface="Tahoma" pitchFamily="34" charset="0"/>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Hand and finger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C3P</a:t>
            </a:r>
            <a:r>
              <a:rPr lang="en-US" sz="1400" b="1" dirty="0">
                <a:solidFill>
                  <a:prstClr val="black"/>
                </a:solidFill>
                <a:latin typeface="Tahoma" pitchFamily="34" charset="0"/>
              </a:rPr>
              <a:t>      </a:t>
            </a:r>
            <a:r>
              <a:rPr lang="en-US" sz="1400" b="1" dirty="0">
                <a:latin typeface="Tahoma" pitchFamily="34" charset="0"/>
              </a:rPr>
              <a:t>Activity: </a:t>
            </a:r>
            <a:r>
              <a:rPr lang="en-US" sz="1200" b="1" dirty="0">
                <a:solidFill>
                  <a:srgbClr val="4472C4"/>
                </a:solidFill>
                <a:latin typeface="Tahoma" pitchFamily="34" charset="0"/>
              </a:rPr>
              <a:t>Manual Handling </a:t>
            </a:r>
          </a:p>
        </p:txBody>
      </p:sp>
      <p:sp>
        <p:nvSpPr>
          <p:cNvPr id="14" name="Rectangle 13">
            <a:extLst>
              <a:ext uri="{FF2B5EF4-FFF2-40B4-BE49-F238E27FC236}">
                <a16:creationId xmlns:a16="http://schemas.microsoft.com/office/drawing/2014/main" id="{27AC772E-6015-4076-A0DC-005445BF4556}"/>
              </a:ext>
            </a:extLst>
          </p:cNvPr>
          <p:cNvSpPr/>
          <p:nvPr/>
        </p:nvSpPr>
        <p:spPr>
          <a:xfrm>
            <a:off x="781050" y="6372488"/>
            <a:ext cx="7175500" cy="369332"/>
          </a:xfrm>
          <a:prstGeom prst="rect">
            <a:avLst/>
          </a:prstGeom>
          <a:solidFill>
            <a:srgbClr val="0000F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C00"/>
                </a:solidFill>
                <a:effectLst/>
                <a:uLnTx/>
                <a:uFillTx/>
                <a:latin typeface="Calibri Light" panose="020F0302020204030204"/>
                <a:ea typeface="+mn-ea"/>
                <a:cs typeface="Calibri" pitchFamily="34" charset="0"/>
              </a:rPr>
              <a:t>No hand belongs in a pinch point—stop, reassess, and use hands-free tools</a:t>
            </a: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16" name="Rectangle 15">
            <a:extLst>
              <a:ext uri="{FF2B5EF4-FFF2-40B4-BE49-F238E27FC236}">
                <a16:creationId xmlns:a16="http://schemas.microsoft.com/office/drawing/2014/main" id="{41A78293-9529-4FFB-9230-30FB99C4B565}"/>
              </a:ext>
            </a:extLst>
          </p:cNvPr>
          <p:cNvSpPr/>
          <p:nvPr/>
        </p:nvSpPr>
        <p:spPr>
          <a:xfrm>
            <a:off x="512155" y="1030090"/>
            <a:ext cx="8313345"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lang="en-US" sz="1400" b="1" dirty="0">
                <a:solidFill>
                  <a:srgbClr val="FF0000"/>
                </a:solidFill>
                <a:latin typeface="Calibri" panose="020F0502020204030204"/>
                <a:cs typeface="Arial" panose="020B0604020202020204" pitchFamily="34" charset="0"/>
              </a:rPr>
              <a:t>Roustabouts ,Supervisors ,Third parties ,</a:t>
            </a:r>
            <a:r>
              <a:rPr lang="en-US" sz="1400" b="1" dirty="0" err="1">
                <a:solidFill>
                  <a:srgbClr val="FF0000"/>
                </a:solidFill>
                <a:latin typeface="Calibri" panose="020F0502020204030204"/>
                <a:cs typeface="Arial" panose="020B0604020202020204" pitchFamily="34" charset="0"/>
              </a:rPr>
              <a:t>PSl’s</a:t>
            </a:r>
            <a:r>
              <a:rPr lang="en-US" sz="1400" b="1" dirty="0">
                <a:solidFill>
                  <a:srgbClr val="FF0000"/>
                </a:solidFill>
                <a:latin typeface="Calibri" panose="020F0502020204030204"/>
                <a:cs typeface="Arial" panose="020B0604020202020204" pitchFamily="34" charset="0"/>
              </a:rPr>
              <a:t> ,</a:t>
            </a:r>
            <a:endParaRPr kumimoji="0" lang="en-US" sz="14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9" name="Freeform 132">
            <a:extLst>
              <a:ext uri="{FF2B5EF4-FFF2-40B4-BE49-F238E27FC236}">
                <a16:creationId xmlns:a16="http://schemas.microsoft.com/office/drawing/2014/main" id="{6070E053-2061-5264-977C-5AECBD2606DC}"/>
              </a:ext>
            </a:extLst>
          </p:cNvPr>
          <p:cNvSpPr>
            <a:spLocks/>
          </p:cNvSpPr>
          <p:nvPr/>
        </p:nvSpPr>
        <p:spPr bwMode="auto">
          <a:xfrm>
            <a:off x="11438629" y="5160734"/>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9" name="Text Placeholder 11">
            <a:extLst>
              <a:ext uri="{FF2B5EF4-FFF2-40B4-BE49-F238E27FC236}">
                <a16:creationId xmlns:a16="http://schemas.microsoft.com/office/drawing/2014/main" id="{E142AEF3-2BC6-31E6-C464-16390D3EB782}"/>
              </a:ext>
            </a:extLst>
          </p:cNvPr>
          <p:cNvSpPr txBox="1">
            <a:spLocks/>
          </p:cNvSpPr>
          <p:nvPr/>
        </p:nvSpPr>
        <p:spPr>
          <a:xfrm>
            <a:off x="9105650" y="3180330"/>
            <a:ext cx="2750469" cy="530991"/>
          </a:xfrm>
          <a:prstGeom prst="rect">
            <a:avLst/>
          </a:prstGeom>
        </p:spPr>
        <p:txBody>
          <a:bodyPr anchor="ctr"/>
          <a:lstStyle>
            <a:lvl1pPr marL="228600" indent="-228600" algn="ctr" defTabSz="914400" rtl="0" eaLnBrk="1" latinLnBrk="0" hangingPunct="1">
              <a:lnSpc>
                <a:spcPct val="90000"/>
              </a:lnSpc>
              <a:spcBef>
                <a:spcPts val="1000"/>
              </a:spcBef>
              <a:buFont typeface="Arial"/>
              <a:buNone/>
              <a:defRPr sz="1100" i="1" kern="1200" baseline="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11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05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Position while dealing with low torque valve </a:t>
            </a:r>
          </a:p>
        </p:txBody>
      </p:sp>
      <p:sp>
        <p:nvSpPr>
          <p:cNvPr id="12" name="Text Placeholder 5">
            <a:extLst>
              <a:ext uri="{FF2B5EF4-FFF2-40B4-BE49-F238E27FC236}">
                <a16:creationId xmlns:a16="http://schemas.microsoft.com/office/drawing/2014/main" id="{F39F6707-9A29-F9BF-78A0-C66208255BE1}"/>
              </a:ext>
            </a:extLst>
          </p:cNvPr>
          <p:cNvSpPr txBox="1">
            <a:spLocks/>
          </p:cNvSpPr>
          <p:nvPr/>
        </p:nvSpPr>
        <p:spPr>
          <a:xfrm>
            <a:off x="9078062" y="5795557"/>
            <a:ext cx="2756988" cy="304800"/>
          </a:xfrm>
          <a:prstGeom prst="rect">
            <a:avLst/>
          </a:prstGeom>
        </p:spPr>
        <p:txBody>
          <a:bodyPr anchor="ctr"/>
          <a:lstStyle>
            <a:lvl1pPr marL="342900" indent="-342900" algn="r" defTabSz="914400" rtl="0" eaLnBrk="1" latinLnBrk="0" hangingPunct="1">
              <a:spcBef>
                <a:spcPct val="20000"/>
              </a:spcBef>
              <a:buFont typeface="Arial" pitchFamily="34" charset="0"/>
              <a:buNone/>
              <a:defRPr sz="1100" i="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05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100" b="0" i="1" u="none" strike="noStrike" kern="1200" cap="none" spc="0" normalizeH="0" baseline="0" noProof="0" dirty="0">
                <a:ln>
                  <a:noFill/>
                </a:ln>
                <a:solidFill>
                  <a:sysClr val="windowText" lastClr="000000"/>
                </a:solidFill>
                <a:effectLst/>
                <a:uLnTx/>
                <a:uFillTx/>
                <a:latin typeface="Calibri"/>
                <a:ea typeface="+mn-ea"/>
                <a:cs typeface="+mn-cs"/>
              </a:rPr>
              <a:t>Always ensure Hands free Equipment's are used </a:t>
            </a:r>
          </a:p>
        </p:txBody>
      </p:sp>
      <p:pic>
        <p:nvPicPr>
          <p:cNvPr id="3" name="Picture 2">
            <a:extLst>
              <a:ext uri="{FF2B5EF4-FFF2-40B4-BE49-F238E27FC236}">
                <a16:creationId xmlns:a16="http://schemas.microsoft.com/office/drawing/2014/main" id="{8F8ACE34-D87C-1B9B-9B17-C0002F465598}"/>
              </a:ext>
            </a:extLst>
          </p:cNvPr>
          <p:cNvPicPr>
            <a:picLocks noChangeAspect="1"/>
          </p:cNvPicPr>
          <p:nvPr/>
        </p:nvPicPr>
        <p:blipFill>
          <a:blip r:embed="rId4"/>
          <a:stretch>
            <a:fillRect/>
          </a:stretch>
        </p:blipFill>
        <p:spPr>
          <a:xfrm>
            <a:off x="9165031" y="1381555"/>
            <a:ext cx="2730789" cy="1850941"/>
          </a:xfrm>
          <a:prstGeom prst="rect">
            <a:avLst/>
          </a:prstGeom>
        </p:spPr>
      </p:pic>
      <p:grpSp>
        <p:nvGrpSpPr>
          <p:cNvPr id="7" name="Group 131">
            <a:extLst>
              <a:ext uri="{FF2B5EF4-FFF2-40B4-BE49-F238E27FC236}">
                <a16:creationId xmlns:a16="http://schemas.microsoft.com/office/drawing/2014/main" id="{CCAACB9E-08B0-4514-F71D-2FC8BA59FAD8}"/>
              </a:ext>
            </a:extLst>
          </p:cNvPr>
          <p:cNvGrpSpPr>
            <a:grpSpLocks/>
          </p:cNvGrpSpPr>
          <p:nvPr/>
        </p:nvGrpSpPr>
        <p:grpSpPr bwMode="auto">
          <a:xfrm>
            <a:off x="11415251" y="2663998"/>
            <a:ext cx="281838" cy="380980"/>
            <a:chOff x="3504" y="544"/>
            <a:chExt cx="2287" cy="1855"/>
          </a:xfrm>
        </p:grpSpPr>
        <p:sp>
          <p:nvSpPr>
            <p:cNvPr id="8" name="Line 129">
              <a:extLst>
                <a:ext uri="{FF2B5EF4-FFF2-40B4-BE49-F238E27FC236}">
                  <a16:creationId xmlns:a16="http://schemas.microsoft.com/office/drawing/2014/main" id="{8CAEC977-AB24-F223-BA3B-15D2217D46C5}"/>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7" name="Line 130">
              <a:extLst>
                <a:ext uri="{FF2B5EF4-FFF2-40B4-BE49-F238E27FC236}">
                  <a16:creationId xmlns:a16="http://schemas.microsoft.com/office/drawing/2014/main" id="{0DFFE346-3213-D00E-CA1C-C3C01E2C32CA}"/>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Autofit/>
          </a:bodyPr>
          <a:lstStyle/>
          <a:p>
            <a:pPr algn="ctr"/>
            <a:br>
              <a:rPr lang="en-GB" sz="28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28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2800" b="1" dirty="0">
                <a:solidFill>
                  <a:srgbClr val="00B050"/>
                </a:solidFill>
                <a:latin typeface="Tahoma" panose="020B0604030504040204" pitchFamily="34" charset="0"/>
                <a:ea typeface="Tahoma" panose="020B0604030504040204" pitchFamily="34" charset="0"/>
                <a:cs typeface="Tahoma" panose="020B0604030504040204" pitchFamily="34" charset="0"/>
              </a:rPr>
            </a:br>
            <a: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t>Management self audit </a:t>
            </a: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2800" b="1" dirty="0">
                <a:solidFill>
                  <a:srgbClr val="00B050"/>
                </a:solidFill>
                <a:latin typeface="Tahoma" panose="020B0604030504040204" pitchFamily="34" charset="0"/>
                <a:ea typeface="Tahoma" panose="020B0604030504040204" pitchFamily="34" charset="0"/>
                <a:cs typeface="Tahoma" panose="020B0604030504040204" pitchFamily="34" charset="0"/>
              </a:rPr>
            </a:br>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4" name="Rectangle 8">
            <a:extLst>
              <a:ext uri="{FF2B5EF4-FFF2-40B4-BE49-F238E27FC236}">
                <a16:creationId xmlns:a16="http://schemas.microsoft.com/office/drawing/2014/main" id="{8D0D5A8F-7B19-49E6-B6F1-6FA959CC67B8}"/>
              </a:ext>
            </a:extLst>
          </p:cNvPr>
          <p:cNvSpPr>
            <a:spLocks noChangeArrowheads="1"/>
          </p:cNvSpPr>
          <p:nvPr/>
        </p:nvSpPr>
        <p:spPr bwMode="auto">
          <a:xfrm>
            <a:off x="609134" y="525721"/>
            <a:ext cx="11506666" cy="369332"/>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400" b="1" i="0" u="none" strike="noStrike" kern="1200" cap="none" spc="0" normalizeH="0" baseline="0" noProof="0" dirty="0">
                <a:ln>
                  <a:noFill/>
                </a:ln>
                <a:solidFill>
                  <a:srgbClr val="4472C4"/>
                </a:solidFill>
                <a:effectLst/>
                <a:uLnTx/>
                <a:uFillTx/>
                <a:latin typeface="Tahoma" pitchFamily="34" charset="0"/>
                <a:ea typeface="+mn-ea"/>
                <a:cs typeface="+mn-cs"/>
              </a:rPr>
              <a:t>09 June 2023</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400" b="1" i="0" u="none" strike="noStrike" kern="1200" cap="none" spc="0" normalizeH="0" baseline="0" dirty="0">
                <a:ln>
                  <a:noFill/>
                </a:ln>
                <a:solidFill>
                  <a:srgbClr val="4472C4"/>
                </a:solidFill>
                <a:effectLst/>
                <a:uLnTx/>
                <a:uFillTx/>
                <a:latin typeface="Tahoma" pitchFamily="34" charset="0"/>
                <a:ea typeface="+mn-ea"/>
                <a:cs typeface="+mn-cs"/>
              </a:rPr>
              <a:t>LTI#11 </a:t>
            </a:r>
            <a:r>
              <a:rPr lang="en-US" sz="1400" b="1" noProof="0" dirty="0">
                <a:solidFill>
                  <a:srgbClr val="4472C4"/>
                </a:solidFill>
                <a:latin typeface="Tahoma" pitchFamily="34" charset="0"/>
              </a:rPr>
              <a:t> </a:t>
            </a: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400" b="1" dirty="0">
                <a:solidFill>
                  <a:srgbClr val="4472C4"/>
                </a:solidFill>
                <a:latin typeface="Tahoma" pitchFamily="34" charset="0"/>
              </a:rPr>
              <a:t>Hands and fingers</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600" b="1" noProof="0" dirty="0">
                <a:solidFill>
                  <a:srgbClr val="0070C0"/>
                </a:solidFill>
                <a:latin typeface="Tahoma" pitchFamily="34" charset="0"/>
              </a:rPr>
              <a:t>C3P</a:t>
            </a:r>
            <a:r>
              <a:rPr kumimoji="0" lang="en-US" sz="1800" b="1" i="0" u="none" strike="noStrike" kern="1200" cap="none" spc="0" normalizeH="0" baseline="0" noProof="0" dirty="0">
                <a:ln>
                  <a:noFill/>
                </a:ln>
                <a:solidFill>
                  <a:srgbClr val="4472C4"/>
                </a:solidFill>
                <a:effectLst/>
                <a:uLnTx/>
                <a:uFillTx/>
                <a:latin typeface="Tahoma" pitchFamily="34" charset="0"/>
                <a:ea typeface="+mn-ea"/>
                <a:cs typeface="+mn-cs"/>
              </a:rPr>
              <a:t>  </a:t>
            </a:r>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3000821"/>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task-specific JSAs are reviewed and verified before work starts?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all pinch-point and line-of-fire hazards are identified and discussed during TBTs?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hands-free tools are available and used whenever manual handling hazards exist?</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manual handling controls are implemented for equipment exceeding approved weight limits?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supervisors remain focused on supervision and do not become directly involved in the task when critical oversight is required?</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the latest approved JSA and controlled documents are available and used at the worksite?</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unsafe practices and normalized-risk behaviors are challenged and corrected through active leadership engagement?</a:t>
            </a: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3" name="Rectangle 2">
            <a:extLst>
              <a:ext uri="{FF2B5EF4-FFF2-40B4-BE49-F238E27FC236}">
                <a16:creationId xmlns:a16="http://schemas.microsoft.com/office/drawing/2014/main" id="{07FBDB98-094A-6195-6DFA-EF7EFB386C44}"/>
              </a:ext>
            </a:extLst>
          </p:cNvPr>
          <p:cNvSpPr/>
          <p:nvPr/>
        </p:nvSpPr>
        <p:spPr>
          <a:xfrm>
            <a:off x="297389" y="5085648"/>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93053</DocId>
    <ImageCreateDate xmlns="4880E4F8-4B7D-4BDD-91E3-E10D47036ECA"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A88111-6A61-4290-991D-9B19315E0F0C}"/>
</file>

<file path=customXml/itemProps2.xml><?xml version="1.0" encoding="utf-8"?>
<ds:datastoreItem xmlns:ds="http://schemas.openxmlformats.org/officeDocument/2006/customXml" ds:itemID="{ECEB1FCF-0E89-482E-A62E-598FF58845D8}">
  <ds:schemaRefs>
    <ds:schemaRef ds:uri="http://purl.org/dc/dcmitype/"/>
    <ds:schemaRef ds:uri="http://schemas.microsoft.com/office/infopath/2007/PartnerControls"/>
    <ds:schemaRef ds:uri="http://purl.org/dc/elements/1.1/"/>
    <ds:schemaRef ds:uri="http://schemas.microsoft.com/office/2006/documentManagement/types"/>
    <ds:schemaRef ds:uri="http://schemas.microsoft.com/sharepoint/v3"/>
    <ds:schemaRef ds:uri="http://purl.org/dc/terms/"/>
    <ds:schemaRef ds:uri="http://schemas.openxmlformats.org/package/2006/metadata/core-properties"/>
    <ds:schemaRef ds:uri="9d51eac6-a7d5-47f5-a119-63d146adb134"/>
    <ds:schemaRef ds:uri="http://schemas.microsoft.com/office/2006/metadata/properties"/>
    <ds:schemaRef ds:uri="http://www.w3.org/XML/1998/namespace"/>
    <ds:schemaRef ds:uri="44044351-7149-4755-b741-45dbddc127cb"/>
    <ds:schemaRef ds:uri="04a8b530-fbab-441c-b2d8-01d19847fd9f"/>
  </ds:schemaRefs>
</ds:datastoreItem>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Metadata/LabelInfo.xml><?xml version="1.0" encoding="utf-8"?>
<clbl:labelList xmlns:clbl="http://schemas.microsoft.com/office/2020/mipLabelMetadata">
  <clbl:label id="{bad6f6f2-a951-4904-b531-92e1207fc7a5}" enabled="1" method="Standard" siteId="{b7be7686-6f97-4db7-9081-a23cf09a96b5}" removed="0"/>
</clbl:labelList>
</file>

<file path=docProps/app.xml><?xml version="1.0" encoding="utf-8"?>
<Properties xmlns="http://schemas.openxmlformats.org/officeDocument/2006/extended-properties" xmlns:vt="http://schemas.openxmlformats.org/officeDocument/2006/docPropsVTypes">
  <Template>TM02892315[[fn=Wisp]]</Template>
  <TotalTime>34788</TotalTime>
  <Words>985</Words>
  <Application>Microsoft Office PowerPoint</Application>
  <PresentationFormat>Widescreen</PresentationFormat>
  <Paragraphs>59</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Arial</vt:lpstr>
      <vt:lpstr>Calibri</vt:lpstr>
      <vt:lpstr>Calibri Light</vt:lpstr>
      <vt:lpstr>Tahoma</vt:lpstr>
      <vt:lpstr>Times New Roman</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LTI_11 Pinched finger between low torque valve and the ground </dc:title>
  <dc:creator>nazar@umsoman.com</dc:creator>
  <cp:lastModifiedBy>Masroori, Ahmed MSE31</cp:lastModifiedBy>
  <cp:revision>634</cp:revision>
  <dcterms:created xsi:type="dcterms:W3CDTF">2018-09-24T07:27:56Z</dcterms:created>
  <dcterms:modified xsi:type="dcterms:W3CDTF">2026-07-06T11:03:48Z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y fmtid="{D5CDD505-2E9C-101B-9397-08002B2CF9AE}" pid="3" name="MSIP_Label_bad6f6f2-a951-4904-b531-92e1207fc7a5_Enabled">
    <vt:lpwstr>true</vt:lpwstr>
  </property>
  <property fmtid="{D5CDD505-2E9C-101B-9397-08002B2CF9AE}" pid="4" name="MSIP_Label_bad6f6f2-a951-4904-b531-92e1207fc7a5_SetDate">
    <vt:lpwstr>2021-10-18T11:20:09Z</vt:lpwstr>
  </property>
  <property fmtid="{D5CDD505-2E9C-101B-9397-08002B2CF9AE}" pid="5" name="MSIP_Label_bad6f6f2-a951-4904-b531-92e1207fc7a5_Method">
    <vt:lpwstr>Standard</vt:lpwstr>
  </property>
  <property fmtid="{D5CDD505-2E9C-101B-9397-08002B2CF9AE}" pid="6" name="MSIP_Label_bad6f6f2-a951-4904-b531-92e1207fc7a5_Name">
    <vt:lpwstr>No Restrictions - Internal</vt:lpwstr>
  </property>
  <property fmtid="{D5CDD505-2E9C-101B-9397-08002B2CF9AE}" pid="7" name="MSIP_Label_bad6f6f2-a951-4904-b531-92e1207fc7a5_SiteId">
    <vt:lpwstr>b7be7686-6f97-4db7-9081-a23cf09a96b5</vt:lpwstr>
  </property>
  <property fmtid="{D5CDD505-2E9C-101B-9397-08002B2CF9AE}" pid="8" name="MSIP_Label_bad6f6f2-a951-4904-b531-92e1207fc7a5_ActionId">
    <vt:lpwstr>d6c61c98-cb51-478d-8f91-4ae2f91d6dab</vt:lpwstr>
  </property>
  <property fmtid="{D5CDD505-2E9C-101B-9397-08002B2CF9AE}" pid="9" name="MSIP_Label_bad6f6f2-a951-4904-b531-92e1207fc7a5_ContentBits">
    <vt:lpwstr>0</vt:lpwstr>
  </property>
</Properties>
</file>