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 id="2" name="Al Habsi, Badar UIB1141XB" initials="AHBU" lastIdx="1" clrIdx="1">
    <p:extLst>
      <p:ext uri="{19B8F6BF-5375-455C-9EA6-DF929625EA0E}">
        <p15:presenceInfo xmlns:p15="http://schemas.microsoft.com/office/powerpoint/2012/main" userId="S-1-5-21-343818398-1275210071-725345543-2507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4A316"/>
    <a:srgbClr val="FFC91D"/>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ACD10F-5F41-4677-B6F4-47FA17B93F70}" v="8" dt="2023-11-20T03:43:17.2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3792" autoAdjust="0"/>
  </p:normalViewPr>
  <p:slideViewPr>
    <p:cSldViewPr snapToGrid="0" snapToObjects="1">
      <p:cViewPr varScale="1">
        <p:scale>
          <a:sx n="111" d="100"/>
          <a:sy n="111" d="100"/>
        </p:scale>
        <p:origin x="684" y="108"/>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Evans" userId="ef87649a-96a4-4468-a5f5-2bd52afc0729" providerId="ADAL" clId="{D5ACD10F-5F41-4677-B6F4-47FA17B93F70}"/>
    <pc:docChg chg="undo custSel modSld sldOrd">
      <pc:chgData name="Christopher Evans" userId="ef87649a-96a4-4468-a5f5-2bd52afc0729" providerId="ADAL" clId="{D5ACD10F-5F41-4677-B6F4-47FA17B93F70}" dt="2023-11-20T04:12:15.743" v="3936" actId="20577"/>
      <pc:docMkLst>
        <pc:docMk/>
      </pc:docMkLst>
      <pc:sldChg chg="ord">
        <pc:chgData name="Christopher Evans" userId="ef87649a-96a4-4468-a5f5-2bd52afc0729" providerId="ADAL" clId="{D5ACD10F-5F41-4677-B6F4-47FA17B93F70}" dt="2023-11-15T13:32:19.901" v="1"/>
        <pc:sldMkLst>
          <pc:docMk/>
          <pc:sldMk cId="636484790" sldId="308"/>
        </pc:sldMkLst>
      </pc:sldChg>
      <pc:sldChg chg="modSp mod">
        <pc:chgData name="Christopher Evans" userId="ef87649a-96a4-4468-a5f5-2bd52afc0729" providerId="ADAL" clId="{D5ACD10F-5F41-4677-B6F4-47FA17B93F70}" dt="2023-11-19T12:32:30.698" v="608" actId="6549"/>
        <pc:sldMkLst>
          <pc:docMk/>
          <pc:sldMk cId="1855832462" sldId="333"/>
        </pc:sldMkLst>
        <pc:spChg chg="mod">
          <ac:chgData name="Christopher Evans" userId="ef87649a-96a4-4468-a5f5-2bd52afc0729" providerId="ADAL" clId="{D5ACD10F-5F41-4677-B6F4-47FA17B93F70}" dt="2023-11-19T12:32:30.698" v="608" actId="6549"/>
          <ac:spMkLst>
            <pc:docMk/>
            <pc:sldMk cId="1855832462" sldId="333"/>
            <ac:spMk id="3" creationId="{AE5809A7-6ED5-428C-80D5-29EE98714763}"/>
          </ac:spMkLst>
        </pc:spChg>
      </pc:sldChg>
      <pc:sldChg chg="modSp mod">
        <pc:chgData name="Christopher Evans" userId="ef87649a-96a4-4468-a5f5-2bd52afc0729" providerId="ADAL" clId="{D5ACD10F-5F41-4677-B6F4-47FA17B93F70}" dt="2023-11-20T04:12:15.743" v="3936" actId="20577"/>
        <pc:sldMkLst>
          <pc:docMk/>
          <pc:sldMk cId="1681447800" sldId="342"/>
        </pc:sldMkLst>
        <pc:graphicFrameChg chg="mod modGraphic">
          <ac:chgData name="Christopher Evans" userId="ef87649a-96a4-4468-a5f5-2bd52afc0729" providerId="ADAL" clId="{D5ACD10F-5F41-4677-B6F4-47FA17B93F70}" dt="2023-11-20T04:12:15.743" v="3936" actId="20577"/>
          <ac:graphicFrameMkLst>
            <pc:docMk/>
            <pc:sldMk cId="1681447800" sldId="342"/>
            <ac:graphicFrameMk id="6" creationId="{0B6EB2AA-5365-43B5-ABC4-5E7DF7C8E339}"/>
          </ac:graphicFrameMkLst>
        </pc:graphicFrameChg>
      </pc:sldChg>
      <pc:sldChg chg="modSp mod">
        <pc:chgData name="Christopher Evans" userId="ef87649a-96a4-4468-a5f5-2bd52afc0729" providerId="ADAL" clId="{D5ACD10F-5F41-4677-B6F4-47FA17B93F70}" dt="2023-11-20T04:10:52.564" v="3869" actId="20577"/>
        <pc:sldMkLst>
          <pc:docMk/>
          <pc:sldMk cId="3381245126" sldId="343"/>
        </pc:sldMkLst>
        <pc:graphicFrameChg chg="mod modGraphic">
          <ac:chgData name="Christopher Evans" userId="ef87649a-96a4-4468-a5f5-2bd52afc0729" providerId="ADAL" clId="{D5ACD10F-5F41-4677-B6F4-47FA17B93F70}" dt="2023-11-20T04:10:52.564" v="3869" actId="20577"/>
          <ac:graphicFrameMkLst>
            <pc:docMk/>
            <pc:sldMk cId="3381245126" sldId="343"/>
            <ac:graphicFrameMk id="6" creationId="{868147EB-A456-44B3-89D1-8DE40ABCEE41}"/>
          </ac:graphicFrameMkLst>
        </pc:graphicFrameChg>
      </pc:sldChg>
      <pc:sldChg chg="modSp mod">
        <pc:chgData name="Christopher Evans" userId="ef87649a-96a4-4468-a5f5-2bd52afc0729" providerId="ADAL" clId="{D5ACD10F-5F41-4677-B6F4-47FA17B93F70}" dt="2023-11-20T03:42:27.250" v="2108"/>
        <pc:sldMkLst>
          <pc:docMk/>
          <pc:sldMk cId="1022637552" sldId="344"/>
        </pc:sldMkLst>
        <pc:graphicFrameChg chg="mod modGraphic">
          <ac:chgData name="Christopher Evans" userId="ef87649a-96a4-4468-a5f5-2bd52afc0729" providerId="ADAL" clId="{D5ACD10F-5F41-4677-B6F4-47FA17B93F70}" dt="2023-11-20T03:42:27.250" v="2108"/>
          <ac:graphicFrameMkLst>
            <pc:docMk/>
            <pc:sldMk cId="1022637552" sldId="344"/>
            <ac:graphicFrameMk id="6" creationId="{BA505F78-AF68-4B2B-A08A-230801A56CEA}"/>
          </ac:graphicFrameMkLst>
        </pc:graphicFrameChg>
      </pc:sldChg>
      <pc:sldChg chg="modSp mod">
        <pc:chgData name="Christopher Evans" userId="ef87649a-96a4-4468-a5f5-2bd52afc0729" providerId="ADAL" clId="{D5ACD10F-5F41-4677-B6F4-47FA17B93F70}" dt="2023-11-20T03:12:53.166" v="1912" actId="108"/>
        <pc:sldMkLst>
          <pc:docMk/>
          <pc:sldMk cId="2560717560" sldId="350"/>
        </pc:sldMkLst>
        <pc:spChg chg="mod">
          <ac:chgData name="Christopher Evans" userId="ef87649a-96a4-4468-a5f5-2bd52afc0729" providerId="ADAL" clId="{D5ACD10F-5F41-4677-B6F4-47FA17B93F70}" dt="2023-11-20T03:12:53.166" v="1912" actId="108"/>
          <ac:spMkLst>
            <pc:docMk/>
            <pc:sldMk cId="2560717560" sldId="350"/>
            <ac:spMk id="7" creationId="{4D883F2B-B3CE-4AB4-AB99-0AA90A5717A9}"/>
          </ac:spMkLst>
        </pc:spChg>
      </pc:sldChg>
      <pc:sldChg chg="modSp mod">
        <pc:chgData name="Christopher Evans" userId="ef87649a-96a4-4468-a5f5-2bd52afc0729" providerId="ADAL" clId="{D5ACD10F-5F41-4677-B6F4-47FA17B93F70}" dt="2023-11-20T03:12:19.001" v="1880" actId="6549"/>
        <pc:sldMkLst>
          <pc:docMk/>
          <pc:sldMk cId="2202397709" sldId="353"/>
        </pc:sldMkLst>
        <pc:graphicFrameChg chg="modGraphic">
          <ac:chgData name="Christopher Evans" userId="ef87649a-96a4-4468-a5f5-2bd52afc0729" providerId="ADAL" clId="{D5ACD10F-5F41-4677-B6F4-47FA17B93F70}" dt="2023-11-19T12:29:19.106" v="542" actId="20577"/>
          <ac:graphicFrameMkLst>
            <pc:docMk/>
            <pc:sldMk cId="2202397709" sldId="353"/>
            <ac:graphicFrameMk id="6" creationId="{0F41E5C1-0164-4900-8419-4C6CEB75DA44}"/>
          </ac:graphicFrameMkLst>
        </pc:graphicFrameChg>
        <pc:graphicFrameChg chg="modGraphic">
          <ac:chgData name="Christopher Evans" userId="ef87649a-96a4-4468-a5f5-2bd52afc0729" providerId="ADAL" clId="{D5ACD10F-5F41-4677-B6F4-47FA17B93F70}" dt="2023-11-20T03:12:19.001" v="1880" actId="6549"/>
          <ac:graphicFrameMkLst>
            <pc:docMk/>
            <pc:sldMk cId="2202397709" sldId="353"/>
            <ac:graphicFrameMk id="7" creationId="{1973F90A-BD00-4806-A572-F92AB4AF0FF4}"/>
          </ac:graphicFrameMkLst>
        </pc:graphicFrameChg>
      </pc:sldChg>
      <pc:sldChg chg="modSp mod">
        <pc:chgData name="Christopher Evans" userId="ef87649a-96a4-4468-a5f5-2bd52afc0729" providerId="ADAL" clId="{D5ACD10F-5F41-4677-B6F4-47FA17B93F70}" dt="2023-11-20T03:11:18.106" v="1876" actId="20577"/>
        <pc:sldMkLst>
          <pc:docMk/>
          <pc:sldMk cId="3678607222" sldId="364"/>
        </pc:sldMkLst>
        <pc:graphicFrameChg chg="modGraphic">
          <ac:chgData name="Christopher Evans" userId="ef87649a-96a4-4468-a5f5-2bd52afc0729" providerId="ADAL" clId="{D5ACD10F-5F41-4677-B6F4-47FA17B93F70}" dt="2023-11-20T03:11:18.106" v="1876" actId="20577"/>
          <ac:graphicFrameMkLst>
            <pc:docMk/>
            <pc:sldMk cId="3678607222" sldId="364"/>
            <ac:graphicFrameMk id="6" creationId="{ACB1F627-ECC0-43CB-94DC-F4AFDE12D1E2}"/>
          </ac:graphicFrameMkLst>
        </pc:graphicFrameChg>
      </pc:sldChg>
      <pc:sldChg chg="modSp mod">
        <pc:chgData name="Christopher Evans" userId="ef87649a-96a4-4468-a5f5-2bd52afc0729" providerId="ADAL" clId="{D5ACD10F-5F41-4677-B6F4-47FA17B93F70}" dt="2023-11-20T03:39:33.876" v="2075" actId="20577"/>
        <pc:sldMkLst>
          <pc:docMk/>
          <pc:sldMk cId="1164912121" sldId="372"/>
        </pc:sldMkLst>
        <pc:spChg chg="mod">
          <ac:chgData name="Christopher Evans" userId="ef87649a-96a4-4468-a5f5-2bd52afc0729" providerId="ADAL" clId="{D5ACD10F-5F41-4677-B6F4-47FA17B93F70}" dt="2023-11-20T03:39:33.876" v="2075" actId="20577"/>
          <ac:spMkLst>
            <pc:docMk/>
            <pc:sldMk cId="1164912121" sldId="372"/>
            <ac:spMk id="4" creationId="{E19A524F-0B2A-4465-B5E8-1DF0BB6C2D30}"/>
          </ac:spMkLst>
        </pc:spChg>
      </pc:sldChg>
      <pc:sldChg chg="modSp mod">
        <pc:chgData name="Christopher Evans" userId="ef87649a-96a4-4468-a5f5-2bd52afc0729" providerId="ADAL" clId="{D5ACD10F-5F41-4677-B6F4-47FA17B93F70}" dt="2023-11-20T03:12:02.832" v="1879"/>
        <pc:sldMkLst>
          <pc:docMk/>
          <pc:sldMk cId="2868736782" sldId="376"/>
        </pc:sldMkLst>
        <pc:graphicFrameChg chg="mod modGraphic">
          <ac:chgData name="Christopher Evans" userId="ef87649a-96a4-4468-a5f5-2bd52afc0729" providerId="ADAL" clId="{D5ACD10F-5F41-4677-B6F4-47FA17B93F70}" dt="2023-11-20T03:12:02.832" v="1879"/>
          <ac:graphicFrameMkLst>
            <pc:docMk/>
            <pc:sldMk cId="2868736782" sldId="376"/>
            <ac:graphicFrameMk id="6" creationId="{ACB1F627-ECC0-43CB-94DC-F4AFDE12D1E2}"/>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3043344" cy="467072"/>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978131" y="0"/>
            <a:ext cx="3043344" cy="467072"/>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07/07/2026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842030"/>
            <a:ext cx="3043344" cy="467071"/>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978131" y="8842030"/>
            <a:ext cx="3043344" cy="467071"/>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4" cy="467072"/>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8131" y="0"/>
            <a:ext cx="3043344" cy="467072"/>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07/07/2026</a:t>
            </a:fld>
            <a:endParaRPr lang="en-US" dirty="0"/>
          </a:p>
        </p:txBody>
      </p:sp>
      <p:sp>
        <p:nvSpPr>
          <p:cNvPr id="4" name="Slide Image Placeholder 3"/>
          <p:cNvSpPr>
            <a:spLocks noGrp="1" noRot="1" noChangeAspect="1"/>
          </p:cNvSpPr>
          <p:nvPr>
            <p:ph type="sldImg" idx="2"/>
          </p:nvPr>
        </p:nvSpPr>
        <p:spPr>
          <a:xfrm>
            <a:off x="717550" y="1163638"/>
            <a:ext cx="5588000" cy="31432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2029"/>
            <a:ext cx="5002106" cy="467071"/>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978131" y="8842030"/>
            <a:ext cx="3043344" cy="467071"/>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50D850-2EA0-3C54-657A-B740A8FAB5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81270" y="3598723"/>
            <a:ext cx="3022430" cy="2742155"/>
          </a:xfrm>
          <a:prstGeom prst="rect">
            <a:avLst/>
          </a:prstGeom>
        </p:spPr>
      </p:pic>
      <p:pic>
        <p:nvPicPr>
          <p:cNvPr id="7" name="Picture 6">
            <a:extLst>
              <a:ext uri="{FF2B5EF4-FFF2-40B4-BE49-F238E27FC236}">
                <a16:creationId xmlns:a16="http://schemas.microsoft.com/office/drawing/2014/main" id="{DFBB77F8-2AE7-9CB4-CE3D-41916E1A811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81270" y="1332538"/>
            <a:ext cx="2993902" cy="2255508"/>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88300" y="1470313"/>
            <a:ext cx="8175457" cy="4455066"/>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lvl="0" indent="17463">
              <a:defRPr/>
            </a:pPr>
            <a:endParaRPr lang="en-US" sz="105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During HVAC routine maintenance a technician was </a:t>
            </a:r>
            <a:r>
              <a:rPr kumimoji="0" lang="en-US" sz="1200" b="0" i="0" u="none"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mn-cs"/>
              </a:rPr>
              <a:t>replacing belts on an Air Handling Unit (AHU) motor and blower. The technician</a:t>
            </a:r>
            <a:r>
              <a:rPr kumimoji="0" lang="en-US" sz="12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200" b="0" i="0" u="none"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mn-cs"/>
              </a:rPr>
              <a:t>used a screwdriver to attempt to remove and replace the belts without loosening the tension, this  </a:t>
            </a:r>
            <a:r>
              <a:rPr lang="en-US" sz="1200" dirty="0">
                <a:latin typeface="Arial" panose="020B0604020202020204" pitchFamily="34" charset="0"/>
                <a:ea typeface="Times New Roman" panose="02020603050405020304" pitchFamily="18" charset="0"/>
              </a:rPr>
              <a:t>resulted in a fractured middle finger when the screwdriver slipped, and the finger was crushed under the belt.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pitchFamily="34" charset="0"/>
                <a:cs typeface="Tahoma" pitchFamily="34" charset="0"/>
              </a:rPr>
              <a:t>The Permit Holder was performing the physical work instead of maintaining effective supervision of the work team as required by the permit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pitchFamily="34" charset="0"/>
                <a:cs typeface="Tahoma" pitchFamily="34" charset="0"/>
              </a:rPr>
              <a:t>A shortcut was taken by attempting to remove the belt using a screwdriver instead of first releasing the belt tension through the designed adjustment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pitchFamily="34" charset="0"/>
                <a:cs typeface="Tahoma" pitchFamily="34" charset="0"/>
              </a:rPr>
              <a:t>An inappropriate tool was used for the task, creating a pinch-point hazard and increasing the likelihood of a sudden release of stored energy.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pitchFamily="34" charset="0"/>
                <a:cs typeface="Tahoma" pitchFamily="34" charset="0"/>
              </a:rPr>
              <a:t>The HVAC method statement and risk assessment did not adequately identify the hazards associated with belt tension release and replacement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pitchFamily="34" charset="0"/>
                <a:cs typeface="Tahoma" pitchFamily="34" charset="0"/>
              </a:rPr>
              <a:t>Over-reliance on experience and familiarity with the task resulted in poor hazard recognition and acceptance of unsafe work practice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1" dirty="0">
              <a:solidFill>
                <a:prstClr val="black"/>
              </a:solidFill>
              <a:latin typeface="Calibri" panose="020F0502020204030204" pitchFamily="34" charset="0"/>
              <a:ea typeface="宋体" panose="02010600030101010101" pitchFamily="2" charset="-122"/>
              <a:cs typeface="Tahoma"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buFont typeface="Arial" panose="020B0604020202020204" pitchFamily="34" charset="0"/>
              <a:buChar char="•"/>
              <a:defRPr/>
            </a:pPr>
            <a:r>
              <a:rPr lang="en-US" sz="1100" dirty="0">
                <a:latin typeface="Calibri" panose="020F0502020204030204" pitchFamily="34" charset="0"/>
                <a:cs typeface="Tahoma" pitchFamily="34" charset="0"/>
              </a:rPr>
              <a:t> </a:t>
            </a:r>
            <a:r>
              <a:rPr lang="en-US" sz="1100" dirty="0">
                <a:solidFill>
                  <a:prstClr val="black"/>
                </a:solidFill>
                <a:latin typeface="Calibri" panose="020F0502020204030204" pitchFamily="34" charset="0"/>
                <a:cs typeface="Tahoma" pitchFamily="34" charset="0"/>
              </a:rPr>
              <a:t>How do you identify and select the right tool before starting maintenance work? </a:t>
            </a:r>
          </a:p>
          <a:p>
            <a:pPr marL="17145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 How do you identify pinch points and line-of-fire hazards before beginning a maintenance task?</a:t>
            </a:r>
          </a:p>
          <a:p>
            <a:pPr marL="17145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 How do supervisors ensure they remain focused on supervision rather than becoming part of the work crew?</a:t>
            </a:r>
          </a:p>
          <a:p>
            <a:pPr marL="17145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 How can workers challenge shortcuts that have become accepted practices over time?</a:t>
            </a:r>
          </a:p>
          <a:p>
            <a:pPr marL="17145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 What could happen when experience and confidence replace compliance with procedures? </a:t>
            </a:r>
          </a:p>
          <a:p>
            <a:pPr>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584775"/>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/06/2023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a:t>
            </a:r>
            <a:r>
              <a:rPr lang="en-US" sz="1200" b="1" dirty="0">
                <a:solidFill>
                  <a:srgbClr val="4472C4"/>
                </a:solidFill>
                <a:latin typeface="Tahoma" pitchFamily="34" charset="0"/>
              </a:rPr>
              <a:t>12</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Hands &amp; Fingers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rgbClr val="FF0000"/>
                </a:solidFill>
                <a:latin typeface="Tahoma" pitchFamily="34" charset="0"/>
              </a:rPr>
              <a:t>C3P</a:t>
            </a:r>
            <a:r>
              <a:rPr lang="en-US" sz="1400" b="1" dirty="0">
                <a:solidFill>
                  <a:prstClr val="black"/>
                </a:solidFill>
                <a:latin typeface="Tahoma" pitchFamily="34" charset="0"/>
              </a:rPr>
              <a:t> </a:t>
            </a:r>
            <a:r>
              <a:rPr kumimoji="0" lang="en-US" sz="1400" b="1" i="0" u="none" strike="noStrike" kern="1200" cap="none" spc="0" normalizeH="0" baseline="0" noProof="0" dirty="0">
                <a:ln>
                  <a:noFill/>
                </a:ln>
                <a:effectLst/>
                <a:uLnTx/>
                <a:uFillTx/>
                <a:latin typeface="Tahoma"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HVAC Maintenance</a:t>
            </a: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26521" y="6340878"/>
            <a:ext cx="7043953" cy="369332"/>
          </a:xfrm>
          <a:prstGeom prst="rect">
            <a:avLst/>
          </a:prstGeom>
          <a:solidFill>
            <a:schemeClr val="accent1"/>
          </a:solidFill>
        </p:spPr>
        <p:txBody>
          <a:bodyPr wrap="square" rtlCol="0">
            <a:spAutoFit/>
          </a:bodyPr>
          <a:lstStyle/>
          <a:p>
            <a:pPr lvl="0" algn="ctr" fontAlgn="base">
              <a:spcBef>
                <a:spcPct val="0"/>
              </a:spcBef>
              <a:spcAft>
                <a:spcPct val="0"/>
              </a:spcAft>
            </a:pPr>
            <a:r>
              <a:rPr lang="en-US" b="1" dirty="0">
                <a:solidFill>
                  <a:srgbClr val="FFFF00"/>
                </a:solidFill>
                <a:latin typeface="Tahoma" pitchFamily="34" charset="0"/>
                <a:ea typeface="MS PGothic" pitchFamily="34" charset="-128"/>
              </a:rPr>
              <a:t>No shortcuts, no line of fire, no hands in pinch points.</a:t>
            </a: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338621" y="3001875"/>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042706" y="5821658"/>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self-audit </a:t>
            </a: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a:defRPr/>
            </a:pPr>
            <a:r>
              <a:rPr lang="en-US" sz="1400" b="1" dirty="0">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2" y="1838115"/>
            <a:ext cx="11443427" cy="2508379"/>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a:defRPr/>
            </a:pPr>
            <a:endParaRPr lang="en-US" sz="1600" dirty="0">
              <a:latin typeface="Calibri" panose="020F0502020204030204" pitchFamily="34" charset="0"/>
              <a:sym typeface="Wingdings" pitchFamily="2" charset="2"/>
            </a:endParaRPr>
          </a:p>
          <a:p>
            <a:pPr marL="342900" indent="-342900">
              <a:buFont typeface="+mj-lt"/>
              <a:buAutoNum type="arabicParenR"/>
              <a:defRPr/>
            </a:pPr>
            <a:r>
              <a:rPr lang="en-US" sz="1600" dirty="0">
                <a:latin typeface="Calibri" panose="020F0502020204030204" pitchFamily="34" charset="0"/>
                <a:sym typeface="Wingdings" pitchFamily="2" charset="2"/>
              </a:rPr>
              <a:t>Do you ensure workers use only tools designed and approved for the task being performed?</a:t>
            </a:r>
          </a:p>
          <a:p>
            <a:pPr marL="342900" indent="-342900">
              <a:buFont typeface="+mj-lt"/>
              <a:buAutoNum type="arabicParenR"/>
              <a:defRPr/>
            </a:pPr>
            <a:r>
              <a:rPr lang="en-US" sz="1600" dirty="0">
                <a:latin typeface="Calibri" panose="020F0502020204030204" pitchFamily="34" charset="0"/>
                <a:sym typeface="Wingdings" pitchFamily="2" charset="2"/>
              </a:rPr>
              <a:t>Do you ensure risk assessments identify all stored-energy, pinch-point, and line-of-fire hazards associated with maintenance tasks?</a:t>
            </a:r>
          </a:p>
          <a:p>
            <a:pPr marL="342900" indent="-342900">
              <a:buFont typeface="+mj-lt"/>
              <a:buAutoNum type="arabicParenR"/>
              <a:defRPr/>
            </a:pPr>
            <a:r>
              <a:rPr lang="en-US" sz="1600" dirty="0">
                <a:latin typeface="Calibri" panose="020F0502020204030204" pitchFamily="34" charset="0"/>
                <a:sym typeface="Wingdings" pitchFamily="2" charset="2"/>
              </a:rPr>
              <a:t>Do you ensure compliance with procedures is regularly monitored through field verification and worksite visits?</a:t>
            </a:r>
          </a:p>
          <a:p>
            <a:pPr marL="342900" indent="-342900">
              <a:buFont typeface="+mj-lt"/>
              <a:buAutoNum type="arabicParenR"/>
              <a:defRPr/>
            </a:pPr>
            <a:r>
              <a:rPr lang="en-US" sz="1600" dirty="0">
                <a:latin typeface="Calibri" panose="020F0502020204030204" pitchFamily="34" charset="0"/>
                <a:sym typeface="Wingdings" pitchFamily="2" charset="2"/>
              </a:rPr>
              <a:t>Do you ensure lessons learned from previous incidents are incorporated into risk assessments, procedures, and training?</a:t>
            </a:r>
          </a:p>
          <a:p>
            <a:pPr marL="342900" indent="-342900">
              <a:buFont typeface="+mj-lt"/>
              <a:buAutoNum type="arabicParenR"/>
              <a:defRPr/>
            </a:pPr>
            <a:r>
              <a:rPr lang="en-US" sz="1600" dirty="0">
                <a:latin typeface="Calibri" panose="020F0502020204030204" pitchFamily="34" charset="0"/>
                <a:sym typeface="Wingdings" pitchFamily="2" charset="2"/>
              </a:rPr>
              <a:t>Do you ensure adequate supervision levels are maintained all the times?</a:t>
            </a:r>
          </a:p>
          <a:p>
            <a:pPr marL="342900" indent="-342900">
              <a:buFont typeface="+mj-lt"/>
              <a:buAutoNum type="arabicParenR"/>
              <a:defRPr/>
            </a:pPr>
            <a:r>
              <a:rPr lang="en-US" sz="1600" dirty="0">
                <a:latin typeface="Calibri" panose="020F0502020204030204" pitchFamily="34" charset="0"/>
                <a:sym typeface="Wingdings" pitchFamily="2" charset="2"/>
              </a:rPr>
              <a:t>Do you ensure Toolbox Talks and TRIC discussions specifically address task-specific hazards and controls?</a:t>
            </a:r>
          </a:p>
          <a:p>
            <a:pPr>
              <a:defRPr/>
            </a:pPr>
            <a:endParaRPr lang="en-US" sz="1600" strike="sngStrike" dirty="0">
              <a:solidFill>
                <a:srgbClr val="FF0000"/>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E96AB551-A581-44CA-BE19-16C9848DDBEC}"/>
              </a:ext>
            </a:extLst>
          </p:cNvPr>
          <p:cNvSpPr>
            <a:spLocks noChangeArrowheads="1"/>
          </p:cNvSpPr>
          <p:nvPr/>
        </p:nvSpPr>
        <p:spPr bwMode="auto">
          <a:xfrm>
            <a:off x="425605" y="550555"/>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/06/2023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a:t>
            </a:r>
            <a:r>
              <a:rPr lang="en-US" sz="1200" b="1" dirty="0">
                <a:solidFill>
                  <a:srgbClr val="4472C4"/>
                </a:solidFill>
                <a:latin typeface="Tahoma" pitchFamily="34" charset="0"/>
              </a:rPr>
              <a:t>12</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chemeClr val="accent1"/>
                </a:solidFill>
                <a:latin typeface="Tahoma" pitchFamily="34" charset="0"/>
              </a:rPr>
              <a:t>Hands &amp; Fingers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chemeClr val="accent1"/>
                </a:solidFill>
                <a:latin typeface="Tahoma" pitchFamily="34" charset="0"/>
              </a:rPr>
              <a:t>C3P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effectLst/>
                <a:uLnTx/>
                <a:uFillTx/>
                <a:latin typeface="Tahoma"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HVAC Maintenance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CCBE1555-AF6C-AC26-6819-EB9F2023D01C}"/>
              </a:ext>
            </a:extLst>
          </p:cNvPr>
          <p:cNvSpPr/>
          <p:nvPr/>
        </p:nvSpPr>
        <p:spPr>
          <a:xfrm>
            <a:off x="297389" y="5279219"/>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d51eac6-a7d5-47f5-a119-63d146adb134">
      <UserInfo>
        <DisplayName>Husni, Ibrahim UOC522L</DisplayName>
        <AccountId>321</AccountId>
        <AccountType/>
      </UserInfo>
      <UserInfo>
        <DisplayName>Al Saadi, Asaad ONSL</DisplayName>
        <AccountId>18283</AccountId>
        <AccountType/>
      </UserInfo>
      <UserInfo>
        <DisplayName>ONO1L</DisplayName>
        <AccountId>20158</AccountId>
        <AccountType/>
      </UserInfo>
    </SharedWithUsers>
    <Language xmlns="4880e4f8-4b7d-4bdd-91e3-e10d47036eca">English</Language>
    <DocId xmlns="4880e4f8-4b7d-4bdd-91e3-e10d47036eca">93054</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5F12C9-81DC-4645-A85E-E436C3DAACB8}"/>
</file>

<file path=customXml/itemProps2.xml><?xml version="1.0" encoding="utf-8"?>
<ds:datastoreItem xmlns:ds="http://schemas.openxmlformats.org/officeDocument/2006/customXml" ds:itemID="{ECEB1FCF-0E89-482E-A62E-598FF58845D8}">
  <ds:schemaRefs>
    <ds:schemaRef ds:uri="9d51eac6-a7d5-47f5-a119-63d146adb134"/>
    <ds:schemaRef ds:uri="http://purl.org/dc/terms/"/>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sharepoint/v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52198</TotalTime>
  <Words>826</Words>
  <Application>Microsoft Office PowerPoint</Application>
  <PresentationFormat>Widescreen</PresentationFormat>
  <Paragraphs>58</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Calibri</vt:lpstr>
      <vt:lpstr>Calibri Light</vt:lpstr>
      <vt:lpstr>Tahoma</vt:lpstr>
      <vt:lpstr>Times New Roman</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LTI_12 Ac technician suffered finger injury replacing AC belt</dc:title>
  <dc:creator>nazar@umsoman.com</dc:creator>
  <cp:lastModifiedBy>Masroori, Ahmed MSE31</cp:lastModifiedBy>
  <cp:revision>408</cp:revision>
  <cp:lastPrinted>2023-06-05T10:25:59Z</cp:lastPrinted>
  <dcterms:created xsi:type="dcterms:W3CDTF">2018-09-24T07:27:56Z</dcterms:created>
  <dcterms:modified xsi:type="dcterms:W3CDTF">2026-07-07T05:47:59Z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