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7"/>
  </p:notesMasterIdLst>
  <p:handoutMasterIdLst>
    <p:handoutMasterId r:id="rId8"/>
  </p:handoutMasterIdLst>
  <p:sldIdLst>
    <p:sldId id="356" r:id="rId5"/>
    <p:sldId id="350"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838AF2A-37E9-CDE6-25E7-CBC3F9EBF0A9}" name="Al Maskari, Iman FPL116" initials="AMIF" userId="S::Iman.ISA.AlMaskari@pdo.co.om::b716739a-c87b-401d-b74c-b5d54754273c" providerId="AD"/>
  <p188:author id="{0FC7FB53-3FEC-E587-70F0-2A4791BDC094}" name="Shakir Al Balushi" initials="SA" userId="S::shakir.albalushi@truckomangroup.com::c2ea3a9d-9998-4a60-858d-d82ade79b6eb" providerId="AD"/>
  <p188:author id="{F066718A-DA0F-1341-1B41-6825458CB6B2}" name="Mubarak Al Kiyumi" initials="MAK" userId="S-1-5-21-3863862762-370457141-1874363210-15139" providerId="AD"/>
  <p188:author id="{40A26C8F-BDF4-268D-D81B-13E282E288C4}" name="Davis George" initials="DG" userId="S::davis@truckomangroup.com::e15467d1-42fa-45c6-a985-f08e211e06a6" providerId="AD"/>
  <p188:author id="{B1B703E3-6E89-5158-4BD9-8D3E4AC95A01}" name="Yu, Edmund Paul FPL6D" initials="YEPF" userId="S::EdmundPaul.EY.Yu@pdo.co.om::47530a43-cb2d-4947-afe9-a0bbefdfee58"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Al Mahrooqi, Al Mutasem UWZ4" initials="AMAMU" lastIdx="1" clrIdx="0">
    <p:extLst>
      <p:ext uri="{19B8F6BF-5375-455C-9EA6-DF929625EA0E}">
        <p15:presenceInfo xmlns:p15="http://schemas.microsoft.com/office/powerpoint/2012/main" userId="S::AlMutasem.AMA.AlMahrooqi@pdo.co.om::6429f863-105c-4fb8-be4e-2094f749133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FFFC00"/>
    <a:srgbClr val="16942A"/>
    <a:srgbClr val="FFC91D"/>
    <a:srgbClr val="EAEAEA"/>
    <a:srgbClr val="F2F3D7"/>
    <a:srgbClr val="24A316"/>
    <a:srgbClr val="FDD600"/>
    <a:srgbClr val="00B05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6357" autoAdjust="0"/>
  </p:normalViewPr>
  <p:slideViewPr>
    <p:cSldViewPr snapToGrid="0" snapToObjects="1">
      <p:cViewPr varScale="1">
        <p:scale>
          <a:sx n="111" d="100"/>
          <a:sy n="111" d="100"/>
        </p:scale>
        <p:origin x="558" y="96"/>
      </p:cViewPr>
      <p:guideLst/>
    </p:cSldViewPr>
  </p:slideViewPr>
  <p:notesTextViewPr>
    <p:cViewPr>
      <p:scale>
        <a:sx n="1" d="1"/>
        <a:sy n="1" d="1"/>
      </p:scale>
      <p:origin x="0" y="0"/>
    </p:cViewPr>
  </p:notesTextViewPr>
  <p:notesViewPr>
    <p:cSldViewPr snapToGrid="0" snapToObjects="1">
      <p:cViewPr varScale="1">
        <p:scale>
          <a:sx n="87" d="100"/>
          <a:sy n="87" d="100"/>
        </p:scale>
        <p:origin x="2988" y="6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13"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viewProps" Target="viewProps.xml"/><Relationship Id="rId5" Type="http://schemas.openxmlformats.org/officeDocument/2006/relationships/slide" Target="slides/slide1.xml"/><Relationship Id="rId1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commentAuthors" Target="commentAuthors.xml"/><Relationship Id="rId14" Type="http://schemas.microsoft.com/office/2018/10/relationships/authors" Targe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B13D376-C7B6-419B-9FF1-F3C32902842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r>
              <a:rPr lang="es-ES">
                <a:latin typeface="Calibri" panose="020F0502020204030204" pitchFamily="34" charset="0"/>
              </a:rPr>
              <a:t>1167741, HIPO#15, MVI TRUCKOMAN /Abu Inaz</a:t>
            </a:r>
            <a:endParaRPr lang="en-US" dirty="0">
              <a:latin typeface="Calibri" panose="020F0502020204030204" pitchFamily="34" charset="0"/>
            </a:endParaRPr>
          </a:p>
        </p:txBody>
      </p:sp>
      <p:sp>
        <p:nvSpPr>
          <p:cNvPr id="3" name="Date Placeholder 2">
            <a:extLst>
              <a:ext uri="{FF2B5EF4-FFF2-40B4-BE49-F238E27FC236}">
                <a16:creationId xmlns:a16="http://schemas.microsoft.com/office/drawing/2014/main" id="{117192C6-1C95-48A1-A4C6-F94F132F0AA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E8341AC-BC74-4FAA-A2BA-136D509060EF}" type="datetimeFigureOut">
              <a:rPr lang="en-US" smtClean="0">
                <a:latin typeface="Calibri" panose="020F0502020204030204" pitchFamily="34" charset="0"/>
              </a:rPr>
              <a:t>24/06/2026</a:t>
            </a:fld>
            <a:endParaRPr lang="en-US" dirty="0">
              <a:latin typeface="Calibri" panose="020F0502020204030204" pitchFamily="34" charset="0"/>
            </a:endParaRPr>
          </a:p>
        </p:txBody>
      </p:sp>
      <p:sp>
        <p:nvSpPr>
          <p:cNvPr id="4" name="Footer Placeholder 3">
            <a:extLst>
              <a:ext uri="{FF2B5EF4-FFF2-40B4-BE49-F238E27FC236}">
                <a16:creationId xmlns:a16="http://schemas.microsoft.com/office/drawing/2014/main" id="{9245D574-C9C3-4949-A04E-C02C11D3065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r>
              <a:rPr lang="en-US" dirty="0">
                <a:latin typeface="Calibri" panose="020F0502020204030204" pitchFamily="34" charset="0"/>
              </a:rPr>
              <a:t>Confidential - Not to be shared outside of PDO/PDO contractors  </a:t>
            </a:r>
          </a:p>
        </p:txBody>
      </p:sp>
      <p:sp>
        <p:nvSpPr>
          <p:cNvPr id="5" name="Slide Number Placeholder 4">
            <a:extLst>
              <a:ext uri="{FF2B5EF4-FFF2-40B4-BE49-F238E27FC236}">
                <a16:creationId xmlns:a16="http://schemas.microsoft.com/office/drawing/2014/main" id="{0E27CE67-CCF6-43EA-9EB4-FFC01F182A7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A1C225E-C8CB-4D13-B3BD-590B7CA9FD0A}" type="slidenum">
              <a:rPr lang="en-US" smtClean="0">
                <a:latin typeface="Calibri" panose="020F0502020204030204" pitchFamily="34" charset="0"/>
              </a:rPr>
              <a:t>‹#›</a:t>
            </a:fld>
            <a:endParaRPr lang="en-US" dirty="0">
              <a:latin typeface="Calibri" panose="020F0502020204030204" pitchFamily="34" charset="0"/>
            </a:endParaRPr>
          </a:p>
        </p:txBody>
      </p:sp>
    </p:spTree>
    <p:extLst>
      <p:ext uri="{BB962C8B-B14F-4D97-AF65-F5344CB8AC3E}">
        <p14:creationId xmlns:p14="http://schemas.microsoft.com/office/powerpoint/2010/main" val="3267991762"/>
      </p:ext>
    </p:extLst>
  </p:cSld>
  <p:clrMap bg1="lt1" tx1="dk1" bg2="lt2" tx2="dk2" accent1="accent1" accent2="accent2" accent3="accent3" accent4="accent4" accent5="accent5" accent6="accent6" hlink="hlink" folHlink="folHlink"/>
  <p:hf sldNum="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Calibri" panose="020F0502020204030204" pitchFamily="34" charset="0"/>
              </a:defRPr>
            </a:lvl1pPr>
          </a:lstStyle>
          <a:p>
            <a:r>
              <a:rPr lang="es-ES"/>
              <a:t>1167741, HIPO#15, MVI TRUCKOMAN /Abu Inaz</a:t>
            </a:r>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Calibri" panose="020F0502020204030204" pitchFamily="34" charset="0"/>
              </a:defRPr>
            </a:lvl1pPr>
          </a:lstStyle>
          <a:p>
            <a:fld id="{EF51F27E-834E-4F26-A38E-D9AD78458120}" type="datetimeFigureOut">
              <a:rPr lang="en-US" smtClean="0"/>
              <a:pPr/>
              <a:t>24/06/2026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2"/>
            <a:ext cx="4884516" cy="458787"/>
          </a:xfrm>
          <a:prstGeom prst="rect">
            <a:avLst/>
          </a:prstGeom>
        </p:spPr>
        <p:txBody>
          <a:bodyPr vert="horz" lIns="91440" tIns="45720" rIns="91440" bIns="45720" rtlCol="0" anchor="b"/>
          <a:lstStyle>
            <a:lvl1pPr algn="l">
              <a:defRPr sz="1100">
                <a:latin typeface="Calibri" panose="020F0502020204030204" pitchFamily="34" charset="0"/>
              </a:defRPr>
            </a:lvl1pPr>
          </a:lstStyle>
          <a:p>
            <a:pPr>
              <a:defRPr/>
            </a:pPr>
            <a:r>
              <a:rPr lang="en-US" dirty="0">
                <a:solidFill>
                  <a:srgbClr val="000000"/>
                </a:solidFill>
              </a:rPr>
              <a:t>Confidential - Not to be shared outside of PDO/PDO contractors </a:t>
            </a:r>
          </a:p>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Calibri" panose="020F0502020204030204" pitchFamily="34" charset="0"/>
              </a:defRPr>
            </a:lvl1pPr>
          </a:lstStyle>
          <a:p>
            <a:fld id="{F88714CE-FB4E-4316-BED5-DE0DF6B1D8E5}" type="slidenum">
              <a:rPr lang="en-US" smtClean="0"/>
              <a:pPr/>
              <a:t>‹#›</a:t>
            </a:fld>
            <a:endParaRPr lang="en-US" dirty="0"/>
          </a:p>
        </p:txBody>
      </p:sp>
    </p:spTree>
    <p:extLst>
      <p:ext uri="{BB962C8B-B14F-4D97-AF65-F5344CB8AC3E}">
        <p14:creationId xmlns:p14="http://schemas.microsoft.com/office/powerpoint/2010/main" val="4183368233"/>
      </p:ext>
    </p:extLst>
  </p:cSld>
  <p:clrMap bg1="lt1" tx1="dk1" bg2="lt2" tx2="dk2" accent1="accent1" accent2="accent2" accent3="accent3" accent4="accent4" accent5="accent5" accent6="accent6" hlink="hlink" folHlink="folHlink"/>
  <p:hf sldNum="0" dt="0"/>
  <p:notesStyle>
    <a:lvl1pPr marL="0" algn="l" defTabSz="914400" rtl="0" eaLnBrk="1" latinLnBrk="0" hangingPunct="1">
      <a:defRPr sz="1200" kern="1200">
        <a:solidFill>
          <a:schemeClr val="tx1"/>
        </a:solidFill>
        <a:latin typeface="Calibri" panose="020F0502020204030204" pitchFamily="34" charset="0"/>
        <a:ea typeface="+mn-ea"/>
        <a:cs typeface="+mn-cs"/>
      </a:defRPr>
    </a:lvl1pPr>
    <a:lvl2pPr marL="457200" algn="l" defTabSz="914400" rtl="0" eaLnBrk="1" latinLnBrk="0" hangingPunct="1">
      <a:defRPr sz="1200" kern="1200">
        <a:solidFill>
          <a:schemeClr val="tx1"/>
        </a:solidFill>
        <a:latin typeface="Calibri" panose="020F0502020204030204" pitchFamily="34" charset="0"/>
        <a:ea typeface="+mn-ea"/>
        <a:cs typeface="+mn-cs"/>
      </a:defRPr>
    </a:lvl2pPr>
    <a:lvl3pPr marL="914400" algn="l" defTabSz="914400" rtl="0" eaLnBrk="1" latinLnBrk="0" hangingPunct="1">
      <a:defRPr sz="1200" kern="1200">
        <a:solidFill>
          <a:schemeClr val="tx1"/>
        </a:solidFill>
        <a:latin typeface="Calibri" panose="020F0502020204030204" pitchFamily="34" charset="0"/>
        <a:ea typeface="+mn-ea"/>
        <a:cs typeface="+mn-cs"/>
      </a:defRPr>
    </a:lvl3pPr>
    <a:lvl4pPr marL="1371600" algn="l" defTabSz="914400" rtl="0" eaLnBrk="1" latinLnBrk="0" hangingPunct="1">
      <a:defRPr sz="1200" kern="1200">
        <a:solidFill>
          <a:schemeClr val="tx1"/>
        </a:solidFill>
        <a:latin typeface="Calibri" panose="020F0502020204030204" pitchFamily="34" charset="0"/>
        <a:ea typeface="+mn-ea"/>
        <a:cs typeface="+mn-cs"/>
      </a:defRPr>
    </a:lvl4pPr>
    <a:lvl5pPr marL="1828800" algn="l" defTabSz="914400" rtl="0" eaLnBrk="1" latinLnBrk="0" hangingPunct="1">
      <a:defRPr sz="1200" kern="1200">
        <a:solidFill>
          <a:schemeClr val="tx1"/>
        </a:solidFill>
        <a:latin typeface="Calibri" panose="020F050202020403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Ensure all dates and titles are input </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A short description should be provided without mentioning names of contractors or individuals.  You should include, what happened, to who (by job title) and what injuries this resulted in.  Nothing more!</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Four to five bullet points highlighting the main findings from the investigation.  Remember the target audience is the front line staff so this should be written in simple terms in a way that everyone can understand.</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The strap line should be the main point you want to get across</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The images should be self explanatory, what went wrong (if you create a reconstruction please ensure you do not put people at risk) and below how it should be done.   </a:t>
            </a:r>
          </a:p>
          <a:p>
            <a:endParaRPr lang="en-US" dirty="0"/>
          </a:p>
        </p:txBody>
      </p:sp>
      <p:sp>
        <p:nvSpPr>
          <p:cNvPr id="4" name="Footer Placeholder 3"/>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Confidential - Not to be shared outside of PDO/PDO contractors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
        <p:nvSpPr>
          <p:cNvPr id="6" name="Header Placeholder 5">
            <a:extLst>
              <a:ext uri="{FF2B5EF4-FFF2-40B4-BE49-F238E27FC236}">
                <a16:creationId xmlns:a16="http://schemas.microsoft.com/office/drawing/2014/main" id="{27C3DAA0-E876-CA6B-707D-0FDD208B5B42}"/>
              </a:ext>
            </a:extLst>
          </p:cNvPr>
          <p:cNvSpPr>
            <a:spLocks noGrp="1"/>
          </p:cNvSpPr>
          <p:nvPr>
            <p:ph type="hdr" sz="quarter"/>
          </p:nvPr>
        </p:nvSpPr>
        <p:spPr/>
        <p:txBody>
          <a:bodyPr/>
          <a:lstStyle/>
          <a:p>
            <a:r>
              <a:rPr lang="es-ES"/>
              <a:t>1167741, HIPO#15, MVI TRUCKOMAN /Abu Inaz</a:t>
            </a:r>
            <a:endParaRPr lang="en-US" dirty="0"/>
          </a:p>
        </p:txBody>
      </p:sp>
    </p:spTree>
    <p:extLst>
      <p:ext uri="{BB962C8B-B14F-4D97-AF65-F5344CB8AC3E}">
        <p14:creationId xmlns:p14="http://schemas.microsoft.com/office/powerpoint/2010/main" val="13113545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Ensure all dates and titles are input </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33CC"/>
              </a:solidFill>
              <a:effectLst/>
              <a:uLnTx/>
              <a:uFillTx/>
              <a:ea typeface="+mn-ea"/>
              <a:cs typeface="Calibri" panose="020F0502020204030204" pitchFamily="34" charset="0"/>
              <a:sym typeface="Wingdings" pitchFamily="2" charset="2"/>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33CC"/>
                </a:solidFill>
                <a:effectLst/>
                <a:uLnTx/>
                <a:uFillTx/>
                <a:ea typeface="+mn-ea"/>
                <a:cs typeface="Calibri" panose="020F0502020204030204" pitchFamily="34" charset="0"/>
                <a:sym typeface="Wingdings" pitchFamily="2" charset="2"/>
              </a:rPr>
              <a:t>Make a list of closed questions (only ‘yes’ or ‘no’ as an answer) to ask others if they have the same issues based on the management or HSE-MS failings or shortfalls identified in the investigation. </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33CC"/>
              </a:solidFill>
              <a:effectLst/>
              <a:uLnTx/>
              <a:uFillTx/>
              <a:ea typeface="+mn-ea"/>
              <a:cs typeface="Calibri" panose="020F0502020204030204" pitchFamily="34" charset="0"/>
              <a:sym typeface="Wingdings" pitchFamily="2" charset="2"/>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33CC"/>
                </a:solidFill>
                <a:effectLst/>
                <a:uLnTx/>
                <a:uFillTx/>
                <a:ea typeface="+mn-ea"/>
                <a:cs typeface="Calibri" panose="020F0502020204030204" pitchFamily="34" charset="0"/>
                <a:sym typeface="Wingdings" pitchFamily="2" charset="2"/>
              </a:rPr>
              <a:t>Imagine you have to audit other companies to see if they could have the same issues.</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33CC"/>
              </a:solidFill>
              <a:effectLst/>
              <a:uLnTx/>
              <a:uFillTx/>
              <a:ea typeface="+mn-ea"/>
              <a:cs typeface="Calibri" panose="020F0502020204030204" pitchFamily="34" charset="0"/>
              <a:sym typeface="Wingdings" pitchFamily="2" charset="2"/>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33CC"/>
                </a:solidFill>
                <a:effectLst/>
                <a:uLnTx/>
                <a:uFillTx/>
                <a:ea typeface="+mn-ea"/>
                <a:cs typeface="Calibri" panose="020F0502020204030204" pitchFamily="34" charset="0"/>
                <a:sym typeface="Wingdings" pitchFamily="2" charset="2"/>
              </a:rPr>
              <a:t>These questions should start with: Do you ensure…………………?</a:t>
            </a:r>
            <a:endParaRPr kumimoji="0" lang="en-US" sz="1200" b="0" i="0" u="none" strike="noStrike" kern="1200" cap="none" spc="0" normalizeH="0" baseline="0" noProof="0" dirty="0">
              <a:ln>
                <a:noFill/>
              </a:ln>
              <a:solidFill>
                <a:srgbClr val="000000"/>
              </a:solidFill>
              <a:effectLst/>
              <a:uLnTx/>
              <a:uFillTx/>
              <a:ea typeface="+mn-ea"/>
              <a:cs typeface="Calibri" panose="020F0502020204030204" pitchFamily="34" charset="0"/>
            </a:endParaRPr>
          </a:p>
          <a:p>
            <a:endParaRPr lang="en-US" dirty="0"/>
          </a:p>
        </p:txBody>
      </p:sp>
      <p:sp>
        <p:nvSpPr>
          <p:cNvPr id="4" name="Footer Placeholder 3"/>
          <p:cNvSpPr>
            <a:spLocks noGrp="1"/>
          </p:cNvSpPr>
          <p:nvPr>
            <p:ph type="ftr" sz="quarter" idx="4"/>
          </p:nvPr>
        </p:nvSpPr>
        <p:spPr/>
        <p:txBody>
          <a:bodyPr/>
          <a:lstStyle/>
          <a:p>
            <a:pPr>
              <a:defRPr/>
            </a:pPr>
            <a:r>
              <a:rPr lang="en-US" dirty="0">
                <a:solidFill>
                  <a:srgbClr val="000000"/>
                </a:solidFill>
              </a:rPr>
              <a:t>Confidential - Not to be shared outside of PDO/PDO contractors </a:t>
            </a:r>
          </a:p>
          <a:p>
            <a:endParaRPr lang="en-US" dirty="0"/>
          </a:p>
        </p:txBody>
      </p:sp>
      <p:sp>
        <p:nvSpPr>
          <p:cNvPr id="6" name="Header Placeholder 5">
            <a:extLst>
              <a:ext uri="{FF2B5EF4-FFF2-40B4-BE49-F238E27FC236}">
                <a16:creationId xmlns:a16="http://schemas.microsoft.com/office/drawing/2014/main" id="{0F2ABF42-B36D-67E6-BCEE-A4F09A8313FE}"/>
              </a:ext>
            </a:extLst>
          </p:cNvPr>
          <p:cNvSpPr>
            <a:spLocks noGrp="1"/>
          </p:cNvSpPr>
          <p:nvPr>
            <p:ph type="hdr" sz="quarter"/>
          </p:nvPr>
        </p:nvSpPr>
        <p:spPr/>
        <p:txBody>
          <a:bodyPr/>
          <a:lstStyle/>
          <a:p>
            <a:r>
              <a:rPr lang="es-ES"/>
              <a:t>1167741, HIPO#15, MVI TRUCKOMAN /Abu Inaz</a:t>
            </a:r>
            <a:endParaRPr lang="en-US" dirty="0"/>
          </a:p>
        </p:txBody>
      </p:sp>
    </p:spTree>
    <p:extLst>
      <p:ext uri="{BB962C8B-B14F-4D97-AF65-F5344CB8AC3E}">
        <p14:creationId xmlns:p14="http://schemas.microsoft.com/office/powerpoint/2010/main" val="16205451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F5EF0334-61E7-4E9E-A57C-0B8163A747AF}" type="datetime1">
              <a:rPr lang="en-US" smtClean="0"/>
              <a:t>24/06/2026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9703644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Content Placeholder 2"/>
          <p:cNvSpPr>
            <a:spLocks noGrp="1"/>
          </p:cNvSpPr>
          <p:nvPr>
            <p:ph idx="1"/>
          </p:nvPr>
        </p:nvSpPr>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AED9233F-4BCD-4E7B-9728-0631B54A74DB}" type="datetime1">
              <a:rPr lang="en-US" smtClean="0"/>
              <a:t>24/06/2026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7179113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latin typeface="Calibri" panose="020F0502020204030204" pitchFamily="34" charset="0"/>
                <a:cs typeface="Calibri" panose="020F050202020403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21813801-9CF5-4084-B630-ED9AB747476C}" type="datetime1">
              <a:rPr lang="en-US" smtClean="0"/>
              <a:t>24/06/2026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91314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Content Placeholder 2"/>
          <p:cNvSpPr>
            <a:spLocks noGrp="1"/>
          </p:cNvSpPr>
          <p:nvPr>
            <p:ph sz="half" idx="1"/>
          </p:nvPr>
        </p:nvSpPr>
        <p:spPr>
          <a:xfrm>
            <a:off x="838200" y="1825625"/>
            <a:ext cx="5181600" cy="435133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200" y="1825625"/>
            <a:ext cx="5181600" cy="435133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lvl1pPr>
              <a:defRPr>
                <a:latin typeface="Calibri" panose="020F0502020204030204" pitchFamily="34" charset="0"/>
              </a:defRPr>
            </a:lvl1pPr>
          </a:lstStyle>
          <a:p>
            <a:fld id="{1E4918E9-AF74-45F2-B59C-2831ED1F26E3}" type="datetime1">
              <a:rPr lang="en-US" smtClean="0"/>
              <a:t>24/06/2026</a:t>
            </a:fld>
            <a:endParaRPr lang="en-US" dirty="0"/>
          </a:p>
        </p:txBody>
      </p:sp>
      <p:sp>
        <p:nvSpPr>
          <p:cNvPr id="6" name="Footer Placeholder 5"/>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7" name="Slide Number Placeholder 6"/>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5668638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839788" y="2505075"/>
            <a:ext cx="5157787" cy="368458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172200" y="2505075"/>
            <a:ext cx="5183188" cy="368458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lvl1pPr>
              <a:defRPr>
                <a:latin typeface="Calibri" panose="020F0502020204030204" pitchFamily="34" charset="0"/>
              </a:defRPr>
            </a:lvl1pPr>
          </a:lstStyle>
          <a:p>
            <a:fld id="{3212CF6E-81F6-47B1-A8E7-0B0FED619863}" type="datetime1">
              <a:rPr lang="en-US" smtClean="0"/>
              <a:t>24/06/2026</a:t>
            </a:fld>
            <a:endParaRPr lang="en-US" dirty="0"/>
          </a:p>
        </p:txBody>
      </p:sp>
      <p:sp>
        <p:nvSpPr>
          <p:cNvPr id="8" name="Footer Placeholder 7"/>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9" name="Slide Number Placeholder 8"/>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8354070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Date Placeholder 2"/>
          <p:cNvSpPr>
            <a:spLocks noGrp="1"/>
          </p:cNvSpPr>
          <p:nvPr>
            <p:ph type="dt" sz="half" idx="10"/>
          </p:nvPr>
        </p:nvSpPr>
        <p:spPr/>
        <p:txBody>
          <a:bodyPr/>
          <a:lstStyle>
            <a:lvl1pPr>
              <a:defRPr>
                <a:latin typeface="Calibri" panose="020F0502020204030204" pitchFamily="34" charset="0"/>
              </a:defRPr>
            </a:lvl1pPr>
          </a:lstStyle>
          <a:p>
            <a:fld id="{F7CAF4BD-AECD-492D-BC07-62D31BAB8F6B}" type="datetime1">
              <a:rPr lang="en-US" smtClean="0"/>
              <a:t>24/06/2026</a:t>
            </a:fld>
            <a:endParaRPr lang="en-US" dirty="0"/>
          </a:p>
        </p:txBody>
      </p:sp>
      <p:sp>
        <p:nvSpPr>
          <p:cNvPr id="4" name="Footer Placeholder 3"/>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5" name="Slide Number Placeholder 4"/>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2317888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atin typeface="Calibri" panose="020F0502020204030204" pitchFamily="34" charset="0"/>
              </a:defRPr>
            </a:lvl1pPr>
          </a:lstStyle>
          <a:p>
            <a:fld id="{267DF277-07EF-4D52-A16B-00DBB9D5FAE3}" type="datetime1">
              <a:rPr lang="en-US" smtClean="0"/>
              <a:t>24/06/2026</a:t>
            </a:fld>
            <a:endParaRPr lang="en-US" dirty="0"/>
          </a:p>
        </p:txBody>
      </p:sp>
      <p:sp>
        <p:nvSpPr>
          <p:cNvPr id="3" name="Footer Placeholder 2"/>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4" name="Slide Number Placeholder 3"/>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9335843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atin typeface="Calibri" panose="020F0502020204030204" pitchFamily="34" charset="0"/>
                <a:cs typeface="Calibri" panose="020F0502020204030204" pitchFamily="34" charset="0"/>
              </a:defRPr>
            </a:lvl1pPr>
            <a:lvl2pPr>
              <a:defRPr sz="2800">
                <a:latin typeface="Calibri" panose="020F0502020204030204" pitchFamily="34" charset="0"/>
                <a:cs typeface="Calibri" panose="020F0502020204030204" pitchFamily="34" charset="0"/>
              </a:defRPr>
            </a:lvl2pPr>
            <a:lvl3pPr>
              <a:defRPr sz="24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atin typeface="Calibri" panose="020F0502020204030204" pitchFamily="34" charset="0"/>
                <a:cs typeface="Calibri" panose="020F05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p:cNvSpPr>
            <a:spLocks noGrp="1"/>
          </p:cNvSpPr>
          <p:nvPr>
            <p:ph type="dt" sz="half" idx="10"/>
          </p:nvPr>
        </p:nvSpPr>
        <p:spPr/>
        <p:txBody>
          <a:bodyPr/>
          <a:lstStyle>
            <a:lvl1pPr>
              <a:defRPr>
                <a:latin typeface="Calibri" panose="020F0502020204030204" pitchFamily="34" charset="0"/>
              </a:defRPr>
            </a:lvl1pPr>
          </a:lstStyle>
          <a:p>
            <a:fld id="{DA439E56-5B0A-4CAB-931D-6FFEBB21E5A7}" type="datetime1">
              <a:rPr lang="en-US" smtClean="0"/>
              <a:t>24/06/2026</a:t>
            </a:fld>
            <a:endParaRPr lang="en-US" dirty="0"/>
          </a:p>
        </p:txBody>
      </p:sp>
      <p:sp>
        <p:nvSpPr>
          <p:cNvPr id="6" name="Footer Placeholder 5"/>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7" name="Slide Number Placeholder 6"/>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2371160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atin typeface="Calibri" panose="020F0502020204030204" pitchFamily="34" charset="0"/>
                <a:cs typeface="Calibri" panose="020F050202020403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atin typeface="Calibri" panose="020F0502020204030204" pitchFamily="34" charset="0"/>
                <a:cs typeface="Calibri" panose="020F05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p:cNvSpPr>
            <a:spLocks noGrp="1"/>
          </p:cNvSpPr>
          <p:nvPr>
            <p:ph type="dt" sz="half" idx="10"/>
          </p:nvPr>
        </p:nvSpPr>
        <p:spPr/>
        <p:txBody>
          <a:bodyPr/>
          <a:lstStyle>
            <a:lvl1pPr>
              <a:defRPr>
                <a:latin typeface="Calibri" panose="020F0502020204030204" pitchFamily="34" charset="0"/>
              </a:defRPr>
            </a:lvl1pPr>
          </a:lstStyle>
          <a:p>
            <a:fld id="{B172454A-6CF6-4083-9ADF-BC86939CF524}" type="datetime1">
              <a:rPr lang="en-US" smtClean="0"/>
              <a:t>24/06/2026</a:t>
            </a:fld>
            <a:endParaRPr lang="en-US" dirty="0"/>
          </a:p>
        </p:txBody>
      </p:sp>
      <p:sp>
        <p:nvSpPr>
          <p:cNvPr id="6" name="Footer Placeholder 5"/>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7" name="Slide Number Placeholder 6"/>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2730173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7E26773B-C889-40FB-9A61-00FAF434E967}" type="datetime1">
              <a:rPr lang="en-US" smtClean="0"/>
              <a:t>24/06/2026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5782709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537F1F44-5DE1-405C-99A0-2884A4475166}" type="datetime1">
              <a:rPr lang="en-US" smtClean="0"/>
              <a:t>24/06/2026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2821178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em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Calibri" panose="020F0502020204030204" pitchFamily="34" charset="0"/>
              </a:defRPr>
            </a:lvl1pPr>
          </a:lstStyle>
          <a:p>
            <a:fld id="{4EA04776-DCD0-435F-8FED-2F4B3A780111}" type="datetime1">
              <a:rPr lang="en-US" smtClean="0"/>
              <a:t>24/06/2026</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Calibri" panose="020F0502020204030204" pitchFamily="34" charset="0"/>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Calibri" panose="020F0502020204030204" pitchFamily="34" charset="0"/>
              </a:defRPr>
            </a:lvl1pPr>
          </a:lstStyle>
          <a:p>
            <a:fld id="{7A6F64E4-CF39-E842-A871-400C57C21E39}" type="slidenum">
              <a:rPr lang="en-US" smtClean="0"/>
              <a:pPr/>
              <a:t>‹#›</a:t>
            </a:fld>
            <a:endParaRPr lang="en-US" dirty="0"/>
          </a:p>
        </p:txBody>
      </p:sp>
      <p:pic>
        <p:nvPicPr>
          <p:cNvPr id="7" name="Picture 6">
            <a:extLst>
              <a:ext uri="{FF2B5EF4-FFF2-40B4-BE49-F238E27FC236}">
                <a16:creationId xmlns:a16="http://schemas.microsoft.com/office/drawing/2014/main" id="{2F5837F4-0EF0-4EB8-A16D-265E78EE0C93}"/>
              </a:ext>
            </a:extLst>
          </p:cNvPr>
          <p:cNvPicPr>
            <a:picLocks noChangeAspect="1"/>
          </p:cNvPicPr>
          <p:nvPr userDrawn="1"/>
        </p:nvPicPr>
        <p:blipFill>
          <a:blip r:embed="rId13"/>
          <a:stretch>
            <a:fillRect/>
          </a:stretch>
        </p:blipFill>
        <p:spPr>
          <a:xfrm>
            <a:off x="0" y="0"/>
            <a:ext cx="386366" cy="6858000"/>
          </a:xfrm>
          <a:prstGeom prst="rect">
            <a:avLst/>
          </a:prstGeom>
        </p:spPr>
      </p:pic>
      <p:grpSp>
        <p:nvGrpSpPr>
          <p:cNvPr id="8" name="Group 7">
            <a:extLst>
              <a:ext uri="{FF2B5EF4-FFF2-40B4-BE49-F238E27FC236}">
                <a16:creationId xmlns:a16="http://schemas.microsoft.com/office/drawing/2014/main" id="{E9B523F6-A9A3-46FE-B2B7-E53C7D2853E4}"/>
              </a:ext>
            </a:extLst>
          </p:cNvPr>
          <p:cNvGrpSpPr/>
          <p:nvPr userDrawn="1"/>
        </p:nvGrpSpPr>
        <p:grpSpPr>
          <a:xfrm>
            <a:off x="9289915" y="6117536"/>
            <a:ext cx="2340722" cy="740868"/>
            <a:chOff x="9289915" y="6117536"/>
            <a:chExt cx="2340722" cy="740868"/>
          </a:xfrm>
        </p:grpSpPr>
        <p:pic>
          <p:nvPicPr>
            <p:cNvPr id="9" name="Picture 8">
              <a:extLst>
                <a:ext uri="{FF2B5EF4-FFF2-40B4-BE49-F238E27FC236}">
                  <a16:creationId xmlns:a16="http://schemas.microsoft.com/office/drawing/2014/main" id="{95D186BF-73E8-40E9-BF74-18F83D802152}"/>
                </a:ext>
              </a:extLst>
            </p:cNvPr>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9289915" y="6117536"/>
              <a:ext cx="2340722" cy="381553"/>
            </a:xfrm>
            <a:prstGeom prst="rect">
              <a:avLst/>
            </a:prstGeom>
          </p:spPr>
        </p:pic>
        <p:pic>
          <p:nvPicPr>
            <p:cNvPr id="10" name="Picture 9">
              <a:extLst>
                <a:ext uri="{FF2B5EF4-FFF2-40B4-BE49-F238E27FC236}">
                  <a16:creationId xmlns:a16="http://schemas.microsoft.com/office/drawing/2014/main" id="{A68DA85E-4B77-46C1-A974-11D1BE5A68EF}"/>
                </a:ext>
              </a:extLst>
            </p:cNvPr>
            <p:cNvPicPr>
              <a:picLocks noChangeAspect="1"/>
            </p:cNvPicPr>
            <p:nvPr/>
          </p:nvPicPr>
          <p:blipFill>
            <a:blip r:embed="rId15"/>
            <a:stretch>
              <a:fillRect/>
            </a:stretch>
          </p:blipFill>
          <p:spPr>
            <a:xfrm>
              <a:off x="9289915" y="6671146"/>
              <a:ext cx="2340722" cy="187258"/>
            </a:xfrm>
            <a:prstGeom prst="rect">
              <a:avLst/>
            </a:prstGeom>
          </p:spPr>
        </p:pic>
      </p:grpSp>
    </p:spTree>
    <p:extLst>
      <p:ext uri="{BB962C8B-B14F-4D97-AF65-F5344CB8AC3E}">
        <p14:creationId xmlns:p14="http://schemas.microsoft.com/office/powerpoint/2010/main" val="4675114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Calibri" panose="020F0502020204030204" pitchFamily="34" charset="0"/>
          <a:ea typeface="+mj-ea"/>
          <a:cs typeface="Calibri" panose="020F0502020204030204" pitchFamily="34" charset="0"/>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5.jp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40D01AB-085D-8231-4222-6829A5CEFA5D}"/>
              </a:ext>
            </a:extLst>
          </p:cNvPr>
          <p:cNvPicPr>
            <a:picLocks noChangeAspect="1"/>
          </p:cNvPicPr>
          <p:nvPr/>
        </p:nvPicPr>
        <p:blipFill rotWithShape="1">
          <a:blip r:embed="rId3"/>
          <a:srcRect t="8951" b="10044"/>
          <a:stretch/>
        </p:blipFill>
        <p:spPr>
          <a:xfrm>
            <a:off x="8246239" y="3718429"/>
            <a:ext cx="3680211" cy="2064686"/>
          </a:xfrm>
          <a:prstGeom prst="rect">
            <a:avLst/>
          </a:prstGeom>
        </p:spPr>
      </p:pic>
      <p:pic>
        <p:nvPicPr>
          <p:cNvPr id="6" name="Picture 5">
            <a:extLst>
              <a:ext uri="{FF2B5EF4-FFF2-40B4-BE49-F238E27FC236}">
                <a16:creationId xmlns:a16="http://schemas.microsoft.com/office/drawing/2014/main" id="{315A1BC3-AD90-8F87-14DC-5B0712D45B89}"/>
              </a:ext>
            </a:extLst>
          </p:cNvPr>
          <p:cNvPicPr>
            <a:picLocks noChangeAspect="1"/>
          </p:cNvPicPr>
          <p:nvPr/>
        </p:nvPicPr>
        <p:blipFill>
          <a:blip r:embed="rId4"/>
          <a:stretch>
            <a:fillRect/>
          </a:stretch>
        </p:blipFill>
        <p:spPr>
          <a:xfrm>
            <a:off x="8246241" y="1261032"/>
            <a:ext cx="3680209" cy="2429127"/>
          </a:xfrm>
          <a:prstGeom prst="rect">
            <a:avLst/>
          </a:prstGeom>
        </p:spPr>
      </p:pic>
      <p:sp>
        <p:nvSpPr>
          <p:cNvPr id="4" name="Text Box 2">
            <a:extLst>
              <a:ext uri="{FF2B5EF4-FFF2-40B4-BE49-F238E27FC236}">
                <a16:creationId xmlns:a16="http://schemas.microsoft.com/office/drawing/2014/main" id="{B8F5D341-9478-460E-8ACF-8E2BF1B80AC6}"/>
              </a:ext>
            </a:extLst>
          </p:cNvPr>
          <p:cNvSpPr txBox="1">
            <a:spLocks noChangeArrowheads="1"/>
          </p:cNvSpPr>
          <p:nvPr/>
        </p:nvSpPr>
        <p:spPr bwMode="auto">
          <a:xfrm>
            <a:off x="652089" y="1333960"/>
            <a:ext cx="7594151" cy="5647700"/>
          </a:xfrm>
          <a:prstGeom prst="rect">
            <a:avLst/>
          </a:prstGeom>
          <a:noFill/>
          <a:ln w="19050">
            <a:noFill/>
            <a:miter lim="800000"/>
            <a:headEnd/>
            <a:tailEnd/>
          </a:ln>
        </p:spPr>
        <p:txBody>
          <a:bodyPr wrap="square">
            <a:spAutoFit/>
          </a:bodyPr>
          <a:lstStyle/>
          <a:p>
            <a:pPr marL="114300" marR="0" lvl="0" indent="-114300" algn="just"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srgbClr val="FF0000"/>
              </a:solidFill>
              <a:effectLst/>
              <a:uLnTx/>
              <a:uFillTx/>
              <a:latin typeface="Tahoma" pitchFamily="34" charset="0"/>
              <a:ea typeface="+mn-ea"/>
              <a:cs typeface="+mn-cs"/>
            </a:endParaRPr>
          </a:p>
          <a:p>
            <a:pPr marL="114300" marR="0" lvl="0" indent="-114300" algn="just"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0000"/>
                </a:solidFill>
                <a:effectLst/>
                <a:uLnTx/>
                <a:uFillTx/>
                <a:latin typeface="Tahoma" pitchFamily="34" charset="0"/>
                <a:ea typeface="+mn-ea"/>
                <a:cs typeface="+mn-cs"/>
              </a:rPr>
              <a:t>What happened?</a:t>
            </a:r>
            <a:endParaRPr kumimoji="0" lang="en-US" sz="1600" b="0" i="0" u="none" strike="noStrike" kern="1200" cap="none" spc="0" normalizeH="0" baseline="0" noProof="0" dirty="0">
              <a:ln>
                <a:noFill/>
              </a:ln>
              <a:solidFill>
                <a:srgbClr val="FF0000"/>
              </a:solidFill>
              <a:effectLst/>
              <a:uLnTx/>
              <a:uFillTx/>
              <a:latin typeface="Tahoma" pitchFamily="34" charset="0"/>
              <a:ea typeface="+mn-ea"/>
              <a:cs typeface="+mn-cs"/>
            </a:endParaRPr>
          </a:p>
          <a:p>
            <a:pPr marL="342900" marR="0" lvl="0" indent="-342900" defTabSz="914400" rtl="0" eaLnBrk="1" fontAlgn="auto" latinLnBrk="0" hangingPunct="1">
              <a:lnSpc>
                <a:spcPct val="100000"/>
              </a:lnSpc>
              <a:spcBef>
                <a:spcPts val="0"/>
              </a:spcBef>
              <a:spcAft>
                <a:spcPts val="0"/>
              </a:spcAft>
              <a:buClrTx/>
              <a:buSzTx/>
              <a:buFontTx/>
              <a:buNone/>
              <a:tabLst/>
              <a:defRPr/>
            </a:pPr>
            <a:r>
              <a:rPr lang="en-US" sz="1400" dirty="0"/>
              <a:t>        on the 11</a:t>
            </a:r>
            <a:r>
              <a:rPr lang="en-US" sz="1400" baseline="30000" dirty="0"/>
              <a:t>th</a:t>
            </a:r>
            <a:r>
              <a:rPr lang="en-US" sz="1400" dirty="0"/>
              <a:t> August, During the skip collection activity scheduled at Rig 74 site, the driver &amp; helper were loading skip boxes on to the truck. Unfortunately, while returning from hooking the chains for the second skip box , the helper was injured when swinging under the barrier, causing it to fall on him and resulting in fractured jaw. </a:t>
            </a:r>
          </a:p>
          <a:p>
            <a:pPr marL="342900" marR="0" lvl="0" indent="-342900"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zh-CN" sz="1600" b="1" i="0" u="none" strike="noStrike" kern="1200" cap="none" spc="0" normalizeH="0" baseline="0" noProof="0" dirty="0">
                <a:ln>
                  <a:noFill/>
                </a:ln>
                <a:solidFill>
                  <a:srgbClr val="0070C0"/>
                </a:solidFill>
                <a:effectLst/>
                <a:uLnTx/>
                <a:uFillTx/>
                <a:latin typeface="Tahoma" pitchFamily="34" charset="0"/>
                <a:ea typeface="宋体" panose="02010600030101010101" pitchFamily="2" charset="-122"/>
                <a:cs typeface="+mn-cs"/>
              </a:rPr>
              <a:t>Why it happened/Finding :</a:t>
            </a:r>
            <a:endParaRPr kumimoji="0" lang="en-US" sz="1600" b="0" i="0" u="none" strike="noStrike" kern="1200" cap="none" spc="0" normalizeH="0" baseline="0" noProof="0" dirty="0">
              <a:ln>
                <a:noFill/>
              </a:ln>
              <a:solidFill>
                <a:prstClr val="black">
                  <a:lumMod val="65000"/>
                  <a:lumOff val="35000"/>
                </a:prstClr>
              </a:solidFill>
              <a:effectLst/>
              <a:uLnTx/>
              <a:uFillTx/>
              <a:latin typeface="Calibri" panose="020F0502020204030204"/>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lang="en-US" sz="900" dirty="0">
              <a:latin typeface="Calibri" panose="020F0502020204030204" pitchFamily="34" charset="0"/>
              <a:cs typeface="Tahoma"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dirty="0">
                <a:latin typeface="Calibri" panose="020F0502020204030204" pitchFamily="34" charset="0"/>
                <a:cs typeface="Tahoma" pitchFamily="34" charset="0"/>
              </a:rPr>
              <a:t>Helper went under the barricade instead of following safe access arrangements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dirty="0">
                <a:latin typeface="Calibri" panose="020F0502020204030204" pitchFamily="34" charset="0"/>
                <a:cs typeface="Tahoma" pitchFamily="34" charset="0"/>
              </a:rPr>
              <a:t>Helper did not request assistance and chose the quickest/unsafe route.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dirty="0">
                <a:latin typeface="Calibri" panose="020F0502020204030204" pitchFamily="34" charset="0"/>
                <a:cs typeface="Tahoma" pitchFamily="34" charset="0"/>
              </a:rPr>
              <a:t>Pipe barrier was loose, not properly secured, and unstable.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dirty="0">
                <a:latin typeface="Calibri" panose="020F0502020204030204" pitchFamily="34" charset="0"/>
                <a:cs typeface="Tahoma" pitchFamily="34" charset="0"/>
              </a:rPr>
              <a:t>Helper underestimated the risk of passing under the barrier.</a:t>
            </a:r>
          </a:p>
          <a:p>
            <a:pPr marL="0" marR="0" lvl="0" indent="0" algn="l" defTabSz="914400" rtl="0" eaLnBrk="1" fontAlgn="auto" latinLnBrk="0" hangingPunct="1">
              <a:lnSpc>
                <a:spcPct val="100000"/>
              </a:lnSpc>
              <a:spcBef>
                <a:spcPts val="0"/>
              </a:spcBef>
              <a:spcAft>
                <a:spcPts val="0"/>
              </a:spcAft>
              <a:buClrTx/>
              <a:buSzTx/>
              <a:tabLst/>
              <a:defRPr/>
            </a:pPr>
            <a:endParaRPr lang="en-US" sz="1200" dirty="0">
              <a:solidFill>
                <a:prstClr val="black"/>
              </a:solidFill>
              <a:latin typeface="Calibri" panose="020F0502020204030204" pitchFamily="34" charset="0"/>
              <a:cs typeface="Tahoma" pitchFamily="34" charset="0"/>
            </a:endParaRPr>
          </a:p>
          <a:p>
            <a:pPr marL="114300" indent="-114300" algn="just">
              <a:defRPr/>
            </a:pPr>
            <a:r>
              <a:rPr lang="en-US" sz="1600" b="1" dirty="0">
                <a:solidFill>
                  <a:srgbClr val="0070C0"/>
                </a:solidFill>
                <a:latin typeface="Tahoma" pitchFamily="34" charset="0"/>
                <a:ea typeface="宋体" panose="02010600030101010101" pitchFamily="2" charset="-122"/>
              </a:rPr>
              <a:t>Your learning from this incident.</a:t>
            </a:r>
          </a:p>
          <a:p>
            <a:pPr marL="114300" indent="-114300" algn="just">
              <a:defRPr/>
            </a:pPr>
            <a:endParaRPr lang="en-US" sz="300" dirty="0">
              <a:solidFill>
                <a:srgbClr val="000000"/>
              </a:solidFill>
              <a:latin typeface="Calibri" panose="020F0502020204030204" pitchFamily="34" charset="0"/>
            </a:endParaRPr>
          </a:p>
          <a:p>
            <a:pPr marL="114300" indent="-114300">
              <a:defRPr/>
            </a:pPr>
            <a:endParaRPr lang="en-US" sz="900" dirty="0">
              <a:solidFill>
                <a:srgbClr val="0000FF"/>
              </a:solidFill>
              <a:latin typeface="Calibri" panose="020F0502020204030204" pitchFamily="34" charset="0"/>
              <a:cs typeface="Tahoma" pitchFamily="34" charset="0"/>
            </a:endParaRPr>
          </a:p>
          <a:p>
            <a:pPr marL="285750" indent="-285750">
              <a:buFont typeface="Arial" panose="020B0604020202020204" pitchFamily="34" charset="0"/>
              <a:buChar char="•"/>
            </a:pPr>
            <a:r>
              <a:rPr lang="en-US" sz="1400" dirty="0"/>
              <a:t>How do you ensure all hazards are identified and communicated before starting and during the task?</a:t>
            </a:r>
          </a:p>
          <a:p>
            <a:pPr marL="285750" lvl="0" indent="-285750">
              <a:buFont typeface="Arial" panose="020B0604020202020204" pitchFamily="34" charset="0"/>
              <a:buChar char="•"/>
              <a:defRPr/>
            </a:pPr>
            <a:r>
              <a:rPr lang="en-US" sz="1400" dirty="0">
                <a:solidFill>
                  <a:srgbClr val="000000"/>
                </a:solidFill>
                <a:ea typeface="MS PGothic" panose="020B0600070205080204" pitchFamily="34" charset="-128"/>
              </a:rPr>
              <a:t>How do you ensure that employees are away from (LOF) line of fire?</a:t>
            </a:r>
          </a:p>
          <a:p>
            <a:pPr marL="285750" lvl="0" indent="-285750">
              <a:buFont typeface="Arial" panose="020B0604020202020204" pitchFamily="34" charset="0"/>
              <a:buChar char="•"/>
              <a:defRPr/>
            </a:pPr>
            <a:r>
              <a:rPr lang="en-US" sz="1400" dirty="0">
                <a:solidFill>
                  <a:srgbClr val="000000"/>
                </a:solidFill>
                <a:ea typeface="MS PGothic" panose="020B0600070205080204" pitchFamily="34" charset="-128"/>
              </a:rPr>
              <a:t>How do you confirm an area is safe before entering or passing through it?</a:t>
            </a:r>
          </a:p>
          <a:p>
            <a:pPr marL="285750" lvl="0" indent="-285750">
              <a:buFont typeface="Arial" panose="020B0604020202020204" pitchFamily="34" charset="0"/>
              <a:buChar char="•"/>
              <a:defRPr/>
            </a:pPr>
            <a:r>
              <a:rPr lang="en-US" sz="1400" dirty="0">
                <a:ea typeface="MS PGothic" panose="020B0600070205080204" pitchFamily="34" charset="-128"/>
              </a:rPr>
              <a:t>How do you ensure your crew are complied with SOP?</a:t>
            </a:r>
            <a:endParaRPr lang="en-US" sz="1400" dirty="0"/>
          </a:p>
          <a:p>
            <a:pPr>
              <a:defRPr/>
            </a:pPr>
            <a:endParaRPr lang="en-US" sz="1100" dirty="0">
              <a:latin typeface="Calibri" panose="020F0502020204030204" pitchFamily="34" charset="0"/>
              <a:cs typeface="Tahoma" pitchFamily="34" charset="0"/>
            </a:endParaRPr>
          </a:p>
          <a:p>
            <a:pPr>
              <a:buFont typeface="Arial" pitchFamily="34" charset="0"/>
              <a:buChar char="•"/>
              <a:defRPr/>
            </a:pPr>
            <a:endParaRPr lang="en-US" sz="1200" dirty="0">
              <a:latin typeface="Calibri" panose="020F0502020204030204" pitchFamily="34" charset="0"/>
              <a:cs typeface="Tahoma" pitchFamily="34" charset="0"/>
            </a:endParaRPr>
          </a:p>
          <a:p>
            <a:pPr>
              <a:buFont typeface="Arial" pitchFamily="34" charset="0"/>
              <a:buChar char="•"/>
              <a:defRPr/>
            </a:pPr>
            <a:endParaRPr lang="en-US" sz="1200" dirty="0">
              <a:latin typeface="Calibri" panose="020F0502020204030204" pitchFamily="34" charset="0"/>
              <a:cs typeface="Tahoma" pitchFamily="34" charset="0"/>
            </a:endParaRPr>
          </a:p>
          <a:p>
            <a:pPr>
              <a:buFont typeface="Arial" pitchFamily="34" charset="0"/>
              <a:buChar char="•"/>
              <a:defRPr/>
            </a:pPr>
            <a:endParaRPr lang="en-US" sz="1200" dirty="0">
              <a:latin typeface="Calibri" panose="020F0502020204030204" pitchFamily="34" charset="0"/>
              <a:cs typeface="Tahoma" pitchFamily="34" charset="0"/>
            </a:endParaRPr>
          </a:p>
          <a:p>
            <a:pPr marL="0" marR="0" lvl="0" indent="0" algn="l" defTabSz="914400" rtl="0" eaLnBrk="1" fontAlgn="auto" latinLnBrk="0" hangingPunct="1">
              <a:lnSpc>
                <a:spcPct val="100000"/>
              </a:lnSpc>
              <a:spcBef>
                <a:spcPts val="0"/>
              </a:spcBef>
              <a:spcAft>
                <a:spcPts val="0"/>
              </a:spcAft>
              <a:buClrTx/>
              <a:buSzTx/>
              <a:tabLst/>
              <a:defRPr/>
            </a:pPr>
            <a:endParaRPr kumimoji="0" lang="en-US" sz="1050" b="0" i="0" u="none" strike="noStrike" kern="1200" cap="none" spc="0" normalizeH="0" baseline="0" noProof="0" dirty="0">
              <a:ln>
                <a:noFill/>
              </a:ln>
              <a:solidFill>
                <a:prstClr val="black"/>
              </a:solidFill>
              <a:effectLst/>
              <a:uLnTx/>
              <a:uFillTx/>
              <a:latin typeface="Calibri" panose="020F0502020204030204" pitchFamily="34" charset="0"/>
              <a:ea typeface="+mn-ea"/>
              <a:cs typeface="Tahoma" pitchFamily="34" charset="0"/>
            </a:endParaRPr>
          </a:p>
        </p:txBody>
      </p:sp>
      <p:sp>
        <p:nvSpPr>
          <p:cNvPr id="13" name="Rectangle 8">
            <a:extLst>
              <a:ext uri="{FF2B5EF4-FFF2-40B4-BE49-F238E27FC236}">
                <a16:creationId xmlns:a16="http://schemas.microsoft.com/office/drawing/2014/main" id="{59D43B35-686F-4F9F-AEB7-36497BC783E8}"/>
              </a:ext>
            </a:extLst>
          </p:cNvPr>
          <p:cNvSpPr>
            <a:spLocks noChangeArrowheads="1"/>
          </p:cNvSpPr>
          <p:nvPr/>
        </p:nvSpPr>
        <p:spPr bwMode="auto">
          <a:xfrm>
            <a:off x="759261" y="594111"/>
            <a:ext cx="11626955" cy="338554"/>
          </a:xfrm>
          <a:prstGeom prst="rect">
            <a:avLst/>
          </a:prstGeom>
          <a:noFill/>
          <a:ln w="9525">
            <a:noFill/>
            <a:miter lim="800000"/>
            <a:headEnd/>
            <a:tailEnd/>
          </a:ln>
        </p:spPr>
        <p:txBody>
          <a:bodyPr wrap="square">
            <a:spAutoFit/>
          </a:bodyPr>
          <a:lstStyle/>
          <a:p>
            <a:pPr marL="114300" indent="-114300" algn="just">
              <a:defRPr/>
            </a:pPr>
            <a:r>
              <a:rPr kumimoji="0" lang="en-GB" sz="1400" b="1" i="0" u="none" strike="noStrike" kern="1200" cap="none" spc="0" normalizeH="0" baseline="0" noProof="0" dirty="0">
                <a:ln>
                  <a:noFill/>
                </a:ln>
                <a:solidFill>
                  <a:prstClr val="black"/>
                </a:solidFill>
                <a:effectLst/>
                <a:uLnTx/>
                <a:uFillTx/>
                <a:latin typeface="Tahoma" pitchFamily="34" charset="0"/>
                <a:ea typeface="+mn-ea"/>
                <a:cs typeface="+mn-cs"/>
              </a:rPr>
              <a:t>Date:</a:t>
            </a:r>
            <a:r>
              <a:rPr lang="en-GB" sz="1200" b="1" dirty="0">
                <a:solidFill>
                  <a:srgbClr val="4472C4"/>
                </a:solidFill>
                <a:latin typeface="Tahoma" pitchFamily="34" charset="0"/>
              </a:rPr>
              <a:t> 08</a:t>
            </a:r>
            <a:r>
              <a:rPr kumimoji="0" lang="en-GB" sz="1200" b="1" i="0" u="none" strike="noStrike" kern="1200" cap="none" spc="0" normalizeH="0" baseline="0" noProof="0" dirty="0">
                <a:ln>
                  <a:noFill/>
                </a:ln>
                <a:solidFill>
                  <a:srgbClr val="4472C4"/>
                </a:solidFill>
                <a:effectLst/>
                <a:uLnTx/>
                <a:uFillTx/>
                <a:latin typeface="Tahoma" pitchFamily="34" charset="0"/>
                <a:ea typeface="+mn-ea"/>
                <a:cs typeface="+mn-cs"/>
              </a:rPr>
              <a:t>/08/2024</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Incident title: </a:t>
            </a:r>
            <a:r>
              <a:rPr kumimoji="0" lang="en-US" sz="1400" b="1" i="0" u="none" strike="noStrike" kern="1200" cap="none" spc="0" normalizeH="0" baseline="0" noProof="0" dirty="0">
                <a:ln>
                  <a:noFill/>
                </a:ln>
                <a:solidFill>
                  <a:srgbClr val="0070C0"/>
                </a:solidFill>
                <a:effectLst/>
                <a:uLnTx/>
                <a:uFillTx/>
                <a:latin typeface="Tahoma" pitchFamily="34" charset="0"/>
                <a:ea typeface="+mn-ea"/>
                <a:cs typeface="+mn-cs"/>
              </a:rPr>
              <a:t>3</a:t>
            </a:r>
            <a:r>
              <a:rPr kumimoji="0" lang="en-US" sz="1400" b="1" i="0" u="none" strike="noStrike" kern="1200" cap="none" spc="0" normalizeH="0" baseline="30000" noProof="0" dirty="0">
                <a:ln>
                  <a:noFill/>
                </a:ln>
                <a:solidFill>
                  <a:srgbClr val="0070C0"/>
                </a:solidFill>
                <a:effectLst/>
                <a:uLnTx/>
                <a:uFillTx/>
                <a:latin typeface="Tahoma" pitchFamily="34" charset="0"/>
                <a:ea typeface="+mn-ea"/>
                <a:cs typeface="+mn-cs"/>
              </a:rPr>
              <a:t>rd</a:t>
            </a:r>
            <a:r>
              <a:rPr kumimoji="0" lang="en-US" sz="1400" b="1" i="0" u="none" strike="noStrike" kern="1200" cap="none" spc="0" normalizeH="0" baseline="0" noProof="0" dirty="0">
                <a:ln>
                  <a:noFill/>
                </a:ln>
                <a:solidFill>
                  <a:srgbClr val="0070C0"/>
                </a:solidFill>
                <a:effectLst/>
                <a:uLnTx/>
                <a:uFillTx/>
                <a:latin typeface="Tahoma" pitchFamily="34" charset="0"/>
                <a:ea typeface="+mn-ea"/>
                <a:cs typeface="+mn-cs"/>
              </a:rPr>
              <a:t> party </a:t>
            </a:r>
            <a:r>
              <a:rPr lang="en-US" sz="1200" b="1" dirty="0">
                <a:solidFill>
                  <a:srgbClr val="4472C4"/>
                </a:solidFill>
                <a:latin typeface="Tahoma" pitchFamily="34" charset="0"/>
              </a:rPr>
              <a:t>HIPO  </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Pattern:</a:t>
            </a:r>
            <a:r>
              <a:rPr kumimoji="0" lang="en-US" sz="1200" b="1" i="0" u="none" strike="noStrike" kern="1200" cap="none" spc="0" normalizeH="0" baseline="0" noProof="0" dirty="0">
                <a:ln>
                  <a:noFill/>
                </a:ln>
                <a:solidFill>
                  <a:prstClr val="black"/>
                </a:solidFill>
                <a:effectLst/>
                <a:uLnTx/>
                <a:uFillTx/>
                <a:latin typeface="Tahoma" pitchFamily="34" charset="0"/>
                <a:ea typeface="+mn-ea"/>
                <a:cs typeface="+mn-cs"/>
              </a:rPr>
              <a:t> </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MVI</a:t>
            </a:r>
            <a:r>
              <a:rPr kumimoji="0" lang="en-US" sz="16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Potential severity: </a:t>
            </a:r>
            <a:r>
              <a:rPr lang="en-US" sz="1200" b="1" dirty="0">
                <a:solidFill>
                  <a:srgbClr val="00B0F0"/>
                </a:solidFill>
                <a:latin typeface="Tahoma" panose="020B0604030504040204" pitchFamily="34" charset="0"/>
                <a:ea typeface="Tahoma" panose="020B0604030504040204" pitchFamily="34" charset="0"/>
                <a:cs typeface="Tahoma" panose="020B0604030504040204" pitchFamily="34" charset="0"/>
              </a:rPr>
              <a:t>C 4P </a:t>
            </a:r>
            <a:r>
              <a:rPr lang="en-US" sz="1400" b="1" dirty="0">
                <a:solidFill>
                  <a:prstClr val="black"/>
                </a:solidFill>
                <a:latin typeface="Tahoma" pitchFamily="34" charset="0"/>
              </a:rPr>
              <a:t>Activity: </a:t>
            </a:r>
            <a:r>
              <a:rPr lang="en-US" sz="1200" b="1" dirty="0">
                <a:solidFill>
                  <a:srgbClr val="4472C4"/>
                </a:solidFill>
                <a:latin typeface="Tahoma" pitchFamily="34" charset="0"/>
              </a:rPr>
              <a:t>Driving</a:t>
            </a:r>
          </a:p>
        </p:txBody>
      </p:sp>
      <p:sp>
        <p:nvSpPr>
          <p:cNvPr id="14" name="Rectangle 13">
            <a:extLst>
              <a:ext uri="{FF2B5EF4-FFF2-40B4-BE49-F238E27FC236}">
                <a16:creationId xmlns:a16="http://schemas.microsoft.com/office/drawing/2014/main" id="{27AC772E-6015-4076-A0DC-005445BF4556}"/>
              </a:ext>
            </a:extLst>
          </p:cNvPr>
          <p:cNvSpPr/>
          <p:nvPr/>
        </p:nvSpPr>
        <p:spPr>
          <a:xfrm>
            <a:off x="489976" y="1225363"/>
            <a:ext cx="6814756" cy="400110"/>
          </a:xfrm>
          <a:prstGeom prst="rect">
            <a:avLst/>
          </a:prstGeom>
          <a:solidFill>
            <a:srgbClr val="FFC000"/>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D38B3"/>
                </a:solidFill>
                <a:effectLst/>
                <a:uLnTx/>
                <a:uFillTx/>
                <a:latin typeface="Arial" panose="020B0604020202020204" pitchFamily="34" charset="0"/>
                <a:ea typeface="+mn-ea"/>
                <a:cs typeface="Arial" panose="020B0604020202020204" pitchFamily="34" charset="0"/>
              </a:rPr>
              <a:t>Target Audience: </a:t>
            </a:r>
            <a:r>
              <a:rPr kumimoji="0" lang="en-US" sz="1800" b="1" i="0" u="none" strike="noStrike" kern="1200" cap="none" spc="0" normalizeH="0" baseline="0" noProof="0" dirty="0">
                <a:ln>
                  <a:noFill/>
                </a:ln>
                <a:solidFill>
                  <a:srgbClr val="FF0000"/>
                </a:solidFill>
                <a:effectLst/>
                <a:uLnTx/>
                <a:uFillTx/>
                <a:latin typeface="Calibri" panose="020F0502020204030204"/>
                <a:ea typeface="+mn-ea"/>
              </a:rPr>
              <a:t>Logistics </a:t>
            </a:r>
            <a:endParaRPr kumimoji="0" lang="en-US" sz="1800" b="1" i="0" u="none" strike="noStrike" kern="1200" cap="none" spc="0" normalizeH="0" baseline="0" noProof="0" dirty="0">
              <a:ln>
                <a:noFill/>
              </a:ln>
              <a:solidFill>
                <a:srgbClr val="FF0000"/>
              </a:solidFill>
              <a:effectLst/>
              <a:uLnTx/>
              <a:uFillTx/>
              <a:latin typeface="Calibri Light" panose="020F0302020204030204"/>
              <a:ea typeface="+mn-ea"/>
              <a:cs typeface="Calibri" pitchFamily="34" charset="0"/>
            </a:endParaRPr>
          </a:p>
        </p:txBody>
      </p:sp>
      <p:sp>
        <p:nvSpPr>
          <p:cNvPr id="15" name="Title 1">
            <a:extLst>
              <a:ext uri="{FF2B5EF4-FFF2-40B4-BE49-F238E27FC236}">
                <a16:creationId xmlns:a16="http://schemas.microsoft.com/office/drawing/2014/main" id="{8C774F04-A5A4-4EBD-93B5-DF1F74CE87CA}"/>
              </a:ext>
            </a:extLst>
          </p:cNvPr>
          <p:cNvSpPr txBox="1">
            <a:spLocks/>
          </p:cNvSpPr>
          <p:nvPr/>
        </p:nvSpPr>
        <p:spPr>
          <a:xfrm>
            <a:off x="346509" y="0"/>
            <a:ext cx="11845491" cy="532596"/>
          </a:xfrm>
          <a:prstGeom prst="rect">
            <a:avLst/>
          </a:prstGeom>
          <a:solidFill>
            <a:srgbClr val="FFC91D"/>
          </a:solidFill>
        </p:spPr>
        <p:txBody>
          <a:bodyPr/>
          <a:lstStyle>
            <a:lvl1pPr algn="l" defTabSz="914400" rtl="0" eaLnBrk="1" latinLnBrk="0" hangingPunct="1">
              <a:lnSpc>
                <a:spcPct val="90000"/>
              </a:lnSpc>
              <a:spcBef>
                <a:spcPct val="0"/>
              </a:spcBef>
              <a:buNone/>
              <a:defRPr sz="4400" kern="1200">
                <a:solidFill>
                  <a:schemeClr val="tx1"/>
                </a:solidFill>
                <a:latin typeface="Gill Sans"/>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3600" b="1" i="0" u="none" strike="noStrike" kern="1200" cap="none" spc="0" normalizeH="0" baseline="0" noProof="0" dirty="0">
                <a:ln>
                  <a:noFill/>
                </a:ln>
                <a:solidFill>
                  <a:srgbClr val="00B050"/>
                </a:solidFill>
                <a:effectLst/>
                <a:uLnTx/>
                <a:uFillTx/>
                <a:latin typeface="Tahoma" panose="020B0604030504040204" pitchFamily="34" charset="0"/>
                <a:ea typeface="Tahoma" panose="020B0604030504040204" pitchFamily="34" charset="0"/>
                <a:cs typeface="Tahoma" panose="020B0604030504040204" pitchFamily="34" charset="0"/>
              </a:rPr>
              <a:t>PDO Second Alert</a:t>
            </a:r>
            <a:endParaRPr kumimoji="0" lang="en-US" sz="32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2" name="TextBox 1">
            <a:extLst>
              <a:ext uri="{FF2B5EF4-FFF2-40B4-BE49-F238E27FC236}">
                <a16:creationId xmlns:a16="http://schemas.microsoft.com/office/drawing/2014/main" id="{79534F91-FFF5-4BE2-969F-08BDA81C29D8}"/>
              </a:ext>
            </a:extLst>
          </p:cNvPr>
          <p:cNvSpPr txBox="1"/>
          <p:nvPr/>
        </p:nvSpPr>
        <p:spPr>
          <a:xfrm>
            <a:off x="78226" y="6503191"/>
            <a:ext cx="9246928" cy="338554"/>
          </a:xfrm>
          <a:prstGeom prst="rect">
            <a:avLst/>
          </a:prstGeom>
          <a:solidFill>
            <a:schemeClr val="accent1"/>
          </a:solidFill>
        </p:spPr>
        <p:txBody>
          <a:bodyPr wrap="square" rtlCol="0">
            <a:spAutoFit/>
          </a:bodyPr>
          <a:lstStyle/>
          <a:p>
            <a:pPr lvl="0" algn="ctr" fontAlgn="base">
              <a:spcBef>
                <a:spcPct val="0"/>
              </a:spcBef>
              <a:spcAft>
                <a:spcPct val="0"/>
              </a:spcAft>
            </a:pPr>
            <a:r>
              <a:rPr lang="en-US" sz="1600" b="1" dirty="0">
                <a:solidFill>
                  <a:srgbClr val="FFFF00"/>
                </a:solidFill>
                <a:latin typeface="Tahoma" pitchFamily="34" charset="0"/>
                <a:ea typeface="MS PGothic" pitchFamily="34" charset="-128"/>
              </a:rPr>
              <a:t>Always ensure to have a clearly defined safe access/egress route before starting work</a:t>
            </a:r>
          </a:p>
        </p:txBody>
      </p:sp>
      <p:sp>
        <p:nvSpPr>
          <p:cNvPr id="8" name="Freeform 132">
            <a:extLst>
              <a:ext uri="{FF2B5EF4-FFF2-40B4-BE49-F238E27FC236}">
                <a16:creationId xmlns:a16="http://schemas.microsoft.com/office/drawing/2014/main" id="{03F75180-29DF-D2CF-DF6D-C99FC2C53FEC}"/>
              </a:ext>
            </a:extLst>
          </p:cNvPr>
          <p:cNvSpPr>
            <a:spLocks/>
          </p:cNvSpPr>
          <p:nvPr/>
        </p:nvSpPr>
        <p:spPr bwMode="auto">
          <a:xfrm>
            <a:off x="8550181" y="5290231"/>
            <a:ext cx="457200" cy="457200"/>
          </a:xfrm>
          <a:custGeom>
            <a:avLst/>
            <a:gdLst>
              <a:gd name="T0" fmla="*/ 0 w 1336"/>
              <a:gd name="T1" fmla="*/ 2147483647 h 888"/>
              <a:gd name="T2" fmla="*/ 2147483647 w 1336"/>
              <a:gd name="T3" fmla="*/ 2147483647 h 888"/>
              <a:gd name="T4" fmla="*/ 2147483647 w 1336"/>
              <a:gd name="T5" fmla="*/ 0 h 888"/>
              <a:gd name="T6" fmla="*/ 0 60000 65536"/>
              <a:gd name="T7" fmla="*/ 0 60000 65536"/>
              <a:gd name="T8" fmla="*/ 0 60000 65536"/>
              <a:gd name="T9" fmla="*/ 0 w 1336"/>
              <a:gd name="T10" fmla="*/ 0 h 888"/>
              <a:gd name="T11" fmla="*/ 1336 w 1336"/>
              <a:gd name="T12" fmla="*/ 888 h 888"/>
            </a:gdLst>
            <a:ahLst/>
            <a:cxnLst>
              <a:cxn ang="T6">
                <a:pos x="T0" y="T1"/>
              </a:cxn>
              <a:cxn ang="T7">
                <a:pos x="T2" y="T3"/>
              </a:cxn>
              <a:cxn ang="T8">
                <a:pos x="T4" y="T5"/>
              </a:cxn>
            </a:cxnLst>
            <a:rect l="T9" t="T10" r="T11" b="T12"/>
            <a:pathLst>
              <a:path w="1336" h="888">
                <a:moveTo>
                  <a:pt x="0" y="600"/>
                </a:moveTo>
                <a:lnTo>
                  <a:pt x="312" y="888"/>
                </a:lnTo>
                <a:lnTo>
                  <a:pt x="1336" y="0"/>
                </a:lnTo>
              </a:path>
            </a:pathLst>
          </a:custGeom>
          <a:noFill/>
          <a:ln w="133350">
            <a:solidFill>
              <a:srgbClr val="00FF00"/>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Times New Roman" pitchFamily="18" charset="0"/>
              <a:ea typeface="+mn-ea"/>
              <a:cs typeface="+mn-cs"/>
            </a:endParaRPr>
          </a:p>
        </p:txBody>
      </p:sp>
      <p:grpSp>
        <p:nvGrpSpPr>
          <p:cNvPr id="9" name="Group 131">
            <a:extLst>
              <a:ext uri="{FF2B5EF4-FFF2-40B4-BE49-F238E27FC236}">
                <a16:creationId xmlns:a16="http://schemas.microsoft.com/office/drawing/2014/main" id="{8BC053AA-B27F-A0E9-5400-6239DD95B5A2}"/>
              </a:ext>
            </a:extLst>
          </p:cNvPr>
          <p:cNvGrpSpPr>
            <a:grpSpLocks/>
          </p:cNvGrpSpPr>
          <p:nvPr/>
        </p:nvGrpSpPr>
        <p:grpSpPr bwMode="auto">
          <a:xfrm>
            <a:off x="8339460" y="3151684"/>
            <a:ext cx="286473" cy="463493"/>
            <a:chOff x="3504" y="544"/>
            <a:chExt cx="2287" cy="1855"/>
          </a:xfrm>
        </p:grpSpPr>
        <p:sp>
          <p:nvSpPr>
            <p:cNvPr id="10" name="Line 129">
              <a:extLst>
                <a:ext uri="{FF2B5EF4-FFF2-40B4-BE49-F238E27FC236}">
                  <a16:creationId xmlns:a16="http://schemas.microsoft.com/office/drawing/2014/main" id="{8084703B-F2EF-0506-E013-4500C0FD5679}"/>
                </a:ext>
              </a:extLst>
            </p:cNvPr>
            <p:cNvSpPr>
              <a:spLocks noChangeShapeType="1"/>
            </p:cNvSpPr>
            <p:nvPr/>
          </p:nvSpPr>
          <p:spPr bwMode="auto">
            <a:xfrm>
              <a:off x="3504" y="568"/>
              <a:ext cx="2287" cy="1831"/>
            </a:xfrm>
            <a:prstGeom prst="line">
              <a:avLst/>
            </a:prstGeom>
            <a:noFill/>
            <a:ln w="133350">
              <a:solidFill>
                <a:srgbClr val="FF0000"/>
              </a:solidFill>
              <a:round/>
              <a:headEnd/>
              <a:tailEnd/>
            </a:ln>
          </p:spPr>
          <p:txBody>
            <a:bodyPr/>
            <a:lstStyle/>
            <a:p>
              <a:pPr defTabSz="778472" eaLnBrk="0" fontAlgn="base" hangingPunct="0">
                <a:spcBef>
                  <a:spcPct val="0"/>
                </a:spcBef>
                <a:spcAft>
                  <a:spcPct val="0"/>
                </a:spcAft>
                <a:defRPr/>
              </a:pPr>
              <a:endParaRPr lang="en-US" sz="2043">
                <a:solidFill>
                  <a:srgbClr val="000000"/>
                </a:solidFill>
                <a:latin typeface="Times New Roman" pitchFamily="18" charset="0"/>
              </a:endParaRPr>
            </a:p>
          </p:txBody>
        </p:sp>
        <p:sp>
          <p:nvSpPr>
            <p:cNvPr id="11" name="Line 130">
              <a:extLst>
                <a:ext uri="{FF2B5EF4-FFF2-40B4-BE49-F238E27FC236}">
                  <a16:creationId xmlns:a16="http://schemas.microsoft.com/office/drawing/2014/main" id="{10634769-A6B3-3647-B870-01EEB49EB673}"/>
                </a:ext>
              </a:extLst>
            </p:cNvPr>
            <p:cNvSpPr>
              <a:spLocks noChangeShapeType="1"/>
            </p:cNvSpPr>
            <p:nvPr/>
          </p:nvSpPr>
          <p:spPr bwMode="auto">
            <a:xfrm flipV="1">
              <a:off x="3528" y="544"/>
              <a:ext cx="2144" cy="1807"/>
            </a:xfrm>
            <a:prstGeom prst="line">
              <a:avLst/>
            </a:prstGeom>
            <a:noFill/>
            <a:ln w="133350">
              <a:solidFill>
                <a:srgbClr val="FF0000"/>
              </a:solidFill>
              <a:round/>
              <a:headEnd/>
              <a:tailEnd/>
            </a:ln>
          </p:spPr>
          <p:txBody>
            <a:bodyPr/>
            <a:lstStyle/>
            <a:p>
              <a:pPr defTabSz="778472" eaLnBrk="0" fontAlgn="base" hangingPunct="0">
                <a:spcBef>
                  <a:spcPct val="0"/>
                </a:spcBef>
                <a:spcAft>
                  <a:spcPct val="0"/>
                </a:spcAft>
                <a:defRPr/>
              </a:pPr>
              <a:endParaRPr lang="en-US" sz="2043" dirty="0">
                <a:solidFill>
                  <a:srgbClr val="000000"/>
                </a:solidFill>
                <a:latin typeface="Times New Roman" pitchFamily="18" charset="0"/>
              </a:endParaRPr>
            </a:p>
          </p:txBody>
        </p:sp>
      </p:grpSp>
    </p:spTree>
    <p:extLst>
      <p:ext uri="{BB962C8B-B14F-4D97-AF65-F5344CB8AC3E}">
        <p14:creationId xmlns:p14="http://schemas.microsoft.com/office/powerpoint/2010/main" val="16113451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CE45F78-3908-4D1A-82F1-C1ADC42E3FB1}"/>
              </a:ext>
            </a:extLst>
          </p:cNvPr>
          <p:cNvSpPr>
            <a:spLocks noGrp="1"/>
          </p:cNvSpPr>
          <p:nvPr>
            <p:ph type="title"/>
          </p:nvPr>
        </p:nvSpPr>
        <p:spPr>
          <a:xfrm>
            <a:off x="180870" y="-6892"/>
            <a:ext cx="12011130" cy="453582"/>
          </a:xfrm>
          <a:solidFill>
            <a:srgbClr val="FFC91D"/>
          </a:solidFill>
        </p:spPr>
        <p:txBody>
          <a:bodyPr>
            <a:normAutofit fontScale="90000"/>
          </a:bodyPr>
          <a:lstStyle/>
          <a:p>
            <a:pPr algn="ctr"/>
            <a:br>
              <a:rPr lang="en-GB" sz="2200" b="1" dirty="0">
                <a:solidFill>
                  <a:srgbClr val="00B050"/>
                </a:solidFill>
                <a:ea typeface="MS PGothic" pitchFamily="34" charset="-128"/>
              </a:rPr>
            </a:br>
            <a:br>
              <a:rPr lang="en-GB" sz="2200" b="1" dirty="0">
                <a:solidFill>
                  <a:srgbClr val="00B050"/>
                </a:solidFill>
                <a:ea typeface="MS PGothic" pitchFamily="34" charset="-128"/>
              </a:rPr>
            </a:br>
            <a:br>
              <a:rPr lang="en-GB" sz="2200" b="1" dirty="0">
                <a:solidFill>
                  <a:srgbClr val="00B050"/>
                </a:solidFill>
                <a:ea typeface="MS PGothic" pitchFamily="34" charset="-128"/>
              </a:rPr>
            </a:br>
            <a:r>
              <a:rPr lang="en-GB" sz="2700" b="1" dirty="0">
                <a:solidFill>
                  <a:srgbClr val="00B050"/>
                </a:solidFill>
                <a:ea typeface="MS PGothic" pitchFamily="34" charset="-128"/>
              </a:rPr>
              <a:t>Management self audit </a:t>
            </a:r>
            <a:br>
              <a:rPr lang="en-GB" sz="2700" b="1" dirty="0">
                <a:solidFill>
                  <a:srgbClr val="00B050"/>
                </a:solidFill>
                <a:ea typeface="MS PGothic" pitchFamily="34" charset="-128"/>
              </a:rPr>
            </a:br>
            <a:br>
              <a:rPr lang="en-GB" sz="2200" b="1" dirty="0">
                <a:solidFill>
                  <a:srgbClr val="00B050"/>
                </a:solidFill>
                <a:ea typeface="MS PGothic" pitchFamily="34" charset="-128"/>
              </a:rPr>
            </a:br>
            <a:endParaRPr lang="en-US" dirty="0"/>
          </a:p>
        </p:txBody>
      </p:sp>
      <p:sp>
        <p:nvSpPr>
          <p:cNvPr id="6" name="Rectangle 5">
            <a:extLst>
              <a:ext uri="{FF2B5EF4-FFF2-40B4-BE49-F238E27FC236}">
                <a16:creationId xmlns:a16="http://schemas.microsoft.com/office/drawing/2014/main" id="{2A4C66E9-CF65-4A0F-9A16-76B64C582F3A}"/>
              </a:ext>
            </a:extLst>
          </p:cNvPr>
          <p:cNvSpPr/>
          <p:nvPr/>
        </p:nvSpPr>
        <p:spPr>
          <a:xfrm>
            <a:off x="425605" y="1022338"/>
            <a:ext cx="10928195" cy="523220"/>
          </a:xfrm>
          <a:prstGeom prst="rect">
            <a:avLst/>
          </a:prstGeom>
        </p:spPr>
        <p:txBody>
          <a:bodyPr wrap="square">
            <a:spAutoFit/>
          </a:bodyPr>
          <a:lstStyle/>
          <a:p>
            <a:pPr marL="342900" indent="-342900">
              <a:defRPr/>
            </a:pPr>
            <a:r>
              <a:rPr lang="en-US" sz="1400" b="1" dirty="0">
                <a:solidFill>
                  <a:srgbClr val="FF0000"/>
                </a:solidFill>
                <a:latin typeface="Tahoma" pitchFamily="34" charset="0"/>
              </a:rPr>
              <a:t>As a learning from this incident and ensure continual improvement all contract managers must review their HSE risk management against the questions asked below        </a:t>
            </a:r>
          </a:p>
        </p:txBody>
      </p:sp>
      <p:sp>
        <p:nvSpPr>
          <p:cNvPr id="7" name="Rectangle 6">
            <a:extLst>
              <a:ext uri="{FF2B5EF4-FFF2-40B4-BE49-F238E27FC236}">
                <a16:creationId xmlns:a16="http://schemas.microsoft.com/office/drawing/2014/main" id="{4D883F2B-B3CE-4AB4-AB99-0AA90A5717A9}"/>
              </a:ext>
            </a:extLst>
          </p:cNvPr>
          <p:cNvSpPr/>
          <p:nvPr/>
        </p:nvSpPr>
        <p:spPr>
          <a:xfrm>
            <a:off x="609133" y="1680481"/>
            <a:ext cx="10928195" cy="2262158"/>
          </a:xfrm>
          <a:prstGeom prst="rect">
            <a:avLst/>
          </a:prstGeom>
        </p:spPr>
        <p:txBody>
          <a:bodyPr wrap="square">
            <a:spAutoFit/>
          </a:bodyPr>
          <a:lstStyle/>
          <a:p>
            <a:pPr marL="342900" indent="-342900">
              <a:defRPr/>
            </a:pPr>
            <a:r>
              <a:rPr lang="en-US" b="1" dirty="0">
                <a:latin typeface="Tahoma" pitchFamily="34" charset="0"/>
              </a:rPr>
              <a:t>Confirm the following:</a:t>
            </a:r>
            <a:endParaRPr lang="en-US" dirty="0">
              <a:latin typeface="Tahoma" pitchFamily="34" charset="0"/>
            </a:endParaRPr>
          </a:p>
          <a:p>
            <a:pPr marL="342900" indent="-342900">
              <a:defRPr/>
            </a:pPr>
            <a:endParaRPr lang="en-US" sz="1600" dirty="0">
              <a:solidFill>
                <a:srgbClr val="000000"/>
              </a:solidFill>
              <a:latin typeface="Calibri" panose="020F0502020204030204" pitchFamily="34" charset="0"/>
            </a:endParaRPr>
          </a:p>
          <a:p>
            <a:pPr>
              <a:defRPr/>
            </a:pPr>
            <a:endParaRPr lang="en-US" sz="1600" dirty="0">
              <a:latin typeface="Calibri" panose="020F0502020204030204" pitchFamily="34" charset="0"/>
              <a:sym typeface="Wingdings" pitchFamily="2" charset="2"/>
            </a:endParaRPr>
          </a:p>
          <a:p>
            <a:pPr marL="342900" indent="-342900">
              <a:buFont typeface="+mj-lt"/>
              <a:buAutoNum type="arabicPeriod"/>
              <a:defRPr/>
            </a:pPr>
            <a:r>
              <a:rPr lang="en-US" sz="1600" dirty="0">
                <a:solidFill>
                  <a:srgbClr val="0033CC"/>
                </a:solidFill>
                <a:latin typeface="Calibri" panose="020F0502020204030204" pitchFamily="34" charset="0"/>
                <a:sym typeface="Wingdings" pitchFamily="2" charset="2"/>
              </a:rPr>
              <a:t>How do you ensure that employees are away from (LOF) line of fire?</a:t>
            </a:r>
          </a:p>
          <a:p>
            <a:pPr marL="342900" indent="-342900">
              <a:buFont typeface="+mj-lt"/>
              <a:buAutoNum type="arabicPeriod"/>
              <a:defRPr/>
            </a:pPr>
            <a:r>
              <a:rPr lang="en-US" sz="1600" dirty="0">
                <a:solidFill>
                  <a:srgbClr val="0033CC"/>
                </a:solidFill>
                <a:latin typeface="Calibri" panose="020F0502020204030204" pitchFamily="34" charset="0"/>
                <a:sym typeface="Wingdings" pitchFamily="2" charset="2"/>
              </a:rPr>
              <a:t>How do you ensure all hazards are identified and communicated before starting and during the task?</a:t>
            </a:r>
          </a:p>
          <a:p>
            <a:pPr marL="342900" indent="-342900">
              <a:buFont typeface="+mj-lt"/>
              <a:buAutoNum type="arabicPeriod"/>
              <a:defRPr/>
            </a:pPr>
            <a:r>
              <a:rPr lang="en-US" sz="1600" dirty="0">
                <a:solidFill>
                  <a:srgbClr val="0033CC"/>
                </a:solidFill>
                <a:latin typeface="Calibri" panose="020F0502020204030204" pitchFamily="34" charset="0"/>
                <a:sym typeface="Wingdings" pitchFamily="2" charset="2"/>
              </a:rPr>
              <a:t>How do you ensure the work is effectively supervised?</a:t>
            </a:r>
          </a:p>
          <a:p>
            <a:pPr marL="342900" indent="-342900">
              <a:buFont typeface="+mj-lt"/>
              <a:buAutoNum type="arabicPeriod"/>
              <a:defRPr/>
            </a:pPr>
            <a:r>
              <a:rPr lang="en-US" sz="1600" dirty="0">
                <a:solidFill>
                  <a:srgbClr val="0033CC"/>
                </a:solidFill>
                <a:latin typeface="Calibri" panose="020F0502020204030204" pitchFamily="34" charset="0"/>
                <a:sym typeface="Wingdings" pitchFamily="2" charset="2"/>
              </a:rPr>
              <a:t>How do you ensure crew are adhered to Safe Operating Procedure (SOP)  while performing the task?</a:t>
            </a:r>
          </a:p>
          <a:p>
            <a:pPr>
              <a:defRPr/>
            </a:pPr>
            <a:endParaRPr lang="en-US" sz="1600" dirty="0">
              <a:solidFill>
                <a:srgbClr val="0033CC"/>
              </a:solidFill>
              <a:latin typeface="Calibri" panose="020F0502020204030204" pitchFamily="34" charset="0"/>
              <a:sym typeface="Wingdings" pitchFamily="2" charset="2"/>
            </a:endParaRPr>
          </a:p>
          <a:p>
            <a:pPr>
              <a:defRPr/>
            </a:pPr>
            <a:r>
              <a:rPr lang="en-US" sz="1100" i="1" dirty="0">
                <a:solidFill>
                  <a:schemeClr val="accent1"/>
                </a:solidFill>
                <a:latin typeface="Calibri" panose="020F0502020204030204" pitchFamily="34" charset="0"/>
                <a:sym typeface="Wingdings" pitchFamily="2" charset="2"/>
              </a:rPr>
              <a:t>* If the answer is NO to any of the above questions please ensure you take action to correct this finding</a:t>
            </a:r>
            <a:endParaRPr lang="en-US" sz="1100" dirty="0">
              <a:solidFill>
                <a:schemeClr val="accent1"/>
              </a:solidFill>
              <a:latin typeface="Calibri" panose="020F0502020204030204" pitchFamily="34" charset="0"/>
              <a:sym typeface="Wingdings" pitchFamily="2" charset="2"/>
            </a:endParaRPr>
          </a:p>
        </p:txBody>
      </p:sp>
      <p:sp>
        <p:nvSpPr>
          <p:cNvPr id="3" name="Rectangle 8">
            <a:extLst>
              <a:ext uri="{FF2B5EF4-FFF2-40B4-BE49-F238E27FC236}">
                <a16:creationId xmlns:a16="http://schemas.microsoft.com/office/drawing/2014/main" id="{426317B0-B985-FF66-8944-BF8A5BD3B414}"/>
              </a:ext>
            </a:extLst>
          </p:cNvPr>
          <p:cNvSpPr>
            <a:spLocks noChangeArrowheads="1"/>
          </p:cNvSpPr>
          <p:nvPr/>
        </p:nvSpPr>
        <p:spPr bwMode="auto">
          <a:xfrm>
            <a:off x="609133" y="478810"/>
            <a:ext cx="11346053" cy="707886"/>
          </a:xfrm>
          <a:prstGeom prst="rect">
            <a:avLst/>
          </a:prstGeom>
          <a:noFill/>
          <a:ln w="9525">
            <a:noFill/>
            <a:miter lim="800000"/>
            <a:headEnd/>
            <a:tailEnd/>
          </a:ln>
        </p:spPr>
        <p:txBody>
          <a:bodyPr wrap="square">
            <a:spAutoFit/>
          </a:bodyPr>
          <a:lstStyle/>
          <a:p>
            <a:pPr marL="114300" indent="-114300" algn="just">
              <a:defRPr/>
            </a:pPr>
            <a:r>
              <a:rPr kumimoji="0" lang="en-GB" sz="1400" b="1" i="0" u="none" strike="noStrike" kern="1200" cap="none" spc="0" normalizeH="0" baseline="0" noProof="0" dirty="0">
                <a:ln>
                  <a:noFill/>
                </a:ln>
                <a:solidFill>
                  <a:prstClr val="black"/>
                </a:solidFill>
                <a:effectLst/>
                <a:uLnTx/>
                <a:uFillTx/>
                <a:latin typeface="Tahoma" pitchFamily="34" charset="0"/>
                <a:ea typeface="+mn-ea"/>
                <a:cs typeface="+mn-cs"/>
              </a:rPr>
              <a:t>Date:</a:t>
            </a:r>
            <a:r>
              <a:rPr lang="en-GB" sz="1200" b="1" dirty="0">
                <a:solidFill>
                  <a:srgbClr val="4472C4"/>
                </a:solidFill>
                <a:latin typeface="Tahoma" pitchFamily="34" charset="0"/>
              </a:rPr>
              <a:t> 11</a:t>
            </a:r>
            <a:r>
              <a:rPr kumimoji="0" lang="en-GB" sz="1200" b="1" i="0" u="none" strike="noStrike" kern="1200" cap="none" spc="0" normalizeH="0" baseline="0" noProof="0" dirty="0">
                <a:ln>
                  <a:noFill/>
                </a:ln>
                <a:solidFill>
                  <a:srgbClr val="4472C4"/>
                </a:solidFill>
                <a:effectLst/>
                <a:uLnTx/>
                <a:uFillTx/>
                <a:latin typeface="Tahoma" pitchFamily="34" charset="0"/>
                <a:ea typeface="+mn-ea"/>
                <a:cs typeface="+mn-cs"/>
              </a:rPr>
              <a:t>/08/2024</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Incident title: </a:t>
            </a:r>
            <a:r>
              <a:rPr kumimoji="0" lang="en-US" sz="1400" b="1" i="0" u="none" strike="noStrike" kern="1200" cap="none" spc="0" normalizeH="0" baseline="0" noProof="0" dirty="0">
                <a:ln>
                  <a:noFill/>
                </a:ln>
                <a:solidFill>
                  <a:srgbClr val="0070C0"/>
                </a:solidFill>
                <a:effectLst/>
                <a:uLnTx/>
                <a:uFillTx/>
                <a:latin typeface="Tahoma" pitchFamily="34" charset="0"/>
                <a:ea typeface="+mn-ea"/>
                <a:cs typeface="+mn-cs"/>
              </a:rPr>
              <a:t>LTI#12</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 </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Pattern:</a:t>
            </a:r>
            <a:r>
              <a:rPr kumimoji="0" lang="en-US" sz="1200" b="1" i="0" u="none" strike="noStrike" kern="1200" cap="none" spc="0" normalizeH="0" baseline="0" noProof="0" dirty="0">
                <a:ln>
                  <a:noFill/>
                </a:ln>
                <a:solidFill>
                  <a:prstClr val="black"/>
                </a:solidFill>
                <a:effectLst/>
                <a:uLnTx/>
                <a:uFillTx/>
                <a:latin typeface="Tahoma" pitchFamily="34" charset="0"/>
                <a:ea typeface="+mn-ea"/>
                <a:cs typeface="+mn-cs"/>
              </a:rPr>
              <a:t> </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Falling object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Potential severity: </a:t>
            </a:r>
            <a:r>
              <a:rPr lang="en-US" sz="1200" b="1" dirty="0">
                <a:solidFill>
                  <a:srgbClr val="00B0F0"/>
                </a:solidFill>
                <a:latin typeface="Tahoma" panose="020B0604030504040204" pitchFamily="34" charset="0"/>
                <a:ea typeface="Tahoma" panose="020B0604030504040204" pitchFamily="34" charset="0"/>
                <a:cs typeface="Tahoma" panose="020B0604030504040204" pitchFamily="34" charset="0"/>
              </a:rPr>
              <a:t>C4P </a:t>
            </a:r>
            <a:r>
              <a:rPr lang="en-US" sz="1200" b="1" dirty="0">
                <a:solidFill>
                  <a:srgbClr val="4472C4"/>
                </a:solidFill>
                <a:latin typeface="Tahoma" pitchFamily="34" charset="0"/>
              </a:rPr>
              <a:t>  </a:t>
            </a:r>
            <a:r>
              <a:rPr lang="en-US" sz="1600" b="1" dirty="0">
                <a:solidFill>
                  <a:srgbClr val="4472C4"/>
                </a:solidFill>
                <a:latin typeface="Tahoma" pitchFamily="34" charset="0"/>
              </a:rPr>
              <a:t>	</a:t>
            </a:r>
            <a:r>
              <a:rPr lang="en-US" sz="1400" b="1" dirty="0">
                <a:solidFill>
                  <a:prstClr val="black"/>
                </a:solidFill>
                <a:latin typeface="Tahoma" pitchFamily="34" charset="0"/>
              </a:rPr>
              <a:t>Activity: </a:t>
            </a:r>
            <a:r>
              <a:rPr lang="en-US" sz="1200" dirty="0">
                <a:solidFill>
                  <a:schemeClr val="dk1"/>
                </a:solidFill>
                <a:latin typeface="Gill Sans"/>
              </a:rPr>
              <a:t>Loading of skip box, Rig 74 </a:t>
            </a:r>
          </a:p>
          <a:p>
            <a:pPr marL="114300" indent="-114300" algn="just">
              <a:defRPr/>
            </a:pPr>
            <a:endParaRPr lang="en-US" sz="1200" b="1" dirty="0">
              <a:solidFill>
                <a:srgbClr val="4472C4"/>
              </a:solidFill>
              <a:latin typeface="Tahoma" pitchFamily="34" charset="0"/>
            </a:endParaRPr>
          </a:p>
        </p:txBody>
      </p:sp>
      <p:sp>
        <p:nvSpPr>
          <p:cNvPr id="4" name="Rectangle 3">
            <a:extLst>
              <a:ext uri="{FF2B5EF4-FFF2-40B4-BE49-F238E27FC236}">
                <a16:creationId xmlns:a16="http://schemas.microsoft.com/office/drawing/2014/main" id="{594E2815-EDD5-D008-FF85-BC1E96D01AF4}"/>
              </a:ext>
            </a:extLst>
          </p:cNvPr>
          <p:cNvSpPr/>
          <p:nvPr/>
        </p:nvSpPr>
        <p:spPr>
          <a:xfrm>
            <a:off x="297389" y="5128474"/>
            <a:ext cx="11894611" cy="1015663"/>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b="1" dirty="0">
                <a:solidFill>
                  <a:srgbClr val="FF0000"/>
                </a:solidFill>
                <a:latin typeface="Aptos" panose="02110004020202020204"/>
              </a:rPr>
              <a:t>Disclaimer </a:t>
            </a:r>
            <a:endParaRPr lang="en-US" sz="1200" dirty="0">
              <a:solidFill>
                <a:srgbClr val="FF0000"/>
              </a:solidFill>
              <a:latin typeface="Aptos" panose="02110004020202020204"/>
            </a:endParaRPr>
          </a:p>
          <a:p>
            <a:r>
              <a:rPr lang="en-US" sz="1200" dirty="0">
                <a:solidFill>
                  <a:srgbClr val="FF0000"/>
                </a:solidFill>
                <a:latin typeface="Aptos" panose="02110004020202020204"/>
              </a:rPr>
              <a:t>This document is provided for information only. It may not be relied upon for any purpose. Neither PDO nor any party providing information for this document accepts any liability for its accuracy, completeness, omissions, advice, or any consequences arising from its use, even if reasonable care was not exercised. No representation or warranty, express or implied, is made that following this document will achieve any specific results or meet any legal or regulatory requirements. This document does not constitute technical advice; consult a qualified professional if such advice is needed</a:t>
            </a:r>
          </a:p>
        </p:txBody>
      </p:sp>
    </p:spTree>
    <p:extLst>
      <p:ext uri="{BB962C8B-B14F-4D97-AF65-F5344CB8AC3E}">
        <p14:creationId xmlns:p14="http://schemas.microsoft.com/office/powerpoint/2010/main" val="256071756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anguage xmlns="4880e4f8-4b7d-4bdd-91e3-e10d47036eca">English</Language>
    <DocId xmlns="4880e4f8-4b7d-4bdd-91e3-e10d47036eca">93016</DocId>
    <ImageCreateDate xmlns="4880E4F8-4B7D-4BDD-91E3-E10D47036ECA" xsi:nil="true"/>
    <wic_System_Copyright xmlns="http://schemas.microsoft.com/sharepoint/v3/fields" xsi:nil="true"/>
  </documentManagement>
</p:properties>
</file>

<file path=customXml/item3.xml><?xml version="1.0" encoding="utf-8"?>
<ct:contentTypeSchema xmlns:ct="http://schemas.microsoft.com/office/2006/metadata/contentType" xmlns:ma="http://schemas.microsoft.com/office/2006/metadata/properties/metaAttributes" ct:_="" ma:_="" ma:contentTypeName="Image" ma:contentTypeID="0x0101009148F5A04DDD49CBA7127AADA5FB792B00AADE34325A8B49CDA8BB4DB53328F214009C4067D375EDA046866D1CFD34BA6725" ma:contentTypeVersion="4" ma:contentTypeDescription="Upload an image." ma:contentTypeScope="" ma:versionID="c8b1b5ff0656cb068594258854d86e82">
  <xsd:schema xmlns:xsd="http://www.w3.org/2001/XMLSchema" xmlns:xs="http://www.w3.org/2001/XMLSchema" xmlns:p="http://schemas.microsoft.com/office/2006/metadata/properties" xmlns:ns1="http://schemas.microsoft.com/sharepoint/v3" xmlns:ns2="4880E4F8-4B7D-4BDD-91E3-E10D47036ECA" xmlns:ns3="http://schemas.microsoft.com/sharepoint/v3/fields" xmlns:ns4="4880e4f8-4b7d-4bdd-91e3-e10d47036eca" xmlns:ns5="9d51eac6-a7d5-47f5-a119-63d146adb134" targetNamespace="http://schemas.microsoft.com/office/2006/metadata/properties" ma:root="true" ma:fieldsID="467a3466776643f0a2a68376fd657b1c" ns1:_="" ns2:_="" ns3:_="" ns4:_="" ns5:_="">
    <xsd:import namespace="http://schemas.microsoft.com/sharepoint/v3"/>
    <xsd:import namespace="4880E4F8-4B7D-4BDD-91E3-E10D47036ECA"/>
    <xsd:import namespace="http://schemas.microsoft.com/sharepoint/v3/fields"/>
    <xsd:import namespace="4880e4f8-4b7d-4bdd-91e3-e10d47036eca"/>
    <xsd:import namespace="9d51eac6-a7d5-47f5-a119-63d146adb134"/>
    <xsd:element name="properties">
      <xsd:complexType>
        <xsd:sequence>
          <xsd:element name="documentManagement">
            <xsd:complexType>
              <xsd:all>
                <xsd:element ref="ns1:FileRef" minOccurs="0"/>
                <xsd:element ref="ns1:File_x0020_Type" minOccurs="0"/>
                <xsd:element ref="ns1:HTML_x0020_File_x0020_Type" minOccurs="0"/>
                <xsd:element ref="ns1:FSObjType" minOccurs="0"/>
                <xsd:element ref="ns2:ThumbnailExists" minOccurs="0"/>
                <xsd:element ref="ns2:PreviewExists" minOccurs="0"/>
                <xsd:element ref="ns2:ImageWidth" minOccurs="0"/>
                <xsd:element ref="ns2:ImageHeight" minOccurs="0"/>
                <xsd:element ref="ns2:ImageCreateDate" minOccurs="0"/>
                <xsd:element ref="ns3:wic_System_Copyright" minOccurs="0"/>
                <xsd:element ref="ns4:Language" minOccurs="0"/>
                <xsd:element ref="ns4:DocId" minOccurs="0"/>
                <xsd:element ref="ns5: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FileRef" ma:index="8" nillable="true" ma:displayName="URL Path" ma:hidden="true" ma:list="Docs" ma:internalName="FileRef" ma:readOnly="true" ma:showField="FullUrl">
      <xsd:simpleType>
        <xsd:restriction base="dms:Lookup"/>
      </xsd:simpleType>
    </xsd:element>
    <xsd:element name="File_x0020_Type" ma:index="9" nillable="true" ma:displayName="File Type" ma:hidden="true" ma:internalName="File_x0020_Type" ma:readOnly="true">
      <xsd:simpleType>
        <xsd:restriction base="dms:Text"/>
      </xsd:simpleType>
    </xsd:element>
    <xsd:element name="HTML_x0020_File_x0020_Type" ma:index="10" nillable="true" ma:displayName="HTML File Type" ma:hidden="true" ma:internalName="HTML_x0020_File_x0020_Type" ma:readOnly="true">
      <xsd:simpleType>
        <xsd:restriction base="dms:Text"/>
      </xsd:simpleType>
    </xsd:element>
    <xsd:element name="FSObjType" ma:index="11" nillable="true" ma:displayName="Item Type" ma:hidden="true" ma:list="Docs" ma:internalName="FSObjType" ma:readOnly="true" ma:showField="FSType">
      <xsd:simpleType>
        <xsd:restriction base="dms:Lookup"/>
      </xsd:simpleType>
    </xsd:element>
  </xsd:schema>
  <xsd:schema xmlns:xsd="http://www.w3.org/2001/XMLSchema" xmlns:xs="http://www.w3.org/2001/XMLSchema" xmlns:dms="http://schemas.microsoft.com/office/2006/documentManagement/types" xmlns:pc="http://schemas.microsoft.com/office/infopath/2007/PartnerControls" targetNamespace="4880E4F8-4B7D-4BDD-91E3-E10D47036ECA" elementFormDefault="qualified">
    <xsd:import namespace="http://schemas.microsoft.com/office/2006/documentManagement/types"/>
    <xsd:import namespace="http://schemas.microsoft.com/office/infopath/2007/PartnerControls"/>
    <xsd:element name="ThumbnailExists" ma:index="18" nillable="true" ma:displayName="Thumbnail Exists" ma:default="FALSE" ma:hidden="true" ma:internalName="ThumbnailExists" ma:readOnly="true">
      <xsd:simpleType>
        <xsd:restriction base="dms:Boolean"/>
      </xsd:simpleType>
    </xsd:element>
    <xsd:element name="PreviewExists" ma:index="19" nillable="true" ma:displayName="Preview Exists" ma:default="FALSE" ma:hidden="true" ma:internalName="PreviewExists" ma:readOnly="true">
      <xsd:simpleType>
        <xsd:restriction base="dms:Boolean"/>
      </xsd:simpleType>
    </xsd:element>
    <xsd:element name="ImageWidth" ma:index="20" nillable="true" ma:displayName="Width" ma:internalName="ImageWidth" ma:readOnly="true">
      <xsd:simpleType>
        <xsd:restriction base="dms:Unknown"/>
      </xsd:simpleType>
    </xsd:element>
    <xsd:element name="ImageHeight" ma:index="22" nillable="true" ma:displayName="Height" ma:internalName="ImageHeight" ma:readOnly="true">
      <xsd:simpleType>
        <xsd:restriction base="dms:Unknown"/>
      </xsd:simpleType>
    </xsd:element>
    <xsd:element name="ImageCreateDate" ma:index="25" nillable="true" ma:displayName="Date Picture Taken" ma:format="DateTime" ma:hidden="true" ma:internalName="ImageCreateDat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wic_System_Copyright" ma:index="26" nillable="true" ma:displayName="Copyright" ma:internalName="wic_System_Copyright">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880e4f8-4b7d-4bdd-91e3-e10d47036eca" elementFormDefault="qualified">
    <xsd:import namespace="http://schemas.microsoft.com/office/2006/documentManagement/types"/>
    <xsd:import namespace="http://schemas.microsoft.com/office/infopath/2007/PartnerControls"/>
    <xsd:element name="Language" ma:index="27" nillable="true" ma:displayName="Language" ma:default="English 1" ma:format="Dropdown" ma:internalName="Language">
      <xsd:simpleType>
        <xsd:restriction base="dms:Choice">
          <xsd:enumeration value="English"/>
          <xsd:enumeration value="Arabic"/>
          <xsd:enumeration value="Hindi"/>
          <xsd:enumeration value="English 1"/>
          <xsd:enumeration value="English 2"/>
          <xsd:enumeration value="Arabic 1"/>
          <xsd:enumeration value="Arabic 2"/>
          <xsd:enumeration value="Hindi 1"/>
          <xsd:enumeration value="Hindi 2"/>
          <xsd:enumeration value="Malayalam 1"/>
          <xsd:enumeration value="Malayalam 2"/>
        </xsd:restriction>
      </xsd:simpleType>
    </xsd:element>
    <xsd:element name="DocId" ma:index="28" nillable="true" ma:displayName="DocId" ma:list="{9de017a3-70b4-41a0-b3a1-4f7a098545da}" ma:internalName="DocId" ma:showField="ID" ma:web="9d51eac6-a7d5-47f5-a119-63d146adb134">
      <xsd:simpleType>
        <xsd:restriction base="dms:Lookup"/>
      </xsd:simpleType>
    </xsd:element>
  </xsd:schema>
  <xsd:schema xmlns:xsd="http://www.w3.org/2001/XMLSchema" xmlns:xs="http://www.w3.org/2001/XMLSchema" xmlns:dms="http://schemas.microsoft.com/office/2006/documentManagement/types" xmlns:pc="http://schemas.microsoft.com/office/infopath/2007/PartnerControls" targetNamespace="9d51eac6-a7d5-47f5-a119-63d146adb134" elementFormDefault="qualified">
    <xsd:import namespace="http://schemas.microsoft.com/office/2006/documentManagement/types"/>
    <xsd:import namespace="http://schemas.microsoft.com/office/infopath/2007/PartnerControls"/>
    <xsd:element name="SharedWithUsers" ma:index="2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ma:index="24" ma:displayName="Author"/>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ma:index="23" ma:displayName="Comments"/>
        <xsd:element name="keywords" minOccurs="0" maxOccurs="1" type="xsd:string" ma:index="14" ma:displayName="Keywords"/>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643A46C-72B3-4012-8CB2-E0E23D8B71D1}">
  <ds:schemaRefs>
    <ds:schemaRef ds:uri="http://schemas.microsoft.com/sharepoint/v3/contenttype/forms"/>
  </ds:schemaRefs>
</ds:datastoreItem>
</file>

<file path=customXml/itemProps2.xml><?xml version="1.0" encoding="utf-8"?>
<ds:datastoreItem xmlns:ds="http://schemas.openxmlformats.org/officeDocument/2006/customXml" ds:itemID="{ECEB1FCF-0E89-482E-A62E-598FF58845D8}">
  <ds:schemaRefs>
    <ds:schemaRef ds:uri="http://schemas.microsoft.com/sharepoint/v3"/>
    <ds:schemaRef ds:uri="http://purl.org/dc/terms/"/>
    <ds:schemaRef ds:uri="http://schemas.openxmlformats.org/package/2006/metadata/core-properties"/>
    <ds:schemaRef ds:uri="http://schemas.microsoft.com/office/2006/documentManagement/types"/>
    <ds:schemaRef ds:uri="http://purl.org/dc/dcmitype/"/>
    <ds:schemaRef ds:uri="http://schemas.microsoft.com/office/infopath/2007/PartnerControls"/>
    <ds:schemaRef ds:uri="http://purl.org/dc/elements/1.1/"/>
    <ds:schemaRef ds:uri="http://schemas.microsoft.com/office/2006/metadata/properties"/>
    <ds:schemaRef ds:uri="9d51eac6-a7d5-47f5-a119-63d146adb134"/>
    <ds:schemaRef ds:uri="http://www.w3.org/XML/1998/namespace"/>
  </ds:schemaRefs>
</ds:datastoreItem>
</file>

<file path=customXml/itemProps3.xml><?xml version="1.0" encoding="utf-8"?>
<ds:datastoreItem xmlns:ds="http://schemas.openxmlformats.org/officeDocument/2006/customXml" ds:itemID="{516E9EF0-E2B3-40A8-8E5F-12B43DEC01BA}"/>
</file>

<file path=docProps/app.xml><?xml version="1.0" encoding="utf-8"?>
<Properties xmlns="http://schemas.openxmlformats.org/officeDocument/2006/extended-properties" xmlns:vt="http://schemas.openxmlformats.org/officeDocument/2006/docPropsVTypes">
  <Template>TM02892315[[fn=Wisp]]</Template>
  <TotalTime>22726</TotalTime>
  <Words>733</Words>
  <Application>Microsoft Office PowerPoint</Application>
  <PresentationFormat>Widescreen</PresentationFormat>
  <Paragraphs>59</Paragraphs>
  <Slides>2</Slides>
  <Notes>2</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vt:i4>
      </vt:variant>
    </vt:vector>
  </HeadingPairs>
  <TitlesOfParts>
    <vt:vector size="11" baseType="lpstr">
      <vt:lpstr>MS PGothic</vt:lpstr>
      <vt:lpstr>Aptos</vt:lpstr>
      <vt:lpstr>Arial</vt:lpstr>
      <vt:lpstr>Calibri</vt:lpstr>
      <vt:lpstr>Calibri Light</vt:lpstr>
      <vt:lpstr>Gill Sans</vt:lpstr>
      <vt:lpstr>Tahoma</vt:lpstr>
      <vt:lpstr>Times New Roman</vt:lpstr>
      <vt:lpstr>Office Theme</vt:lpstr>
      <vt:lpstr>PowerPoint Presentation</vt:lpstr>
      <vt:lpstr>   Management self audit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LTI_12 HiPo_22 Pipe barrer fell onto helper leg</dc:title>
  <dc:creator>nazar@umsoman.com</dc:creator>
  <cp:lastModifiedBy>Masroori, Ahmed MSE31</cp:lastModifiedBy>
  <cp:revision>334</cp:revision>
  <dcterms:created xsi:type="dcterms:W3CDTF">2018-09-24T07:27:56Z</dcterms:created>
  <dcterms:modified xsi:type="dcterms:W3CDTF">2026-06-24T08:11:05Z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0x0101009148F5A04DDD49CBA7127AADA5FB792B00AADE34325A8B49CDA8BB4DB53328F214009C4067D375EDA046866D1CFD34BA6725</vt:lpwstr>
  </property>
</Properties>
</file>