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147482524" r:id="rId5"/>
    <p:sldId id="214748252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wahi, Ahmed MSE34" userId="e41cf67c-bf06-4715-b50f-6c746bdcc7f2" providerId="ADAL" clId="{17FA4885-9E07-4C8D-80D7-68FED0DF4E3F}"/>
    <pc:docChg chg="custSel modSld">
      <pc:chgData name="Rawahi, Ahmed MSE34" userId="e41cf67c-bf06-4715-b50f-6c746bdcc7f2" providerId="ADAL" clId="{17FA4885-9E07-4C8D-80D7-68FED0DF4E3F}" dt="2025-03-17T05:03:59.777" v="29" actId="313"/>
      <pc:docMkLst>
        <pc:docMk/>
      </pc:docMkLst>
      <pc:sldChg chg="modSp mod">
        <pc:chgData name="Rawahi, Ahmed MSE34" userId="e41cf67c-bf06-4715-b50f-6c746bdcc7f2" providerId="ADAL" clId="{17FA4885-9E07-4C8D-80D7-68FED0DF4E3F}" dt="2025-03-17T05:03:59.777" v="29" actId="313"/>
        <pc:sldMkLst>
          <pc:docMk/>
          <pc:sldMk cId="849457920" sldId="21474825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E79734-C320-470B-AEA9-FCA355F85206}" type="datetimeFigureOut">
              <a:rPr lang="en-US" smtClean="0"/>
              <a:t>25/06/2026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7F4F60-9962-46CE-ABC9-78611F8EE71C}" type="slidenum">
              <a:rPr lang="en-US" smtClean="0"/>
              <a:t>‹#›</a:t>
            </a:fld>
            <a:endParaRPr lang="en-US"/>
          </a:p>
        </p:txBody>
      </p:sp>
    </p:spTree>
    <p:extLst>
      <p:ext uri="{BB962C8B-B14F-4D97-AF65-F5344CB8AC3E}">
        <p14:creationId xmlns:p14="http://schemas.microsoft.com/office/powerpoint/2010/main" val="1260930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0A81E8-6622-4A49-9FF2-EB24B86713DF}" type="datetime1">
              <a:rPr lang="en-US" smtClean="0"/>
              <a:t>25/06/2026</a:t>
            </a:fld>
            <a:endParaRPr lang="en-US"/>
          </a:p>
        </p:txBody>
      </p:sp>
      <p:sp>
        <p:nvSpPr>
          <p:cNvPr id="5" name="Footer Placeholder 4"/>
          <p:cNvSpPr>
            <a:spLocks noGrp="1"/>
          </p:cNvSpPr>
          <p:nvPr>
            <p:ph type="ftr" sz="quarter" idx="11"/>
          </p:nvPr>
        </p:nvSpPr>
        <p:spPr/>
        <p:txBody>
          <a:bodyPr/>
          <a:lstStyle/>
          <a:p>
            <a:r>
              <a:rPr lang="en-US"/>
              <a:t>V 1 (2020)</a:t>
            </a:r>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97784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2D58F9-0DED-40AE-A7F2-D2F56296859A}" type="datetime1">
              <a:rPr lang="en-US" smtClean="0"/>
              <a:t>25/06/2026</a:t>
            </a:fld>
            <a:endParaRPr lang="en-US"/>
          </a:p>
        </p:txBody>
      </p:sp>
      <p:sp>
        <p:nvSpPr>
          <p:cNvPr id="5" name="Footer Placeholder 4"/>
          <p:cNvSpPr>
            <a:spLocks noGrp="1"/>
          </p:cNvSpPr>
          <p:nvPr>
            <p:ph type="ftr" sz="quarter" idx="11"/>
          </p:nvPr>
        </p:nvSpPr>
        <p:spPr/>
        <p:txBody>
          <a:bodyPr/>
          <a:lstStyle/>
          <a:p>
            <a:r>
              <a:rPr lang="en-US"/>
              <a:t>V 1 (2020)</a:t>
            </a:r>
            <a:endParaRPr lang="en-US" dirty="0"/>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02374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2CA95-DD1B-4F67-8C36-13F320194810}" type="datetime1">
              <a:rPr lang="en-US" smtClean="0"/>
              <a:t>25/06/2026</a:t>
            </a:fld>
            <a:endParaRPr lang="en-US"/>
          </a:p>
        </p:txBody>
      </p:sp>
      <p:sp>
        <p:nvSpPr>
          <p:cNvPr id="5" name="Footer Placeholder 4"/>
          <p:cNvSpPr>
            <a:spLocks noGrp="1"/>
          </p:cNvSpPr>
          <p:nvPr>
            <p:ph type="ftr" sz="quarter" idx="11"/>
          </p:nvPr>
        </p:nvSpPr>
        <p:spPr/>
        <p:txBody>
          <a:bodyPr/>
          <a:lstStyle/>
          <a:p>
            <a:r>
              <a:rPr lang="en-US"/>
              <a:t>V 1 (2020)</a:t>
            </a:r>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79053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8C7674-DBA0-440A-8265-C49A3552B907}" type="datetime1">
              <a:rPr lang="en-US" smtClean="0"/>
              <a:t>25/06/2026</a:t>
            </a:fld>
            <a:endParaRPr lang="en-US"/>
          </a:p>
        </p:txBody>
      </p:sp>
      <p:sp>
        <p:nvSpPr>
          <p:cNvPr id="6" name="Footer Placeholder 5"/>
          <p:cNvSpPr>
            <a:spLocks noGrp="1"/>
          </p:cNvSpPr>
          <p:nvPr>
            <p:ph type="ftr" sz="quarter" idx="11"/>
          </p:nvPr>
        </p:nvSpPr>
        <p:spPr/>
        <p:txBody>
          <a:bodyPr/>
          <a:lstStyle/>
          <a:p>
            <a:r>
              <a:rPr lang="en-US"/>
              <a:t>V 1 (2020)</a:t>
            </a:r>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345382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9AF15A-1620-45AF-A5BF-538FE3A47A7A}" type="datetime1">
              <a:rPr lang="en-US" smtClean="0"/>
              <a:t>25/06/2026</a:t>
            </a:fld>
            <a:endParaRPr lang="en-US"/>
          </a:p>
        </p:txBody>
      </p:sp>
      <p:sp>
        <p:nvSpPr>
          <p:cNvPr id="8" name="Footer Placeholder 7"/>
          <p:cNvSpPr>
            <a:spLocks noGrp="1"/>
          </p:cNvSpPr>
          <p:nvPr>
            <p:ph type="ftr" sz="quarter" idx="11"/>
          </p:nvPr>
        </p:nvSpPr>
        <p:spPr/>
        <p:txBody>
          <a:bodyPr/>
          <a:lstStyle/>
          <a:p>
            <a:r>
              <a:rPr lang="en-US"/>
              <a:t>V 1 (2020)</a:t>
            </a:r>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843232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24A1C8-634E-467E-BB69-93B0A13CDE3C}" type="datetime1">
              <a:rPr lang="en-US" smtClean="0"/>
              <a:t>25/06/2026</a:t>
            </a:fld>
            <a:endParaRPr lang="en-US"/>
          </a:p>
        </p:txBody>
      </p:sp>
      <p:sp>
        <p:nvSpPr>
          <p:cNvPr id="4" name="Footer Placeholder 3"/>
          <p:cNvSpPr>
            <a:spLocks noGrp="1"/>
          </p:cNvSpPr>
          <p:nvPr>
            <p:ph type="ftr" sz="quarter" idx="11"/>
          </p:nvPr>
        </p:nvSpPr>
        <p:spPr/>
        <p:txBody>
          <a:bodyPr/>
          <a:lstStyle/>
          <a:p>
            <a:r>
              <a:rPr lang="en-US"/>
              <a:t>V 1 (2020)</a:t>
            </a:r>
          </a:p>
        </p:txBody>
      </p:sp>
      <p:sp>
        <p:nvSpPr>
          <p:cNvPr id="5" name="Slide Number Placeholder 4"/>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781038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5EAE86-4E98-45D3-976A-F4279866EDBF}" type="datetime1">
              <a:rPr lang="en-US" smtClean="0"/>
              <a:t>25/06/2026</a:t>
            </a:fld>
            <a:endParaRPr lang="en-US"/>
          </a:p>
        </p:txBody>
      </p:sp>
      <p:sp>
        <p:nvSpPr>
          <p:cNvPr id="3" name="Footer Placeholder 2"/>
          <p:cNvSpPr>
            <a:spLocks noGrp="1"/>
          </p:cNvSpPr>
          <p:nvPr>
            <p:ph type="ftr" sz="quarter" idx="11"/>
          </p:nvPr>
        </p:nvSpPr>
        <p:spPr/>
        <p:txBody>
          <a:bodyPr/>
          <a:lstStyle/>
          <a:p>
            <a:r>
              <a:rPr lang="en-US"/>
              <a:t>V 1 (2020)</a:t>
            </a:r>
          </a:p>
        </p:txBody>
      </p:sp>
      <p:sp>
        <p:nvSpPr>
          <p:cNvPr id="4" name="Slide Number Placeholder 3"/>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13332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D8C93D-2470-45CB-B76C-8928E4B4B22A}" type="datetime1">
              <a:rPr lang="en-US" smtClean="0"/>
              <a:t>25/06/2026</a:t>
            </a:fld>
            <a:endParaRPr lang="en-US"/>
          </a:p>
        </p:txBody>
      </p:sp>
      <p:sp>
        <p:nvSpPr>
          <p:cNvPr id="6" name="Footer Placeholder 5"/>
          <p:cNvSpPr>
            <a:spLocks noGrp="1"/>
          </p:cNvSpPr>
          <p:nvPr>
            <p:ph type="ftr" sz="quarter" idx="11"/>
          </p:nvPr>
        </p:nvSpPr>
        <p:spPr/>
        <p:txBody>
          <a:bodyPr/>
          <a:lstStyle/>
          <a:p>
            <a:r>
              <a:rPr lang="en-US"/>
              <a:t>V 1 (2020)</a:t>
            </a:r>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409581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EDC80C-0517-4D4D-B5C2-CBC9DB2DDDD2}" type="datetime1">
              <a:rPr lang="en-US" smtClean="0"/>
              <a:t>25/06/2026</a:t>
            </a:fld>
            <a:endParaRPr lang="en-US"/>
          </a:p>
        </p:txBody>
      </p:sp>
      <p:sp>
        <p:nvSpPr>
          <p:cNvPr id="6" name="Footer Placeholder 5"/>
          <p:cNvSpPr>
            <a:spLocks noGrp="1"/>
          </p:cNvSpPr>
          <p:nvPr>
            <p:ph type="ftr" sz="quarter" idx="11"/>
          </p:nvPr>
        </p:nvSpPr>
        <p:spPr/>
        <p:txBody>
          <a:bodyPr/>
          <a:lstStyle/>
          <a:p>
            <a:r>
              <a:rPr lang="en-US"/>
              <a:t>V 1 (2020)</a:t>
            </a:r>
          </a:p>
        </p:txBody>
      </p:sp>
      <p:sp>
        <p:nvSpPr>
          <p:cNvPr id="7" name="Slide Number Placeholder 6"/>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3063893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6146D2-AFA6-4972-98EA-669A7C4EF4C1}" type="datetime1">
              <a:rPr lang="en-US" smtClean="0"/>
              <a:t>25/06/2026</a:t>
            </a:fld>
            <a:endParaRPr lang="en-US"/>
          </a:p>
        </p:txBody>
      </p:sp>
      <p:sp>
        <p:nvSpPr>
          <p:cNvPr id="5" name="Footer Placeholder 4"/>
          <p:cNvSpPr>
            <a:spLocks noGrp="1"/>
          </p:cNvSpPr>
          <p:nvPr>
            <p:ph type="ftr" sz="quarter" idx="11"/>
          </p:nvPr>
        </p:nvSpPr>
        <p:spPr/>
        <p:txBody>
          <a:bodyPr/>
          <a:lstStyle/>
          <a:p>
            <a:r>
              <a:rPr lang="en-US"/>
              <a:t>V 1 (2020)</a:t>
            </a:r>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1945931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4A6E8-E675-402B-A2BD-D7D9A0B28C11}" type="datetime1">
              <a:rPr lang="en-US" smtClean="0"/>
              <a:t>25/06/2026</a:t>
            </a:fld>
            <a:endParaRPr lang="en-US"/>
          </a:p>
        </p:txBody>
      </p:sp>
      <p:sp>
        <p:nvSpPr>
          <p:cNvPr id="5" name="Footer Placeholder 4"/>
          <p:cNvSpPr>
            <a:spLocks noGrp="1"/>
          </p:cNvSpPr>
          <p:nvPr>
            <p:ph type="ftr" sz="quarter" idx="11"/>
          </p:nvPr>
        </p:nvSpPr>
        <p:spPr/>
        <p:txBody>
          <a:bodyPr/>
          <a:lstStyle/>
          <a:p>
            <a:r>
              <a:rPr lang="en-US"/>
              <a:t>V 1 (2020)</a:t>
            </a:r>
          </a:p>
        </p:txBody>
      </p:sp>
      <p:sp>
        <p:nvSpPr>
          <p:cNvPr id="6" name="Slide Number Placeholder 5"/>
          <p:cNvSpPr>
            <a:spLocks noGrp="1"/>
          </p:cNvSpPr>
          <p:nvPr>
            <p:ph type="sldNum" sz="quarter" idx="12"/>
          </p:nvPr>
        </p:nvSpPr>
        <p:spPr/>
        <p:txBody>
          <a:bodyPr/>
          <a:lstStyle/>
          <a:p>
            <a:fld id="{7A6F64E4-CF39-E842-A871-400C57C21E39}" type="slidenum">
              <a:rPr lang="en-US" smtClean="0"/>
              <a:t>‹#›</a:t>
            </a:fld>
            <a:endParaRPr lang="en-US"/>
          </a:p>
        </p:txBody>
      </p:sp>
    </p:spTree>
    <p:extLst>
      <p:ext uri="{BB962C8B-B14F-4D97-AF65-F5344CB8AC3E}">
        <p14:creationId xmlns:p14="http://schemas.microsoft.com/office/powerpoint/2010/main" val="2169113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25/06/2026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1701715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D87E80-01D6-44AC-917B-580F775AE8DF}" type="datetime1">
              <a:rPr lang="en-US" smtClean="0"/>
              <a:t>25/06/2026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V 1 (2020)</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6F64E4-CF39-E842-A871-400C57C21E39}" type="slidenum">
              <a:rPr lang="en-US" smtClean="0"/>
              <a:t>‹#›</a:t>
            </a:fld>
            <a:endParaRPr lang="en-US"/>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4"/>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6"/>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1829507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Gill Sans Ligh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Gill Sans Ligh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Gill Sans Ligh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Gill Sans Ligh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Gill Sans Ligh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624C1E-9CDF-D69A-1D1F-775B6E538D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15846" y="1272818"/>
            <a:ext cx="2930077" cy="1972710"/>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8518296" cy="3993401"/>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 HVAC technician was riding a tricycle with a basket to carry tools on the back. He had placed 4-foot step ladders on the basket and wedged them under the seat.  As he turned into the workshop yard the ladders slid off and fell in front of the left rear wheel. This, startled the technician who instinctively turned to his left to see what it was and in doing so he inadvertently pulled the handlebars left and this caused the tricycle to lose stability, and it tipped over to the right-hand side. The technician’s right wrist fractured as it contacted the ground</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altLang="zh-CN" sz="1200" dirty="0">
              <a:solidFill>
                <a:prstClr val="black"/>
              </a:solidFill>
              <a:latin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7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lvl="0" indent="-171450">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The ladders were not effectively secured to the basket</a:t>
            </a:r>
          </a:p>
          <a:p>
            <a:pPr marL="171450" lvl="0" indent="-171450">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The basket was not designed to effectively hold a set of step ladders</a:t>
            </a:r>
          </a:p>
          <a:p>
            <a:pPr marL="171450" lvl="0" indent="-171450">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This solution had become custom and practice but had not been risk assessed</a:t>
            </a:r>
          </a:p>
          <a:p>
            <a:pPr marL="171450" lvl="0" indent="-171450">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The cyclist was distracted due to anxiety and stress caused by job insecurity </a:t>
            </a: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a:buFont typeface="Arial" pitchFamily="34" charset="0"/>
              <a:buChar char="•"/>
              <a:defRPr/>
            </a:pPr>
            <a:r>
              <a:rPr lang="en-US" sz="1100" dirty="0">
                <a:latin typeface="Calibri" panose="020F0502020204030204" pitchFamily="34" charset="0"/>
                <a:cs typeface="Tahoma" pitchFamily="34" charset="0"/>
              </a:rPr>
              <a:t> Ensure your risk assessment has assessed all activities in your operation</a:t>
            </a:r>
          </a:p>
          <a:p>
            <a:pPr>
              <a:buFont typeface="Arial" pitchFamily="34" charset="0"/>
              <a:buChar char="•"/>
              <a:defRPr/>
            </a:pPr>
            <a:r>
              <a:rPr lang="en-US" sz="1100" dirty="0">
                <a:latin typeface="Calibri" panose="020F0502020204030204" pitchFamily="34" charset="0"/>
                <a:cs typeface="Tahoma" pitchFamily="34" charset="0"/>
              </a:rPr>
              <a:t> Ensure your staff report near misses and use them as learning opportunities</a:t>
            </a:r>
          </a:p>
          <a:p>
            <a:pPr>
              <a:buFont typeface="Arial" pitchFamily="34" charset="0"/>
              <a:buChar char="•"/>
              <a:defRPr/>
            </a:pPr>
            <a:r>
              <a:rPr lang="en-US" sz="1100" dirty="0">
                <a:latin typeface="Calibri" panose="020F0502020204030204" pitchFamily="34" charset="0"/>
                <a:cs typeface="Tahoma" pitchFamily="34" charset="0"/>
              </a:rPr>
              <a:t> Do not become complacent to the risks to your health and safety</a:t>
            </a:r>
          </a:p>
          <a:p>
            <a:pPr>
              <a:buFont typeface="Arial" pitchFamily="34" charset="0"/>
              <a:buChar char="•"/>
              <a:defRPr/>
            </a:pPr>
            <a:r>
              <a:rPr lang="en-US" sz="1100" dirty="0">
                <a:latin typeface="Calibri" panose="020F0502020204030204" pitchFamily="34" charset="0"/>
                <a:cs typeface="Tahoma" pitchFamily="34" charset="0"/>
              </a:rPr>
              <a:t> Inform your manager if you do not feel you have enough time to do the work correctly in the time allowed to you</a:t>
            </a:r>
          </a:p>
          <a:p>
            <a:pPr>
              <a:buFont typeface="Arial" pitchFamily="34" charset="0"/>
              <a:buChar char="•"/>
              <a:defRPr/>
            </a:pPr>
            <a:r>
              <a:rPr lang="en-US" sz="1100" dirty="0">
                <a:latin typeface="Calibri" panose="020F0502020204030204" pitchFamily="34" charset="0"/>
                <a:cs typeface="Tahoma" pitchFamily="34" charset="0"/>
              </a:rPr>
              <a:t> Ensure good communications with the operation during times of significant change in a contract which impacts people</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Tricycle users</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19" name="Group 131">
            <a:extLst>
              <a:ext uri="{FF2B5EF4-FFF2-40B4-BE49-F238E27FC236}">
                <a16:creationId xmlns:a16="http://schemas.microsoft.com/office/drawing/2014/main" id="{024A4F6E-0C51-ED7F-6842-D32AF80BBE2C}"/>
              </a:ext>
            </a:extLst>
          </p:cNvPr>
          <p:cNvGrpSpPr>
            <a:grpSpLocks/>
          </p:cNvGrpSpPr>
          <p:nvPr/>
        </p:nvGrpSpPr>
        <p:grpSpPr bwMode="auto">
          <a:xfrm>
            <a:off x="9469142" y="2724488"/>
            <a:ext cx="256981" cy="296129"/>
            <a:chOff x="3504" y="544"/>
            <a:chExt cx="2287" cy="1855"/>
          </a:xfrm>
        </p:grpSpPr>
        <p:sp>
          <p:nvSpPr>
            <p:cNvPr id="20" name="Line 129">
              <a:extLst>
                <a:ext uri="{FF2B5EF4-FFF2-40B4-BE49-F238E27FC236}">
                  <a16:creationId xmlns:a16="http://schemas.microsoft.com/office/drawing/2014/main" id="{DE8E81D4-5591-BD3D-6A6E-CEEDB7EEB289}"/>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1" name="Line 130">
              <a:extLst>
                <a:ext uri="{FF2B5EF4-FFF2-40B4-BE49-F238E27FC236}">
                  <a16:creationId xmlns:a16="http://schemas.microsoft.com/office/drawing/2014/main" id="{E9D3E8A9-EBEC-978B-EAE3-4DBAD713A369}"/>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
        <p:nvSpPr>
          <p:cNvPr id="22" name="Freeform 132">
            <a:extLst>
              <a:ext uri="{FF2B5EF4-FFF2-40B4-BE49-F238E27FC236}">
                <a16:creationId xmlns:a16="http://schemas.microsoft.com/office/drawing/2014/main" id="{0B8BF452-5176-109B-7E0C-500AEFA26619}"/>
              </a:ext>
            </a:extLst>
          </p:cNvPr>
          <p:cNvSpPr/>
          <p:nvPr/>
        </p:nvSpPr>
        <p:spPr bwMode="auto">
          <a:xfrm>
            <a:off x="9597633" y="4449995"/>
            <a:ext cx="330102" cy="242182"/>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24" name="TextBox 23">
            <a:extLst>
              <a:ext uri="{FF2B5EF4-FFF2-40B4-BE49-F238E27FC236}">
                <a16:creationId xmlns:a16="http://schemas.microsoft.com/office/drawing/2014/main" id="{E3407C13-2A95-D1EE-D5FC-F8395D6F1DA3}"/>
              </a:ext>
            </a:extLst>
          </p:cNvPr>
          <p:cNvSpPr txBox="1"/>
          <p:nvPr/>
        </p:nvSpPr>
        <p:spPr>
          <a:xfrm>
            <a:off x="1332875" y="6406970"/>
            <a:ext cx="4144899" cy="338554"/>
          </a:xfrm>
          <a:prstGeom prst="rect">
            <a:avLst/>
          </a:prstGeom>
          <a:solidFill>
            <a:srgbClr val="0070C0"/>
          </a:solidFill>
        </p:spPr>
        <p:txBody>
          <a:bodyPr wrap="square" rtlCol="0">
            <a:spAutoFit/>
          </a:bodyPr>
          <a:lstStyle/>
          <a:p>
            <a:pPr marR="29360" algn="ctr">
              <a:defRPr/>
            </a:pPr>
            <a:r>
              <a:rPr lang="en-US" sz="1600" b="1" dirty="0">
                <a:solidFill>
                  <a:srgbClr val="FFFF00"/>
                </a:solidFill>
                <a:latin typeface="Tahoma" pitchFamily="34" charset="0"/>
                <a:ea typeface="MS PGothic" pitchFamily="34" charset="-128"/>
              </a:rPr>
              <a:t>Ensure all loads are secured</a:t>
            </a: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a:t>
            </a:r>
          </a:p>
        </p:txBody>
      </p:sp>
      <p:graphicFrame>
        <p:nvGraphicFramePr>
          <p:cNvPr id="2" name="Table 1">
            <a:extLst>
              <a:ext uri="{FF2B5EF4-FFF2-40B4-BE49-F238E27FC236}">
                <a16:creationId xmlns:a16="http://schemas.microsoft.com/office/drawing/2014/main" id="{B952BF0D-661C-DA64-3B9C-A79D04CB502E}"/>
              </a:ext>
            </a:extLst>
          </p:cNvPr>
          <p:cNvGraphicFramePr>
            <a:graphicFrameLocks noGrp="1"/>
          </p:cNvGraphicFramePr>
          <p:nvPr>
            <p:extLst>
              <p:ext uri="{D42A27DB-BD31-4B8C-83A1-F6EECF244321}">
                <p14:modId xmlns:p14="http://schemas.microsoft.com/office/powerpoint/2010/main" val="1547269965"/>
              </p:ext>
            </p:extLst>
          </p:nvPr>
        </p:nvGraphicFramePr>
        <p:xfrm>
          <a:off x="492585" y="539641"/>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0000"/>
                    </a:ext>
                  </a:extLst>
                </a:gridCol>
                <a:gridCol w="1024521">
                  <a:extLst>
                    <a:ext uri="{9D8B030D-6E8A-4147-A177-3AD203B41FA5}">
                      <a16:colId xmlns:a16="http://schemas.microsoft.com/office/drawing/2014/main" val="20001"/>
                    </a:ext>
                  </a:extLst>
                </a:gridCol>
                <a:gridCol w="1040674">
                  <a:extLst>
                    <a:ext uri="{9D8B030D-6E8A-4147-A177-3AD203B41FA5}">
                      <a16:colId xmlns:a16="http://schemas.microsoft.com/office/drawing/2014/main" val="20002"/>
                    </a:ext>
                  </a:extLst>
                </a:gridCol>
                <a:gridCol w="894080">
                  <a:extLst>
                    <a:ext uri="{9D8B030D-6E8A-4147-A177-3AD203B41FA5}">
                      <a16:colId xmlns:a16="http://schemas.microsoft.com/office/drawing/2014/main" val="20003"/>
                    </a:ext>
                  </a:extLst>
                </a:gridCol>
                <a:gridCol w="1717040">
                  <a:extLst>
                    <a:ext uri="{9D8B030D-6E8A-4147-A177-3AD203B41FA5}">
                      <a16:colId xmlns:a16="http://schemas.microsoft.com/office/drawing/2014/main" val="20004"/>
                    </a:ext>
                  </a:extLst>
                </a:gridCol>
                <a:gridCol w="1595120">
                  <a:extLst>
                    <a:ext uri="{9D8B030D-6E8A-4147-A177-3AD203B41FA5}">
                      <a16:colId xmlns:a16="http://schemas.microsoft.com/office/drawing/2014/main" val="20005"/>
                    </a:ext>
                  </a:extLst>
                </a:gridCol>
                <a:gridCol w="1442720">
                  <a:extLst>
                    <a:ext uri="{9D8B030D-6E8A-4147-A177-3AD203B41FA5}">
                      <a16:colId xmlns:a16="http://schemas.microsoft.com/office/drawing/2014/main" val="20006"/>
                    </a:ext>
                  </a:extLst>
                </a:gridCol>
                <a:gridCol w="741680">
                  <a:extLst>
                    <a:ext uri="{9D8B030D-6E8A-4147-A177-3AD203B41FA5}">
                      <a16:colId xmlns:a16="http://schemas.microsoft.com/office/drawing/2014/main" val="20007"/>
                    </a:ext>
                  </a:extLst>
                </a:gridCol>
                <a:gridCol w="1117600">
                  <a:extLst>
                    <a:ext uri="{9D8B030D-6E8A-4147-A177-3AD203B41FA5}">
                      <a16:colId xmlns:a16="http://schemas.microsoft.com/office/drawing/2014/main" val="20008"/>
                    </a:ext>
                  </a:extLst>
                </a:gridCol>
                <a:gridCol w="1334674">
                  <a:extLst>
                    <a:ext uri="{9D8B030D-6E8A-4147-A177-3AD203B41FA5}">
                      <a16:colId xmlns:a16="http://schemas.microsoft.com/office/drawing/2014/main" val="20009"/>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latin typeface="+mn-lt"/>
                        </a:rPr>
                        <a:t>Date:</a:t>
                      </a:r>
                    </a:p>
                    <a:p>
                      <a:pPr algn="r"/>
                      <a:r>
                        <a:rPr kumimoji="0" lang="en-GB" sz="1200" b="1" u="none" strike="noStrike" kern="1200" cap="none" spc="0" normalizeH="0" baseline="0" noProof="0" dirty="0">
                          <a:ln>
                            <a:noFill/>
                          </a:ln>
                          <a:solidFill>
                            <a:prstClr val="black"/>
                          </a:solidFill>
                          <a:effectLst/>
                          <a:uLnTx/>
                          <a:uFillTx/>
                          <a:latin typeface="+mn-lt"/>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i="0" u="none" strike="noStrike" kern="1200" cap="none" spc="0" normalizeH="0" baseline="0" noProof="0" dirty="0">
                          <a:ln>
                            <a:noFill/>
                          </a:ln>
                          <a:solidFill>
                            <a:srgbClr val="4472C4"/>
                          </a:solidFill>
                          <a:effectLst/>
                          <a:uLnTx/>
                          <a:uFillTx/>
                          <a:latin typeface="+mn-lt"/>
                          <a:ea typeface="+mn-ea"/>
                          <a:cs typeface="+mn-cs"/>
                        </a:rPr>
                        <a:t>03/09/2024 </a:t>
                      </a:r>
                      <a:r>
                        <a:rPr kumimoji="0" lang="en-GB" sz="1200" b="1" u="none" strike="noStrike" kern="1200" cap="none" spc="0" normalizeH="0" baseline="0" noProof="0" dirty="0">
                          <a:ln>
                            <a:noFill/>
                          </a:ln>
                          <a:solidFill>
                            <a:srgbClr val="4472C4"/>
                          </a:solidFill>
                          <a:effectLst/>
                          <a:uLnTx/>
                          <a:uFillTx/>
                          <a:latin typeface="+mn-lt"/>
                        </a:rPr>
                        <a:t>08:32 hrs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latin typeface="+mn-lt"/>
                        </a:rPr>
                        <a:t>Incident title: </a:t>
                      </a:r>
                    </a:p>
                    <a:p>
                      <a:pPr marL="0" marR="0" lvl="0" indent="0" algn="r" defTabSz="914400" rtl="0" eaLnBrk="1" fontAlgn="auto" latinLnBrk="0" hangingPunct="1">
                        <a:lnSpc>
                          <a:spcPct val="100000"/>
                        </a:lnSpc>
                        <a:spcBef>
                          <a:spcPts val="0"/>
                        </a:spcBef>
                        <a:spcAft>
                          <a:spcPts val="0"/>
                        </a:spcAft>
                        <a:buClrTx/>
                        <a:buSzTx/>
                        <a:buFontTx/>
                        <a:buNone/>
                        <a:defRPr/>
                      </a:pPr>
                      <a:r>
                        <a:rPr kumimoji="0" lang="en-GB" sz="1200" b="1" u="none" strike="noStrike" kern="1200" cap="none" spc="0" normalizeH="0" baseline="0" noProof="0" dirty="0">
                          <a:ln>
                            <a:noFill/>
                          </a:ln>
                          <a:solidFill>
                            <a:prstClr val="black"/>
                          </a:solidFill>
                          <a:effectLst/>
                          <a:uLnTx/>
                          <a:uFillTx/>
                          <a:latin typeface="+mn-lt"/>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LTI#14</a:t>
                      </a:r>
                    </a:p>
                    <a:p>
                      <a:r>
                        <a:rPr kumimoji="0" lang="en-GB" sz="1200" b="1" i="0" u="none" strike="noStrike" kern="1200" cap="none" spc="0" normalizeH="0" baseline="0" dirty="0">
                          <a:ln>
                            <a:noFill/>
                          </a:ln>
                          <a:solidFill>
                            <a:srgbClr val="4472C4"/>
                          </a:solidFill>
                          <a:effectLst/>
                          <a:uLnTx/>
                          <a:uFillTx/>
                          <a:latin typeface="+mn-lt"/>
                          <a:ea typeface="+mn-ea"/>
                          <a:cs typeface="+mn-cs"/>
                        </a:rPr>
                        <a:t>1169928</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1" u="none" strike="noStrike" kern="1200" cap="none" spc="0" normalizeH="0" baseline="0" noProof="0" dirty="0">
                          <a:ln>
                            <a:noFill/>
                          </a:ln>
                          <a:solidFill>
                            <a:prstClr val="black"/>
                          </a:solidFill>
                          <a:effectLst/>
                          <a:uLnTx/>
                          <a:uFillTx/>
                          <a:latin typeface="+mn-lt"/>
                        </a:rPr>
                        <a:t>Risk Category: </a:t>
                      </a:r>
                    </a:p>
                    <a:p>
                      <a:pPr marL="0" marR="0" lvl="0" indent="0" algn="r" defTabSz="914400" rtl="0" eaLnBrk="1" fontAlgn="auto" latinLnBrk="0" hangingPunct="1">
                        <a:lnSpc>
                          <a:spcPct val="100000"/>
                        </a:lnSpc>
                        <a:spcBef>
                          <a:spcPts val="0"/>
                        </a:spcBef>
                        <a:spcAft>
                          <a:spcPts val="0"/>
                        </a:spcAft>
                        <a:buClrTx/>
                        <a:buSzTx/>
                        <a:buFontTx/>
                        <a:buNone/>
                        <a:defRPr/>
                      </a:pPr>
                      <a:r>
                        <a:rPr lang="en-US" sz="1200" b="1" kern="1200" noProof="0" dirty="0">
                          <a:solidFill>
                            <a:schemeClr val="tx1"/>
                          </a:solidFill>
                          <a:latin typeface="+mn-lt"/>
                        </a:rPr>
                        <a:t>Injury / Asset Damaged:</a:t>
                      </a:r>
                      <a:endParaRPr lang="en-US" sz="1200" b="1" kern="1200" dirty="0">
                        <a:solidFill>
                          <a:schemeClr val="tx1"/>
                        </a:solidFill>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Other</a:t>
                      </a:r>
                    </a:p>
                    <a:p>
                      <a:r>
                        <a:rPr kumimoji="0" lang="en-US" sz="1200" b="1" i="0" u="none" strike="noStrike" kern="1200" cap="none" spc="0" normalizeH="0" baseline="0" noProof="0" dirty="0">
                          <a:ln>
                            <a:noFill/>
                          </a:ln>
                          <a:solidFill>
                            <a:srgbClr val="4472C4"/>
                          </a:solidFill>
                          <a:effectLst/>
                          <a:uLnTx/>
                          <a:uFillTx/>
                          <a:latin typeface="+mn-lt"/>
                          <a:ea typeface="+mn-ea"/>
                          <a:cs typeface="+mn-cs"/>
                        </a:rPr>
                        <a:t>Wrist injury</a:t>
                      </a:r>
                      <a:endParaRPr kumimoji="0" lang="en-US" sz="1200" b="1" u="none" strike="noStrike" kern="1200" cap="none" spc="0" normalizeH="0" baseline="0" noProof="0" dirty="0">
                        <a:ln>
                          <a:noFill/>
                        </a:ln>
                        <a:solidFill>
                          <a:srgbClr val="4472C4"/>
                        </a:solidFill>
                        <a:effectLst/>
                        <a:uLnTx/>
                        <a:uFillTx/>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latin typeface="+mn-lt"/>
                        </a:rPr>
                        <a:t>Actual Severity:</a:t>
                      </a:r>
                    </a:p>
                    <a:p>
                      <a:pPr algn="r"/>
                      <a:r>
                        <a:rPr kumimoji="0" lang="en-US" sz="1200" b="1" u="none" strike="noStrike" kern="1200" cap="none" spc="0" normalizeH="0" baseline="0" noProof="0" dirty="0">
                          <a:ln>
                            <a:noFill/>
                          </a:ln>
                          <a:solidFill>
                            <a:prstClr val="black"/>
                          </a:solidFill>
                          <a:effectLst/>
                          <a:uLnTx/>
                          <a:uFillTx/>
                          <a:latin typeface="+mn-lt"/>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3P</a:t>
                      </a:r>
                      <a:endParaRPr kumimoji="0" lang="en-GB" sz="1200" b="0" u="none" strike="noStrike" kern="1200" cap="none" spc="0" normalizeH="0" baseline="0" noProof="0" dirty="0">
                        <a:ln>
                          <a:noFill/>
                        </a:ln>
                        <a:solidFill>
                          <a:srgbClr val="4472C4"/>
                        </a:solidFill>
                        <a:effectLst/>
                        <a:uLnTx/>
                        <a:uFillTx/>
                        <a:latin typeface="+mn-lt"/>
                      </a:endParaRPr>
                    </a:p>
                    <a:p>
                      <a:r>
                        <a:rPr kumimoji="0" lang="en-GB" sz="1200" b="1" u="none" strike="noStrike" kern="1200" cap="none" spc="0" normalizeH="0" baseline="0" noProof="0" dirty="0">
                          <a:ln>
                            <a:noFill/>
                          </a:ln>
                          <a:solidFill>
                            <a:srgbClr val="4472C4"/>
                          </a:solidFill>
                          <a:effectLst/>
                          <a:uLnTx/>
                          <a:uFillTx/>
                          <a:latin typeface="+mn-lt"/>
                        </a:rPr>
                        <a:t>C3P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latin typeface="+mn-lt"/>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latin typeface="+mn-lt"/>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Riding a bike</a:t>
                      </a:r>
                    </a:p>
                    <a:p>
                      <a:r>
                        <a:rPr kumimoji="0" lang="en-GB" sz="1200" b="1" u="none" strike="noStrike" kern="1200" cap="none" spc="0" normalizeH="0" baseline="0" dirty="0">
                          <a:ln>
                            <a:noFill/>
                          </a:ln>
                          <a:solidFill>
                            <a:srgbClr val="4472C4"/>
                          </a:solidFill>
                          <a:effectLst/>
                          <a:uLnTx/>
                          <a:uFillTx/>
                          <a:latin typeface="+mn-lt"/>
                          <a:ea typeface="+mn-ea"/>
                          <a:cs typeface="+mn-cs"/>
                        </a:rPr>
                        <a:t>Marmul</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TextBox 5">
            <a:extLst>
              <a:ext uri="{FF2B5EF4-FFF2-40B4-BE49-F238E27FC236}">
                <a16:creationId xmlns:a16="http://schemas.microsoft.com/office/drawing/2014/main" id="{072A9E00-4607-627E-9735-D515C6D0D0BA}"/>
              </a:ext>
            </a:extLst>
          </p:cNvPr>
          <p:cNvSpPr txBox="1"/>
          <p:nvPr/>
        </p:nvSpPr>
        <p:spPr>
          <a:xfrm>
            <a:off x="10006545" y="3521505"/>
            <a:ext cx="193592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S PGothic" pitchFamily="34" charset="-128"/>
                <a:cs typeface="+mn-cs"/>
              </a:rPr>
              <a:t>Ensure all loads are secured during transportation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457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7" name="Rectangle 6">
            <a:extLst>
              <a:ext uri="{FF2B5EF4-FFF2-40B4-BE49-F238E27FC236}">
                <a16:creationId xmlns:a16="http://schemas.microsoft.com/office/drawing/2014/main" id="{4D883F2B-B3CE-4AB4-AB99-0AA90A5717A9}"/>
              </a:ext>
            </a:extLst>
          </p:cNvPr>
          <p:cNvSpPr/>
          <p:nvPr/>
        </p:nvSpPr>
        <p:spPr>
          <a:xfrm>
            <a:off x="492585" y="2051700"/>
            <a:ext cx="10928195" cy="201593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Have you ensured that all your activities have been risk assessed, and risk controlled?</a:t>
            </a:r>
          </a:p>
          <a:p>
            <a:pPr marL="342900" indent="-342900">
              <a:buFont typeface="+mj-lt"/>
              <a:buAutoNum type="arabicPeriod"/>
              <a:defRPr/>
            </a:pPr>
            <a:r>
              <a:rPr lang="en-US" sz="1600" dirty="0">
                <a:latin typeface="Calibri" panose="020F0502020204030204" pitchFamily="34" charset="0"/>
                <a:sym typeface="Wingdings" pitchFamily="2" charset="2"/>
              </a:rPr>
              <a:t>Do you encourage staff to report and investigate near misses to enable learning and preventing future more serious incidents?</a:t>
            </a:r>
          </a:p>
          <a:p>
            <a:pPr marL="342900" indent="-342900">
              <a:buFont typeface="+mj-lt"/>
              <a:buAutoNum type="arabicPeriod"/>
              <a:defRPr/>
            </a:pPr>
            <a:r>
              <a:rPr lang="en-US" sz="1600" dirty="0">
                <a:latin typeface="Calibri" panose="020F0502020204030204" pitchFamily="34" charset="0"/>
                <a:sym typeface="Wingdings" pitchFamily="2" charset="2"/>
              </a:rPr>
              <a:t>Do you ensure effective, timely communications with staff during significant changes which significantly impact their future?</a:t>
            </a:r>
          </a:p>
          <a:p>
            <a:pPr marL="342900" indent="-342900">
              <a:buFont typeface="+mj-lt"/>
              <a:buAutoNum type="arabicPeriod"/>
              <a:defRPr/>
            </a:pPr>
            <a:r>
              <a:rPr lang="en-US" sz="1600" dirty="0">
                <a:latin typeface="Calibri" panose="020F0502020204030204" pitchFamily="34" charset="0"/>
                <a:sym typeface="Wingdings" pitchFamily="2" charset="2"/>
              </a:rPr>
              <a:t>Do you ensure all equipment, even if it is simple, is included in a maintenance and inspection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rPr>
              <a:t>* If the answer is NO to any of the above questions please ensure you take action to correct this finding</a:t>
            </a: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9" name="Rectangle 8">
            <a:extLst>
              <a:ext uri="{FF2B5EF4-FFF2-40B4-BE49-F238E27FC236}">
                <a16:creationId xmlns:a16="http://schemas.microsoft.com/office/drawing/2014/main" id="{BCC72EC6-3C7F-B0CD-2C91-CD5E19018BAE}"/>
              </a:ext>
            </a:extLst>
          </p:cNvPr>
          <p:cNvSpPr/>
          <p:nvPr/>
        </p:nvSpPr>
        <p:spPr>
          <a:xfrm>
            <a:off x="541219" y="1381123"/>
            <a:ext cx="11650781" cy="523220"/>
          </a:xfrm>
          <a:prstGeom prst="rect">
            <a:avLst/>
          </a:prstGeom>
        </p:spPr>
        <p:txBody>
          <a:bodyPr wrap="square">
            <a:spAutoFit/>
          </a:bodyPr>
          <a:lstStyle/>
          <a:p>
            <a:pPr marL="342900" marR="0" lvl="0" indent="127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panose="020B0604030504040204" pitchFamily="34" charset="0"/>
                <a:ea typeface="+mn-ea"/>
                <a:cs typeface="+mn-cs"/>
              </a:rPr>
              <a:t>As a learning from this incident and to ensure continual improvement, all contract managers must review their HSE risk management against the questions asked below        </a:t>
            </a:r>
          </a:p>
        </p:txBody>
      </p:sp>
      <p:sp>
        <p:nvSpPr>
          <p:cNvPr id="2" name="Rectangle 1">
            <a:extLst>
              <a:ext uri="{FF2B5EF4-FFF2-40B4-BE49-F238E27FC236}">
                <a16:creationId xmlns:a16="http://schemas.microsoft.com/office/drawing/2014/main" id="{FB4026B2-250A-517F-FC83-C8079D82468E}"/>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graphicFrame>
        <p:nvGraphicFramePr>
          <p:cNvPr id="4" name="Table 3">
            <a:extLst>
              <a:ext uri="{FF2B5EF4-FFF2-40B4-BE49-F238E27FC236}">
                <a16:creationId xmlns:a16="http://schemas.microsoft.com/office/drawing/2014/main" id="{018705B0-685D-BE54-50FA-4DB843FB5C6E}"/>
              </a:ext>
            </a:extLst>
          </p:cNvPr>
          <p:cNvGraphicFramePr>
            <a:graphicFrameLocks noGrp="1"/>
          </p:cNvGraphicFramePr>
          <p:nvPr>
            <p:extLst>
              <p:ext uri="{D42A27DB-BD31-4B8C-83A1-F6EECF244321}">
                <p14:modId xmlns:p14="http://schemas.microsoft.com/office/powerpoint/2010/main" val="3029347880"/>
              </p:ext>
            </p:extLst>
          </p:nvPr>
        </p:nvGraphicFramePr>
        <p:xfrm>
          <a:off x="492585" y="539641"/>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0000"/>
                    </a:ext>
                  </a:extLst>
                </a:gridCol>
                <a:gridCol w="1024521">
                  <a:extLst>
                    <a:ext uri="{9D8B030D-6E8A-4147-A177-3AD203B41FA5}">
                      <a16:colId xmlns:a16="http://schemas.microsoft.com/office/drawing/2014/main" val="20001"/>
                    </a:ext>
                  </a:extLst>
                </a:gridCol>
                <a:gridCol w="1040674">
                  <a:extLst>
                    <a:ext uri="{9D8B030D-6E8A-4147-A177-3AD203B41FA5}">
                      <a16:colId xmlns:a16="http://schemas.microsoft.com/office/drawing/2014/main" val="20002"/>
                    </a:ext>
                  </a:extLst>
                </a:gridCol>
                <a:gridCol w="894080">
                  <a:extLst>
                    <a:ext uri="{9D8B030D-6E8A-4147-A177-3AD203B41FA5}">
                      <a16:colId xmlns:a16="http://schemas.microsoft.com/office/drawing/2014/main" val="20003"/>
                    </a:ext>
                  </a:extLst>
                </a:gridCol>
                <a:gridCol w="1717040">
                  <a:extLst>
                    <a:ext uri="{9D8B030D-6E8A-4147-A177-3AD203B41FA5}">
                      <a16:colId xmlns:a16="http://schemas.microsoft.com/office/drawing/2014/main" val="20004"/>
                    </a:ext>
                  </a:extLst>
                </a:gridCol>
                <a:gridCol w="1595120">
                  <a:extLst>
                    <a:ext uri="{9D8B030D-6E8A-4147-A177-3AD203B41FA5}">
                      <a16:colId xmlns:a16="http://schemas.microsoft.com/office/drawing/2014/main" val="20005"/>
                    </a:ext>
                  </a:extLst>
                </a:gridCol>
                <a:gridCol w="1442720">
                  <a:extLst>
                    <a:ext uri="{9D8B030D-6E8A-4147-A177-3AD203B41FA5}">
                      <a16:colId xmlns:a16="http://schemas.microsoft.com/office/drawing/2014/main" val="20006"/>
                    </a:ext>
                  </a:extLst>
                </a:gridCol>
                <a:gridCol w="741680">
                  <a:extLst>
                    <a:ext uri="{9D8B030D-6E8A-4147-A177-3AD203B41FA5}">
                      <a16:colId xmlns:a16="http://schemas.microsoft.com/office/drawing/2014/main" val="20007"/>
                    </a:ext>
                  </a:extLst>
                </a:gridCol>
                <a:gridCol w="1117600">
                  <a:extLst>
                    <a:ext uri="{9D8B030D-6E8A-4147-A177-3AD203B41FA5}">
                      <a16:colId xmlns:a16="http://schemas.microsoft.com/office/drawing/2014/main" val="20008"/>
                    </a:ext>
                  </a:extLst>
                </a:gridCol>
                <a:gridCol w="1334674">
                  <a:extLst>
                    <a:ext uri="{9D8B030D-6E8A-4147-A177-3AD203B41FA5}">
                      <a16:colId xmlns:a16="http://schemas.microsoft.com/office/drawing/2014/main" val="20009"/>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latin typeface="+mn-lt"/>
                        </a:rPr>
                        <a:t>Date:</a:t>
                      </a:r>
                    </a:p>
                    <a:p>
                      <a:pPr algn="r"/>
                      <a:r>
                        <a:rPr kumimoji="0" lang="en-GB" sz="1200" b="1" u="none" strike="noStrike" kern="1200" cap="none" spc="0" normalizeH="0" baseline="0" noProof="0" dirty="0">
                          <a:ln>
                            <a:noFill/>
                          </a:ln>
                          <a:solidFill>
                            <a:prstClr val="black"/>
                          </a:solidFill>
                          <a:effectLst/>
                          <a:uLnTx/>
                          <a:uFillTx/>
                          <a:latin typeface="+mn-lt"/>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i="0" u="none" strike="noStrike" kern="1200" cap="none" spc="0" normalizeH="0" baseline="0" noProof="0" dirty="0">
                          <a:ln>
                            <a:noFill/>
                          </a:ln>
                          <a:solidFill>
                            <a:srgbClr val="4472C4"/>
                          </a:solidFill>
                          <a:effectLst/>
                          <a:uLnTx/>
                          <a:uFillTx/>
                          <a:latin typeface="+mn-lt"/>
                          <a:ea typeface="+mn-ea"/>
                          <a:cs typeface="+mn-cs"/>
                        </a:rPr>
                        <a:t>03/09/2024 </a:t>
                      </a:r>
                      <a:r>
                        <a:rPr kumimoji="0" lang="en-GB" sz="1200" b="1" u="none" strike="noStrike" kern="1200" cap="none" spc="0" normalizeH="0" baseline="0" noProof="0" dirty="0">
                          <a:ln>
                            <a:noFill/>
                          </a:ln>
                          <a:solidFill>
                            <a:srgbClr val="4472C4"/>
                          </a:solidFill>
                          <a:effectLst/>
                          <a:uLnTx/>
                          <a:uFillTx/>
                          <a:latin typeface="+mn-lt"/>
                        </a:rPr>
                        <a:t>08:32 hrs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latin typeface="+mn-lt"/>
                        </a:rPr>
                        <a:t>Incident title: </a:t>
                      </a:r>
                    </a:p>
                    <a:p>
                      <a:pPr marL="0" marR="0" lvl="0" indent="0" algn="r" defTabSz="914400" rtl="0" eaLnBrk="1" fontAlgn="auto" latinLnBrk="0" hangingPunct="1">
                        <a:lnSpc>
                          <a:spcPct val="100000"/>
                        </a:lnSpc>
                        <a:spcBef>
                          <a:spcPts val="0"/>
                        </a:spcBef>
                        <a:spcAft>
                          <a:spcPts val="0"/>
                        </a:spcAft>
                        <a:buClrTx/>
                        <a:buSzTx/>
                        <a:buFontTx/>
                        <a:buNone/>
                        <a:defRPr/>
                      </a:pPr>
                      <a:r>
                        <a:rPr kumimoji="0" lang="en-GB" sz="1200" b="1" u="none" strike="noStrike" kern="1200" cap="none" spc="0" normalizeH="0" baseline="0" noProof="0" dirty="0">
                          <a:ln>
                            <a:noFill/>
                          </a:ln>
                          <a:solidFill>
                            <a:prstClr val="black"/>
                          </a:solidFill>
                          <a:effectLst/>
                          <a:uLnTx/>
                          <a:uFillTx/>
                          <a:latin typeface="+mn-lt"/>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LTI#14</a:t>
                      </a:r>
                    </a:p>
                    <a:p>
                      <a:r>
                        <a:rPr kumimoji="0" lang="en-GB" sz="1200" b="1" i="0" u="none" strike="noStrike" kern="1200" cap="none" spc="0" normalizeH="0" baseline="0" dirty="0">
                          <a:ln>
                            <a:noFill/>
                          </a:ln>
                          <a:solidFill>
                            <a:srgbClr val="4472C4"/>
                          </a:solidFill>
                          <a:effectLst/>
                          <a:uLnTx/>
                          <a:uFillTx/>
                          <a:latin typeface="+mn-lt"/>
                          <a:ea typeface="+mn-ea"/>
                          <a:cs typeface="+mn-cs"/>
                        </a:rPr>
                        <a:t>1169928</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1" u="none" strike="noStrike" kern="1200" cap="none" spc="0" normalizeH="0" baseline="0" noProof="0" dirty="0">
                          <a:ln>
                            <a:noFill/>
                          </a:ln>
                          <a:solidFill>
                            <a:prstClr val="black"/>
                          </a:solidFill>
                          <a:effectLst/>
                          <a:uLnTx/>
                          <a:uFillTx/>
                          <a:latin typeface="+mn-lt"/>
                        </a:rPr>
                        <a:t>Risk Category: </a:t>
                      </a:r>
                    </a:p>
                    <a:p>
                      <a:pPr marL="0" marR="0" lvl="0" indent="0" algn="r" defTabSz="914400" rtl="0" eaLnBrk="1" fontAlgn="auto" latinLnBrk="0" hangingPunct="1">
                        <a:lnSpc>
                          <a:spcPct val="100000"/>
                        </a:lnSpc>
                        <a:spcBef>
                          <a:spcPts val="0"/>
                        </a:spcBef>
                        <a:spcAft>
                          <a:spcPts val="0"/>
                        </a:spcAft>
                        <a:buClrTx/>
                        <a:buSzTx/>
                        <a:buFontTx/>
                        <a:buNone/>
                        <a:defRPr/>
                      </a:pPr>
                      <a:r>
                        <a:rPr lang="en-US" sz="1200" b="1" kern="1200" noProof="0" dirty="0">
                          <a:solidFill>
                            <a:schemeClr val="tx1"/>
                          </a:solidFill>
                          <a:latin typeface="+mn-lt"/>
                        </a:rPr>
                        <a:t>Injury / Asset Damaged:</a:t>
                      </a:r>
                      <a:endParaRPr lang="en-US" sz="1200" b="1" kern="1200" dirty="0">
                        <a:solidFill>
                          <a:schemeClr val="tx1"/>
                        </a:solidFill>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Other</a:t>
                      </a:r>
                    </a:p>
                    <a:p>
                      <a:r>
                        <a:rPr kumimoji="0" lang="en-US" sz="1200" b="1" i="0" u="none" strike="noStrike" kern="1200" cap="none" spc="0" normalizeH="0" baseline="0" noProof="0" dirty="0">
                          <a:ln>
                            <a:noFill/>
                          </a:ln>
                          <a:solidFill>
                            <a:srgbClr val="4472C4"/>
                          </a:solidFill>
                          <a:effectLst/>
                          <a:uLnTx/>
                          <a:uFillTx/>
                          <a:latin typeface="+mn-lt"/>
                          <a:ea typeface="+mn-ea"/>
                          <a:cs typeface="+mn-cs"/>
                        </a:rPr>
                        <a:t>Wrist injury</a:t>
                      </a:r>
                      <a:endParaRPr kumimoji="0" lang="en-US" sz="1200" b="1" u="none" strike="noStrike" kern="1200" cap="none" spc="0" normalizeH="0" baseline="0" noProof="0" dirty="0">
                        <a:ln>
                          <a:noFill/>
                        </a:ln>
                        <a:solidFill>
                          <a:srgbClr val="4472C4"/>
                        </a:solidFill>
                        <a:effectLst/>
                        <a:uLnTx/>
                        <a:uFillTx/>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latin typeface="+mn-lt"/>
                        </a:rPr>
                        <a:t>Actual Severity:</a:t>
                      </a:r>
                    </a:p>
                    <a:p>
                      <a:pPr algn="r"/>
                      <a:r>
                        <a:rPr kumimoji="0" lang="en-US" sz="1200" b="1" u="none" strike="noStrike" kern="1200" cap="none" spc="0" normalizeH="0" baseline="0" noProof="0" dirty="0">
                          <a:ln>
                            <a:noFill/>
                          </a:ln>
                          <a:solidFill>
                            <a:prstClr val="black"/>
                          </a:solidFill>
                          <a:effectLst/>
                          <a:uLnTx/>
                          <a:uFillTx/>
                          <a:latin typeface="+mn-lt"/>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3P</a:t>
                      </a:r>
                      <a:endParaRPr kumimoji="0" lang="en-GB" sz="1200" b="0" u="none" strike="noStrike" kern="1200" cap="none" spc="0" normalizeH="0" baseline="0" noProof="0" dirty="0">
                        <a:ln>
                          <a:noFill/>
                        </a:ln>
                        <a:solidFill>
                          <a:srgbClr val="4472C4"/>
                        </a:solidFill>
                        <a:effectLst/>
                        <a:uLnTx/>
                        <a:uFillTx/>
                        <a:latin typeface="+mn-lt"/>
                      </a:endParaRPr>
                    </a:p>
                    <a:p>
                      <a:r>
                        <a:rPr kumimoji="0" lang="en-GB" sz="1200" b="1" u="none" strike="noStrike" kern="1200" cap="none" spc="0" normalizeH="0" baseline="0" noProof="0" dirty="0">
                          <a:ln>
                            <a:noFill/>
                          </a:ln>
                          <a:solidFill>
                            <a:srgbClr val="4472C4"/>
                          </a:solidFill>
                          <a:effectLst/>
                          <a:uLnTx/>
                          <a:uFillTx/>
                          <a:latin typeface="+mn-lt"/>
                        </a:rPr>
                        <a:t>C3P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latin typeface="+mn-lt"/>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latin typeface="+mn-lt"/>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i="0" u="none" strike="noStrike" kern="1200" cap="none" spc="0" normalizeH="0" baseline="0" noProof="0" dirty="0">
                          <a:ln>
                            <a:noFill/>
                          </a:ln>
                          <a:solidFill>
                            <a:srgbClr val="4472C4"/>
                          </a:solidFill>
                          <a:effectLst/>
                          <a:uLnTx/>
                          <a:uFillTx/>
                          <a:latin typeface="+mn-lt"/>
                          <a:ea typeface="+mn-ea"/>
                          <a:cs typeface="+mn-cs"/>
                        </a:rPr>
                        <a:t>Riding a bike</a:t>
                      </a:r>
                    </a:p>
                    <a:p>
                      <a:r>
                        <a:rPr kumimoji="0" lang="en-GB" sz="1200" b="1" u="none" strike="noStrike" kern="1200" cap="none" spc="0" normalizeH="0" baseline="0" dirty="0">
                          <a:ln>
                            <a:noFill/>
                          </a:ln>
                          <a:solidFill>
                            <a:srgbClr val="4472C4"/>
                          </a:solidFill>
                          <a:effectLst/>
                          <a:uLnTx/>
                          <a:uFillTx/>
                          <a:latin typeface="+mn-lt"/>
                          <a:ea typeface="+mn-ea"/>
                          <a:cs typeface="+mn-cs"/>
                        </a:rPr>
                        <a:t>Marmul</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95350664"/>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93025</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0E378E9-3BE1-4236-B710-35ED1996BA53}">
  <ds:schemaRefs>
    <ds:schemaRef ds:uri="http://schemas.microsoft.com/sharepoint/v3/contenttype/forms"/>
  </ds:schemaRefs>
</ds:datastoreItem>
</file>

<file path=customXml/itemProps2.xml><?xml version="1.0" encoding="utf-8"?>
<ds:datastoreItem xmlns:ds="http://schemas.openxmlformats.org/officeDocument/2006/customXml" ds:itemID="{58C85CCE-A4AF-4771-A672-0C8FB52E80D7}"/>
</file>

<file path=customXml/itemProps3.xml><?xml version="1.0" encoding="utf-8"?>
<ds:datastoreItem xmlns:ds="http://schemas.openxmlformats.org/officeDocument/2006/customXml" ds:itemID="{ECDB6E60-F31C-4AFB-8ED9-796C3E73EB93}">
  <ds:schemaRefs>
    <ds:schemaRef ds:uri="4880e4f8-4b7d-4bdd-91e3-e10d47036eca"/>
    <ds:schemaRef ds:uri="http://schemas.microsoft.com/office/infopath/2007/PartnerControls"/>
    <ds:schemaRef ds:uri="http://purl.org/dc/dcmitype/"/>
    <ds:schemaRef ds:uri="http://schemas.openxmlformats.org/package/2006/metadata/core-properties"/>
    <ds:schemaRef ds:uri="http://www.w3.org/XML/1998/namespace"/>
    <ds:schemaRef ds:uri="9d51eac6-a7d5-47f5-a119-63d146adb134"/>
    <ds:schemaRef ds:uri="http://schemas.microsoft.com/sharepoint/v3/fields"/>
    <ds:schemaRef ds:uri="4880E4F8-4B7D-4BDD-91E3-E10D47036ECA"/>
    <ds:schemaRef ds:uri="http://schemas.microsoft.com/office/2006/documentManagement/types"/>
    <ds:schemaRef ds:uri="http://schemas.microsoft.com/sharepoint/v3"/>
    <ds:schemaRef ds:uri="http://schemas.microsoft.com/office/2006/metadata/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21</TotalTime>
  <Words>826</Words>
  <Application>Microsoft Office PowerPoint</Application>
  <PresentationFormat>Widescreen</PresentationFormat>
  <Paragraphs>91</Paragraphs>
  <Slides>2</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MS PGothic</vt:lpstr>
      <vt:lpstr>Aptos</vt:lpstr>
      <vt:lpstr>Arial</vt:lpstr>
      <vt:lpstr>Calibri</vt:lpstr>
      <vt:lpstr>Calibri Light</vt:lpstr>
      <vt:lpstr>Gill Sans</vt:lpstr>
      <vt:lpstr>Gill Sans Light</vt:lpstr>
      <vt:lpstr>Tahoma</vt:lpstr>
      <vt:lpstr>Times New Roman</vt:lpstr>
      <vt:lpstr>1_Office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LTI_14 2nd Alert Fell from tricycle</dc:title>
  <dc:creator>Rawahi, Ahmed MSE34</dc:creator>
  <cp:lastModifiedBy>Masroori, Ahmed MSE31</cp:lastModifiedBy>
  <cp:revision>4</cp:revision>
  <dcterms:created xsi:type="dcterms:W3CDTF">2025-03-10T03:16:55Z</dcterms:created>
  <dcterms:modified xsi:type="dcterms:W3CDTF">2026-06-25T13:32:55Z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