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147482484"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4A316"/>
    <a:srgbClr val="F2F2F2"/>
    <a:srgbClr val="FFC715"/>
    <a:srgbClr val="FFCB25"/>
    <a:srgbClr val="FFFC00"/>
    <a:srgbClr val="EAEAEA"/>
    <a:srgbClr val="F2F3D7"/>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320323-C70D-422C-937E-EE6F92370B03}" v="6" dt="2024-10-20T11:23:40.1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001" autoAdjust="0"/>
    <p:restoredTop sz="94641" autoAdjust="0"/>
  </p:normalViewPr>
  <p:slideViewPr>
    <p:cSldViewPr snapToGrid="0" snapToObjects="1">
      <p:cViewPr varScale="1">
        <p:scale>
          <a:sx n="63" d="100"/>
          <a:sy n="63" d="100"/>
        </p:scale>
        <p:origin x="1160" y="64"/>
      </p:cViewPr>
      <p:guideLst/>
    </p:cSldViewPr>
  </p:slideViewPr>
  <p:notesTextViewPr>
    <p:cViewPr>
      <p:scale>
        <a:sx n="1" d="1"/>
        <a:sy n="1" d="1"/>
      </p:scale>
      <p:origin x="0" y="0"/>
    </p:cViewPr>
  </p:notesTextViewPr>
  <p:sorterViewPr>
    <p:cViewPr>
      <p:scale>
        <a:sx n="100" d="100"/>
        <a:sy n="100" d="100"/>
      </p:scale>
      <p:origin x="0" y="-1396"/>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25/06/2026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25/06/2026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71783" eaLnBrk="0" fontAlgn="base" hangingPunct="0">
              <a:spcBef>
                <a:spcPct val="30000"/>
              </a:spcBef>
              <a:spcAft>
                <a:spcPct val="0"/>
              </a:spcAft>
              <a:defRPr/>
            </a:pPr>
            <a:r>
              <a:rPr lang="en-US" sz="1800" dirty="0">
                <a:solidFill>
                  <a:srgbClr val="000000"/>
                </a:solidFill>
                <a:latin typeface="Times New Roman" pitchFamily="18" charset="0"/>
              </a:rPr>
              <a:t>Ensure all dates and titles are input </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The strap line should be the main point you want to get across</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1371783">
              <a:defRPr/>
            </a:pPr>
            <a:r>
              <a:rPr lang="en-US" dirty="0">
                <a:solidFill>
                  <a:srgbClr val="000000"/>
                </a:solidFill>
              </a:rPr>
              <a:t>Confidential - Not to be shared outside of PDO/PDO contractors </a:t>
            </a:r>
          </a:p>
          <a:p>
            <a:pPr defTabSz="1371783">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1371783">
              <a:defRPr/>
            </a:pPr>
            <a:fld id="{F88714CE-FB4E-4316-BED5-DE0DF6B1D8E5}" type="slidenum">
              <a:rPr lang="en-US">
                <a:solidFill>
                  <a:prstClr val="black"/>
                </a:solidFill>
              </a:rPr>
              <a:pPr defTabSz="1371783">
                <a:defRPr/>
              </a:pPr>
              <a:t>1</a:t>
            </a:fld>
            <a:endParaRPr lang="en-US" dirty="0">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25/06/2026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25/06/2026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25/06/2026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90664" y="1365978"/>
            <a:ext cx="7791263" cy="4839786"/>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Tahoma" pitchFamily="34" charset="0"/>
              <a:ea typeface="+mn-ea"/>
              <a:cs typeface="+mn-cs"/>
            </a:endParaRPr>
          </a:p>
          <a:p>
            <a:pPr marL="0" indent="0" algn="just"/>
            <a:r>
              <a:rPr lang="en-US" sz="1200" i="0" dirty="0"/>
              <a:t>On 21</a:t>
            </a:r>
            <a:r>
              <a:rPr lang="en-US" sz="1200" i="0" baseline="30000" dirty="0"/>
              <a:t>st</a:t>
            </a:r>
            <a:r>
              <a:rPr lang="en-US" sz="1200" i="0" dirty="0"/>
              <a:t> Sep 2024 @ 9:30 AM, the operation was cleaning mud tank and transferring the water-based mud from rig tanks to Frac tanks. As part of the operation, the Roustabout climbed to the top of the Frac tank to monitor the mud level. While doing so, he leaned on the handrail of the Frac tank, which was not secured with the securing pins causing the roustabout to fall from the Frac tank to the ground approximately 3.5 m and land on his </a:t>
            </a:r>
            <a:r>
              <a:rPr lang="en-US" altLang="zh-CN" sz="1200" i="0" dirty="0"/>
              <a:t>right</a:t>
            </a:r>
            <a:r>
              <a:rPr lang="en-US" sz="1200" i="0" dirty="0"/>
              <a:t> side. Immediately, he was evacuated by rig ambulance to PDO Yibal clinic.</a:t>
            </a:r>
          </a:p>
          <a:p>
            <a:pPr marL="0" indent="0"/>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endParaRP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The frac tank handrail was not secured with designated pin. </a:t>
            </a:r>
          </a:p>
          <a:p>
            <a:pPr lvl="0" indent="-285750">
              <a:buFont typeface="Arial" pitchFamily="34" charset="0"/>
              <a:buChar char="•"/>
              <a:defRPr/>
            </a:pPr>
            <a:r>
              <a:rPr lang="en-US" sz="1200" dirty="0">
                <a:solidFill>
                  <a:prstClr val="black"/>
                </a:solidFill>
                <a:latin typeface="Calibri" panose="020F0502020204030204" pitchFamily="34" charset="0"/>
                <a:cs typeface="Tahoma" pitchFamily="34" charset="0"/>
              </a:rPr>
              <a:t>The roustabout climbed the frac tank without safety harness.</a:t>
            </a:r>
          </a:p>
          <a:p>
            <a:pPr lvl="0" indent="-285750">
              <a:buFont typeface="Arial" pitchFamily="34" charset="0"/>
              <a:buChar char="•"/>
              <a:defRPr/>
            </a:pPr>
            <a:r>
              <a:rPr lang="en-US" sz="1200" dirty="0">
                <a:solidFill>
                  <a:prstClr val="black"/>
                </a:solidFill>
                <a:latin typeface="Calibri" panose="020F0502020204030204" pitchFamily="34" charset="0"/>
                <a:cs typeface="Tahoma" pitchFamily="34" charset="0"/>
              </a:rPr>
              <a:t>The tank mobilized to the tank without 3rd party mobilization checklist</a:t>
            </a:r>
          </a:p>
          <a:p>
            <a:pPr lvl="0" indent="-285750">
              <a:buFont typeface="Arial" pitchFamily="34" charset="0"/>
              <a:buChar char="•"/>
              <a:defRPr/>
            </a:pPr>
            <a:r>
              <a:rPr lang="en-US" sz="1200" dirty="0">
                <a:solidFill>
                  <a:prstClr val="black"/>
                </a:solidFill>
                <a:latin typeface="Calibri" panose="020F0502020204030204" pitchFamily="34" charset="0"/>
                <a:cs typeface="Tahoma" pitchFamily="34" charset="0"/>
              </a:rPr>
              <a:t>No supervision for the mud transferring job. </a:t>
            </a:r>
          </a:p>
          <a:p>
            <a:pPr lvl="0" indent="-285750">
              <a:buFont typeface="Arial" pitchFamily="34" charset="0"/>
              <a:buChar char="•"/>
              <a:defRPr/>
            </a:pPr>
            <a:r>
              <a:rPr lang="en-US" sz="1200" dirty="0">
                <a:solidFill>
                  <a:prstClr val="black"/>
                </a:solidFill>
                <a:latin typeface="Calibri" panose="020F0502020204030204" pitchFamily="34" charset="0"/>
                <a:cs typeface="Tahoma" pitchFamily="34" charset="0"/>
              </a:rPr>
              <a:t>No COW conducted for the transferring job. </a:t>
            </a:r>
          </a:p>
          <a:p>
            <a:pPr lvl="0" indent="-285750">
              <a:buFont typeface="Arial" pitchFamily="34" charset="0"/>
              <a:buChar char="•"/>
              <a:defRPr/>
            </a:pPr>
            <a:r>
              <a:rPr lang="en-US" sz="1200" dirty="0">
                <a:solidFill>
                  <a:prstClr val="black"/>
                </a:solidFill>
                <a:latin typeface="Calibri" panose="020F0502020204030204" pitchFamily="34" charset="0"/>
                <a:cs typeface="Tahoma" pitchFamily="34" charset="0"/>
              </a:rPr>
              <a:t>No-pre job check conducted on the frac tank before starting the transferring task.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1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600" b="1" dirty="0">
              <a:solidFill>
                <a:prstClr val="black"/>
              </a:solidFill>
              <a:latin typeface="Tahoma" pitchFamily="34" charset="0"/>
              <a:ea typeface="宋体" panose="02010600030101010101" pitchFamily="2" charset="-122"/>
            </a:endParaRPr>
          </a:p>
          <a:p>
            <a:pPr indent="-285750">
              <a:buFont typeface="Arial" pitchFamily="34" charset="0"/>
              <a:buChar char="•"/>
              <a:defRPr/>
            </a:pPr>
            <a:r>
              <a:rPr lang="en-US" altLang="zh-CN" sz="1200" dirty="0">
                <a:solidFill>
                  <a:prstClr val="black"/>
                </a:solidFill>
                <a:latin typeface="Calibri" panose="020F0502020204030204" pitchFamily="34" charset="0"/>
                <a:cs typeface="Tahoma" pitchFamily="34" charset="0"/>
              </a:rPr>
              <a:t>Ensure that Musta’ed is properly implemented, including 3rd party operations &amp; equipment.</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that specific SOP and risk assessment for the planned operations are available on hand. </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to conduct an effective TBT with all involved parties.</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to stop the work if no/unclear instructions are given. </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to follow the 3rd party checklist when dealing with 3rd party operations and equipment. </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Always ensure all activates are supervised including out of sight (OOS) activities.</a:t>
            </a:r>
          </a:p>
          <a:p>
            <a:pPr indent="-285750">
              <a:buFont typeface="Arial" pitchFamily="34" charset="0"/>
              <a:buChar char="•"/>
              <a:defRPr/>
            </a:pPr>
            <a:r>
              <a:rPr lang="en-US" sz="1200" dirty="0">
                <a:solidFill>
                  <a:prstClr val="black"/>
                </a:solidFill>
                <a:latin typeface="Calibri" panose="020F0502020204030204" pitchFamily="34" charset="0"/>
                <a:cs typeface="Tahoma" pitchFamily="34" charset="0"/>
              </a:rPr>
              <a:t>Ensure to update the out of sight register to include working at frac tanks. </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04823" y="541150"/>
            <a:ext cx="11787177" cy="276999"/>
          </a:xfrm>
          <a:prstGeom prst="rect">
            <a:avLst/>
          </a:prstGeom>
          <a:noFill/>
          <a:ln w="9525">
            <a:noFill/>
            <a:miter lim="800000"/>
            <a:headEnd/>
            <a:tailEnd/>
          </a:ln>
        </p:spPr>
        <p:txBody>
          <a:bodyPr wrap="square">
            <a:spAutoFit/>
          </a:bodyPr>
          <a:lstStyle/>
          <a:p>
            <a:pPr marL="114300" marR="0" lvl="0" indent="-11430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100" b="1" i="0" u="none" strike="noStrike" kern="1200" cap="none" spc="0" normalizeH="0" baseline="0" noProof="0" dirty="0">
                <a:ln>
                  <a:noFill/>
                </a:ln>
                <a:solidFill>
                  <a:srgbClr val="4472C4"/>
                </a:solidFill>
                <a:effectLst/>
                <a:uLnTx/>
                <a:uFillTx/>
                <a:latin typeface="Tahoma" pitchFamily="34" charset="0"/>
                <a:ea typeface="+mn-ea"/>
                <a:cs typeface="+mn-cs"/>
              </a:rPr>
              <a:t>21/09/2024</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100" b="1" i="0" u="none" strike="noStrike" kern="1200" cap="none" spc="0" normalizeH="0" baseline="0" noProof="0" dirty="0">
                <a:ln>
                  <a:noFill/>
                </a:ln>
                <a:solidFill>
                  <a:srgbClr val="4472C4"/>
                </a:solidFill>
                <a:effectLst/>
                <a:uLnTx/>
                <a:uFillTx/>
                <a:latin typeface="Tahoma" pitchFamily="34" charset="0"/>
                <a:ea typeface="+mn-ea"/>
                <a:cs typeface="+mn-cs"/>
              </a:rPr>
              <a:t>LTI#15/HiPo#29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1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100" b="1" dirty="0">
                <a:solidFill>
                  <a:srgbClr val="4472C4"/>
                </a:solidFill>
                <a:latin typeface="Tahoma" pitchFamily="34" charset="0"/>
              </a:rPr>
              <a:t>Slip&amp;</a:t>
            </a:r>
            <a:r>
              <a:rPr kumimoji="0" lang="en-US" sz="11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100" b="1" dirty="0">
                <a:solidFill>
                  <a:srgbClr val="4472C4"/>
                </a:solidFill>
                <a:latin typeface="Tahoma" pitchFamily="34" charset="0"/>
              </a:rPr>
              <a:t>Fall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100" b="1" dirty="0">
                <a:solidFill>
                  <a:srgbClr val="4472C4"/>
                </a:solidFill>
                <a:latin typeface="Tahoma" pitchFamily="34" charset="0"/>
              </a:rPr>
              <a:t>C4P             </a:t>
            </a:r>
            <a:r>
              <a:rPr lang="en-US" sz="1200" b="1" dirty="0">
                <a:solidFill>
                  <a:prstClr val="black"/>
                </a:solidFill>
                <a:latin typeface="Tahoma" pitchFamily="34" charset="0"/>
              </a:rPr>
              <a:t>Activity: </a:t>
            </a:r>
            <a:r>
              <a:rPr lang="en-US" sz="1100" b="1" dirty="0">
                <a:solidFill>
                  <a:srgbClr val="4472C4"/>
                </a:solidFill>
                <a:latin typeface="Tahoma" pitchFamily="34" charset="0"/>
              </a:rPr>
              <a:t>Monitoring fluid level  </a:t>
            </a:r>
          </a:p>
        </p:txBody>
      </p:sp>
      <p:sp>
        <p:nvSpPr>
          <p:cNvPr id="14" name="Rectangle 13">
            <a:extLst>
              <a:ext uri="{FF2B5EF4-FFF2-40B4-BE49-F238E27FC236}">
                <a16:creationId xmlns:a16="http://schemas.microsoft.com/office/drawing/2014/main" id="{27AC772E-6015-4076-A0DC-005445BF4556}"/>
              </a:ext>
            </a:extLst>
          </p:cNvPr>
          <p:cNvSpPr/>
          <p:nvPr/>
        </p:nvSpPr>
        <p:spPr>
          <a:xfrm>
            <a:off x="404823" y="915236"/>
            <a:ext cx="8498959" cy="400110"/>
          </a:xfrm>
          <a:prstGeom prst="rect">
            <a:avLst/>
          </a:prstGeom>
          <a:solidFill>
            <a:srgbClr val="FFC71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AD, Derrickman, Roustabout, and Mud logger</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14960" y="-14207"/>
            <a:ext cx="11877040"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Calibri" panose="020F0502020204030204" pitchFamily="34" charset="0"/>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27" name="Picture 26">
            <a:extLst>
              <a:ext uri="{FF2B5EF4-FFF2-40B4-BE49-F238E27FC236}">
                <a16:creationId xmlns:a16="http://schemas.microsoft.com/office/drawing/2014/main" id="{D67377E6-B996-0C49-0737-C6C30B0080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59926" y="1066800"/>
            <a:ext cx="3025390" cy="3184799"/>
          </a:xfrm>
          <a:prstGeom prst="rect">
            <a:avLst/>
          </a:prstGeom>
        </p:spPr>
      </p:pic>
      <p:pic>
        <p:nvPicPr>
          <p:cNvPr id="29" name="Picture 28">
            <a:extLst>
              <a:ext uri="{FF2B5EF4-FFF2-40B4-BE49-F238E27FC236}">
                <a16:creationId xmlns:a16="http://schemas.microsoft.com/office/drawing/2014/main" id="{316D86D1-A729-F778-BE83-4C375CAA307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959925" y="3617645"/>
            <a:ext cx="3025390" cy="2360004"/>
          </a:xfrm>
          <a:prstGeom prst="rect">
            <a:avLst/>
          </a:prstGeom>
        </p:spPr>
      </p:pic>
      <p:grpSp>
        <p:nvGrpSpPr>
          <p:cNvPr id="30" name="Group 131">
            <a:extLst>
              <a:ext uri="{FF2B5EF4-FFF2-40B4-BE49-F238E27FC236}">
                <a16:creationId xmlns:a16="http://schemas.microsoft.com/office/drawing/2014/main" id="{AB7F76C3-B921-4139-99D6-E25E2E64024C}"/>
              </a:ext>
            </a:extLst>
          </p:cNvPr>
          <p:cNvGrpSpPr>
            <a:grpSpLocks/>
          </p:cNvGrpSpPr>
          <p:nvPr/>
        </p:nvGrpSpPr>
        <p:grpSpPr bwMode="auto">
          <a:xfrm>
            <a:off x="9128645" y="1194262"/>
            <a:ext cx="430134" cy="429313"/>
            <a:chOff x="3504" y="544"/>
            <a:chExt cx="2287" cy="1855"/>
          </a:xfrm>
        </p:grpSpPr>
        <p:sp>
          <p:nvSpPr>
            <p:cNvPr id="3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33" name="Freeform 132">
            <a:extLst>
              <a:ext uri="{FF2B5EF4-FFF2-40B4-BE49-F238E27FC236}">
                <a16:creationId xmlns:a16="http://schemas.microsoft.com/office/drawing/2014/main" id="{A68310E0-CF63-4276-BC7B-52B36A6230C6}"/>
              </a:ext>
            </a:extLst>
          </p:cNvPr>
          <p:cNvSpPr>
            <a:spLocks/>
          </p:cNvSpPr>
          <p:nvPr/>
        </p:nvSpPr>
        <p:spPr bwMode="auto">
          <a:xfrm>
            <a:off x="9128645" y="3686496"/>
            <a:ext cx="461714"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 name="TextBox 1">
            <a:extLst>
              <a:ext uri="{FF2B5EF4-FFF2-40B4-BE49-F238E27FC236}">
                <a16:creationId xmlns:a16="http://schemas.microsoft.com/office/drawing/2014/main" id="{03B564C2-A1DA-8F9B-EFEE-B21A6F8B289A}"/>
              </a:ext>
            </a:extLst>
          </p:cNvPr>
          <p:cNvSpPr txBox="1"/>
          <p:nvPr/>
        </p:nvSpPr>
        <p:spPr>
          <a:xfrm>
            <a:off x="490664" y="6375041"/>
            <a:ext cx="8317542" cy="369332"/>
          </a:xfrm>
          <a:prstGeom prst="rect">
            <a:avLst/>
          </a:prstGeom>
          <a:solidFill>
            <a:srgbClr val="0000FF"/>
          </a:solidFill>
        </p:spPr>
        <p:txBody>
          <a:bodyPr wrap="square" rtlCol="0">
            <a:spAutoFit/>
          </a:bodyPr>
          <a:lstStyle/>
          <a:p>
            <a:pPr algn="ctr"/>
            <a:r>
              <a:rPr lang="en-US" b="1" dirty="0">
                <a:solidFill>
                  <a:srgbClr val="FFFC00"/>
                </a:solidFill>
              </a:rPr>
              <a:t>Always ensure all handrails are properly secured!</a:t>
            </a:r>
          </a:p>
        </p:txBody>
      </p:sp>
    </p:spTree>
    <p:extLst>
      <p:ext uri="{BB962C8B-B14F-4D97-AF65-F5344CB8AC3E}">
        <p14:creationId xmlns:p14="http://schemas.microsoft.com/office/powerpoint/2010/main" val="1863328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046714"/>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that all 3</a:t>
            </a:r>
            <a:r>
              <a:rPr lang="en-US" sz="1600" baseline="30000" dirty="0">
                <a:solidFill>
                  <a:srgbClr val="0033CC"/>
                </a:solidFill>
                <a:latin typeface="Calibri" panose="020F0502020204030204" pitchFamily="34" charset="0"/>
                <a:sym typeface="Wingdings" pitchFamily="2" charset="2"/>
              </a:rPr>
              <a:t>rd</a:t>
            </a:r>
            <a:r>
              <a:rPr lang="en-US" sz="1600" dirty="0">
                <a:solidFill>
                  <a:srgbClr val="0033CC"/>
                </a:solidFill>
                <a:latin typeface="Calibri" panose="020F0502020204030204" pitchFamily="34" charset="0"/>
                <a:sym typeface="Wingdings" pitchFamily="2" charset="2"/>
              </a:rPr>
              <a:t> equipment are received with 3</a:t>
            </a:r>
            <a:r>
              <a:rPr lang="en-US" sz="1600" baseline="30000" dirty="0">
                <a:solidFill>
                  <a:srgbClr val="0033CC"/>
                </a:solidFill>
                <a:latin typeface="Calibri" panose="020F0502020204030204" pitchFamily="34" charset="0"/>
                <a:sym typeface="Wingdings" pitchFamily="2" charset="2"/>
              </a:rPr>
              <a:t>rd</a:t>
            </a:r>
            <a:r>
              <a:rPr lang="en-US" sz="1600" dirty="0">
                <a:solidFill>
                  <a:srgbClr val="0033CC"/>
                </a:solidFill>
                <a:latin typeface="Calibri" panose="020F0502020204030204" pitchFamily="34" charset="0"/>
                <a:sym typeface="Wingdings" pitchFamily="2" charset="2"/>
              </a:rPr>
              <a:t> party checklist?</a:t>
            </a:r>
            <a:r>
              <a:rPr lang="en-US" sz="1400" b="1" dirty="0">
                <a:solidFill>
                  <a:srgbClr val="FF0000"/>
                </a:solidFill>
                <a:latin typeface="Tahoma" pitchFamily="34" charset="0"/>
                <a:sym typeface="Wingdings" pitchFamily="2" charset="2"/>
              </a:rPr>
              <a:t> </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the SOP of 3</a:t>
            </a:r>
            <a:r>
              <a:rPr lang="en-US" sz="1600" baseline="30000" dirty="0">
                <a:solidFill>
                  <a:srgbClr val="0033CC"/>
                </a:solidFill>
                <a:latin typeface="Calibri" panose="020F0502020204030204" pitchFamily="34" charset="0"/>
                <a:sym typeface="Wingdings" pitchFamily="2" charset="2"/>
              </a:rPr>
              <a:t>rd</a:t>
            </a:r>
            <a:r>
              <a:rPr lang="en-US" sz="1600" dirty="0">
                <a:solidFill>
                  <a:srgbClr val="0033CC"/>
                </a:solidFill>
                <a:latin typeface="Calibri" panose="020F0502020204030204" pitchFamily="34" charset="0"/>
                <a:sym typeface="Wingdings" pitchFamily="2" charset="2"/>
              </a:rPr>
              <a:t> party related operations is available ? </a:t>
            </a:r>
            <a:endParaRPr lang="en-US" sz="1600" dirty="0">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all out of sight area, equipment &amp; activities are captured in your out of sight register?</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that all of the activities performed in your site are controlled with proper COW?</a:t>
            </a:r>
          </a:p>
          <a:p>
            <a:pPr marL="342900" indent="-342900">
              <a:buFont typeface="+mj-lt"/>
              <a:buAutoNum type="arabicPeriod"/>
              <a:defRPr/>
            </a:pPr>
            <a:r>
              <a:rPr lang="en-US" sz="1600" dirty="0">
                <a:solidFill>
                  <a:srgbClr val="0033CC"/>
                </a:solidFill>
                <a:latin typeface="Calibri" panose="020F0502020204030204" pitchFamily="34" charset="0"/>
              </a:rPr>
              <a:t>Do you ensure the implementation of the working at height system during relevant operations?</a:t>
            </a: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4" name="Rectangle 8">
            <a:extLst>
              <a:ext uri="{FF2B5EF4-FFF2-40B4-BE49-F238E27FC236}">
                <a16:creationId xmlns:a16="http://schemas.microsoft.com/office/drawing/2014/main" id="{D2F378B9-A989-6CF8-61A2-AA46A0972815}"/>
              </a:ext>
            </a:extLst>
          </p:cNvPr>
          <p:cNvSpPr>
            <a:spLocks noChangeArrowheads="1"/>
          </p:cNvSpPr>
          <p:nvPr/>
        </p:nvSpPr>
        <p:spPr bwMode="auto">
          <a:xfrm>
            <a:off x="635817" y="526051"/>
            <a:ext cx="11242239" cy="338554"/>
          </a:xfrm>
          <a:prstGeom prst="rect">
            <a:avLst/>
          </a:prstGeom>
          <a:noFill/>
          <a:ln w="9525">
            <a:noFill/>
            <a:miter lim="800000"/>
            <a:headEnd/>
            <a:tailEnd/>
          </a:ln>
        </p:spPr>
        <p:txBody>
          <a:bodyPr wrap="square">
            <a:spAutoFit/>
          </a:bodyPr>
          <a:lstStyle/>
          <a:p>
            <a:pPr marL="114300" marR="0" lvl="0" indent="-11430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21/09/2024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LTI#15/HiPo#29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Fall from height</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3" name="Rectangle 2">
            <a:extLst>
              <a:ext uri="{FF2B5EF4-FFF2-40B4-BE49-F238E27FC236}">
                <a16:creationId xmlns:a16="http://schemas.microsoft.com/office/drawing/2014/main" id="{6EB2EA95-82C7-13FB-09E4-B0571CE0FEBD}"/>
              </a:ext>
            </a:extLst>
          </p:cNvPr>
          <p:cNvSpPr/>
          <p:nvPr/>
        </p:nvSpPr>
        <p:spPr>
          <a:xfrm>
            <a:off x="291776" y="5098761"/>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93023</DocId>
    <ImageCreateDate xmlns="4880E4F8-4B7D-4BDD-91E3-E10D47036ECA"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EB1FCF-0E89-482E-A62E-598FF58845D8}">
  <ds:schemaRefs>
    <ds:schemaRef ds:uri="http://schemas.microsoft.com/office/infopath/2007/PartnerControls"/>
    <ds:schemaRef ds:uri="http://purl.org/dc/elements/1.1/"/>
    <ds:schemaRef ds:uri="http://www.w3.org/XML/1998/namespace"/>
    <ds:schemaRef ds:uri="http://purl.org/dc/dcmitype/"/>
    <ds:schemaRef ds:uri="http://purl.org/dc/terms/"/>
    <ds:schemaRef ds:uri="http://schemas.microsoft.com/office/2006/documentManagement/types"/>
    <ds:schemaRef ds:uri="http://schemas.openxmlformats.org/package/2006/metadata/core-properties"/>
    <ds:schemaRef ds:uri="3ad483c2-a27c-44cd-acb6-8713d8ff8005"/>
    <ds:schemaRef ds:uri="http://schemas.microsoft.com/office/2006/metadata/properties"/>
  </ds:schemaRefs>
</ds:datastoreItem>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08882EBB-03EC-4778-B86C-65F23A16BC97}"/>
</file>

<file path=docProps/app.xml><?xml version="1.0" encoding="utf-8"?>
<Properties xmlns="http://schemas.openxmlformats.org/officeDocument/2006/extended-properties" xmlns:vt="http://schemas.openxmlformats.org/officeDocument/2006/docPropsVTypes">
  <Template>TM02892315[[fn=Wisp]]</Template>
  <TotalTime>18699</TotalTime>
  <Words>831</Words>
  <Application>Microsoft Office PowerPoint</Application>
  <PresentationFormat>Widescreen</PresentationFormat>
  <Paragraphs>59</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LTI_15 fell from frac tank due to unsecure guardrail</dc:title>
  <dc:creator>nazar@umsoman.com</dc:creator>
  <cp:lastModifiedBy>Masroori, Ahmed MSE31</cp:lastModifiedBy>
  <cp:revision>457</cp:revision>
  <dcterms:created xsi:type="dcterms:W3CDTF">2018-09-24T07:27:56Z</dcterms:created>
  <dcterms:modified xsi:type="dcterms:W3CDTF">2026-06-25T10:20:52Z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