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484"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4A316"/>
    <a:srgbClr val="F2F2F2"/>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20323-C70D-422C-937E-EE6F92370B03}" v="6" dt="2024-10-20T11:23:40.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001" autoAdjust="0"/>
    <p:restoredTop sz="94641" autoAdjust="0"/>
  </p:normalViewPr>
  <p:slideViewPr>
    <p:cSldViewPr snapToGrid="0" snapToObjects="1">
      <p:cViewPr varScale="1">
        <p:scale>
          <a:sx n="111" d="100"/>
          <a:sy n="111" d="100"/>
        </p:scale>
        <p:origin x="1236" y="198"/>
      </p:cViewPr>
      <p:guideLst/>
    </p:cSldViewPr>
  </p:slideViewPr>
  <p:notesTextViewPr>
    <p:cViewPr>
      <p:scale>
        <a:sx n="1" d="1"/>
        <a:sy n="1" d="1"/>
      </p:scale>
      <p:origin x="0" y="0"/>
    </p:cViewPr>
  </p:notesTextViewPr>
  <p:sorterViewPr>
    <p:cViewPr>
      <p:scale>
        <a:sx n="100" d="100"/>
        <a:sy n="100" d="100"/>
      </p:scale>
      <p:origin x="0" y="-1396"/>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29/06/2026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29/06/2026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783" eaLnBrk="0" fontAlgn="base" hangingPunct="0">
              <a:spcBef>
                <a:spcPct val="30000"/>
              </a:spcBef>
              <a:spcAft>
                <a:spcPct val="0"/>
              </a:spcAft>
              <a:defRPr/>
            </a:pPr>
            <a:r>
              <a:rPr lang="en-US" sz="1800" dirty="0">
                <a:solidFill>
                  <a:srgbClr val="000000"/>
                </a:solidFill>
                <a:latin typeface="Times New Roman" pitchFamily="18" charset="0"/>
              </a:rPr>
              <a:t>Ensure all dates and titles are input </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strap line should be the main point you want to get across</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1371783">
              <a:defRPr/>
            </a:pPr>
            <a:r>
              <a:rPr lang="en-US" dirty="0">
                <a:solidFill>
                  <a:srgbClr val="000000"/>
                </a:solidFill>
              </a:rPr>
              <a:t>Confidential - Not to be shared outside of PDO/PDO contractors </a:t>
            </a:r>
          </a:p>
          <a:p>
            <a:pPr defTabSz="1371783">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1371783">
              <a:defRPr/>
            </a:pPr>
            <a:fld id="{F88714CE-FB4E-4316-BED5-DE0DF6B1D8E5}" type="slidenum">
              <a:rPr lang="en-US">
                <a:solidFill>
                  <a:prstClr val="black"/>
                </a:solidFill>
              </a:rPr>
              <a:pPr defTabSz="1371783">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29/06/2026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211960C-2BEF-9DA7-D322-3426B43B1438}"/>
              </a:ext>
            </a:extLst>
          </p:cNvPr>
          <p:cNvPicPr>
            <a:picLocks noChangeAspect="1"/>
          </p:cNvPicPr>
          <p:nvPr/>
        </p:nvPicPr>
        <p:blipFill>
          <a:blip r:embed="rId3"/>
          <a:stretch>
            <a:fillRect/>
          </a:stretch>
        </p:blipFill>
        <p:spPr>
          <a:xfrm>
            <a:off x="9052760" y="1115290"/>
            <a:ext cx="2991226" cy="2115555"/>
          </a:xfrm>
          <a:prstGeom prst="rect">
            <a:avLst/>
          </a:prstGeom>
        </p:spPr>
      </p:pic>
      <p:pic>
        <p:nvPicPr>
          <p:cNvPr id="3" name="Picture 2" descr="A traffic jam on the road&#10;&#10;Description automatically generated">
            <a:extLst>
              <a:ext uri="{FF2B5EF4-FFF2-40B4-BE49-F238E27FC236}">
                <a16:creationId xmlns:a16="http://schemas.microsoft.com/office/drawing/2014/main" id="{4DBD8BC2-7BDE-D6EA-BB8F-BE69D1B48D15}"/>
              </a:ext>
            </a:extLst>
          </p:cNvPr>
          <p:cNvPicPr>
            <a:picLocks noChangeAspect="1"/>
          </p:cNvPicPr>
          <p:nvPr/>
        </p:nvPicPr>
        <p:blipFill>
          <a:blip r:embed="rId4"/>
          <a:stretch>
            <a:fillRect/>
          </a:stretch>
        </p:blipFill>
        <p:spPr>
          <a:xfrm>
            <a:off x="8959925" y="3413977"/>
            <a:ext cx="3106118" cy="2115555"/>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90664" y="1365978"/>
            <a:ext cx="8291027" cy="4655121"/>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0" indent="0" algn="just"/>
            <a:r>
              <a:rPr lang="en-US" sz="1200" i="0" dirty="0"/>
              <a:t>A Riyadh Card Holder (RCH) driver (subcontractor) was </a:t>
            </a:r>
            <a:r>
              <a:rPr lang="en-US" sz="1200" i="0" dirty="0" err="1"/>
              <a:t>en</a:t>
            </a:r>
            <a:r>
              <a:rPr lang="en-US" sz="1200" i="0" dirty="0"/>
              <a:t> route to Marmul to deliver flanges loaded from Nadhira </a:t>
            </a:r>
            <a:r>
              <a:rPr lang="en-US" sz="1200" i="0" dirty="0" err="1"/>
              <a:t>Samail</a:t>
            </a:r>
            <a:r>
              <a:rPr lang="en-US" sz="1200" i="0" dirty="0"/>
              <a:t>. After loading the driver departed onto the Muscat highway towards Nizwa. Soon after joining the highway, he was forced to apply the  brakes harshly. This was due to the actions of a 3rd party vehicle in front as the 3rd party moved to the left lane in front . At this point, the driver has attempted to avoid a collision and steered back to the inside lane (to the right) however was unable to and lost control of the vehicle as the left steering </a:t>
            </a:r>
            <a:r>
              <a:rPr lang="en-US" sz="1200" i="0" dirty="0" err="1"/>
              <a:t>tyre</a:t>
            </a:r>
            <a:r>
              <a:rPr lang="en-US" sz="1200" i="0" dirty="0"/>
              <a:t> burst , with the prime mover crossing through the </a:t>
            </a:r>
            <a:r>
              <a:rPr lang="en-US" sz="1200" i="0" dirty="0" err="1"/>
              <a:t>centre</a:t>
            </a:r>
            <a:r>
              <a:rPr lang="en-US" sz="1200" i="0" dirty="0"/>
              <a:t> median before coming to rest across the opposite carriageway. The driver was able to exit the vehicle moments before it caught fire. The load was scattered over both sides of the carriageway. </a:t>
            </a:r>
          </a:p>
          <a:p>
            <a:pPr marL="0" indent="0"/>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Driver not focused on road and road conditions.</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 lack of oversight of the maintenance and condition of the vehicle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Inadequate review of road hazards before overtaking.</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The vehicle has been overloaded with respect to the recommended capacity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Carelessness and noncompliance of the 3rd party driving behaviors </a:t>
            </a:r>
          </a:p>
          <a:p>
            <a:pPr>
              <a:defRPr/>
            </a:pPr>
            <a:endPar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600" b="1" dirty="0">
              <a:solidFill>
                <a:prstClr val="black"/>
              </a:solidFill>
              <a:latin typeface="Tahoma" pitchFamily="34" charset="0"/>
              <a:ea typeface="宋体" panose="02010600030101010101" pitchFamily="2" charset="-122"/>
            </a:endParaRP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you  review the maintenance of the vehicle</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you scan the route before overtaking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you follow your defensive driver training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you drive at a speed according to the road condition</a:t>
            </a:r>
          </a:p>
          <a:p>
            <a:pPr indent="-285750">
              <a:buFont typeface="Arial" pitchFamily="34" charset="0"/>
              <a:buChar char="•"/>
              <a:defRPr/>
            </a:pPr>
            <a:r>
              <a:rPr lang="en-GB" sz="1200" dirty="0">
                <a:solidFill>
                  <a:prstClr val="black"/>
                </a:solidFill>
                <a:latin typeface="Calibri" panose="020F0502020204030204" pitchFamily="34" charset="0"/>
                <a:cs typeface="Tahoma" pitchFamily="34" charset="0"/>
              </a:rPr>
              <a:t>Always ensure to avoid overtaking if the road is not clear</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04823" y="470988"/>
            <a:ext cx="11787177" cy="276999"/>
          </a:xfrm>
          <a:prstGeom prst="rect">
            <a:avLst/>
          </a:prstGeom>
          <a:noFill/>
          <a:ln w="9525">
            <a:noFill/>
            <a:miter lim="800000"/>
            <a:headEnd/>
            <a:tailEnd/>
          </a:ln>
        </p:spPr>
        <p:txBody>
          <a:bodyPr wrap="square">
            <a:spAutoFit/>
          </a:bodyPr>
          <a:lstStyle/>
          <a:p>
            <a:pPr marL="114300" marR="0" lvl="0" indent="-11430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100" b="1" i="0" u="none" strike="noStrike" kern="1200" cap="none" spc="0" normalizeH="0" baseline="0" noProof="0" dirty="0">
                <a:ln>
                  <a:noFill/>
                </a:ln>
                <a:solidFill>
                  <a:srgbClr val="4472C4"/>
                </a:solidFill>
                <a:effectLst/>
                <a:uLnTx/>
                <a:uFillTx/>
                <a:latin typeface="Tahoma" pitchFamily="34" charset="0"/>
                <a:ea typeface="+mn-ea"/>
                <a:cs typeface="+mn-cs"/>
              </a:rPr>
              <a:t>23/09/2024</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LTI#16/HiPo#</a:t>
            </a:r>
            <a:r>
              <a:rPr lang="en-US" sz="1100" b="1" dirty="0">
                <a:solidFill>
                  <a:srgbClr val="4472C4"/>
                </a:solidFill>
                <a:latin typeface="Tahoma" pitchFamily="34" charset="0"/>
              </a:rPr>
              <a:t>30</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1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MVI</a:t>
            </a:r>
            <a:r>
              <a:rPr lang="en-US" sz="1100" b="1" dirty="0">
                <a:solidFill>
                  <a:srgbClr val="4472C4"/>
                </a:solidFill>
                <a:latin typeface="Tahoma" pitchFamily="34" charset="0"/>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100" b="1" dirty="0">
                <a:solidFill>
                  <a:srgbClr val="4472C4"/>
                </a:solidFill>
                <a:latin typeface="Tahoma" pitchFamily="34" charset="0"/>
              </a:rPr>
              <a:t>C4P             </a:t>
            </a:r>
            <a:r>
              <a:rPr lang="en-US" sz="1200" b="1" dirty="0">
                <a:solidFill>
                  <a:prstClr val="black"/>
                </a:solidFill>
                <a:latin typeface="Tahoma" pitchFamily="34" charset="0"/>
              </a:rPr>
              <a:t>Activity: </a:t>
            </a:r>
            <a:r>
              <a:rPr lang="en-US" sz="1200" b="1" dirty="0">
                <a:solidFill>
                  <a:srgbClr val="0070C0"/>
                </a:solidFill>
                <a:latin typeface="Tahoma" pitchFamily="34" charset="0"/>
              </a:rPr>
              <a:t>Driving</a:t>
            </a:r>
            <a:r>
              <a:rPr lang="en-US" sz="1100" b="1" dirty="0">
                <a:solidFill>
                  <a:srgbClr val="0070C0"/>
                </a:solidFill>
                <a:latin typeface="Tahoma" pitchFamily="34" charset="0"/>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04823" y="915236"/>
            <a:ext cx="8498959" cy="400110"/>
          </a:xfrm>
          <a:prstGeom prst="rect">
            <a:avLst/>
          </a:prstGeom>
          <a:solidFill>
            <a:srgbClr val="FFC71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All</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14960" y="-14207"/>
            <a:ext cx="11877040"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30" name="Group 131">
            <a:extLst>
              <a:ext uri="{FF2B5EF4-FFF2-40B4-BE49-F238E27FC236}">
                <a16:creationId xmlns:a16="http://schemas.microsoft.com/office/drawing/2014/main" id="{AB7F76C3-B921-4139-99D6-E25E2E64024C}"/>
              </a:ext>
            </a:extLst>
          </p:cNvPr>
          <p:cNvGrpSpPr>
            <a:grpSpLocks/>
          </p:cNvGrpSpPr>
          <p:nvPr/>
        </p:nvGrpSpPr>
        <p:grpSpPr bwMode="auto">
          <a:xfrm>
            <a:off x="9128645" y="1194262"/>
            <a:ext cx="430134" cy="429313"/>
            <a:chOff x="3504" y="544"/>
            <a:chExt cx="2287" cy="1855"/>
          </a:xfrm>
        </p:grpSpPr>
        <p:sp>
          <p:nvSpPr>
            <p:cNvPr id="3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33" name="Freeform 132">
            <a:extLst>
              <a:ext uri="{FF2B5EF4-FFF2-40B4-BE49-F238E27FC236}">
                <a16:creationId xmlns:a16="http://schemas.microsoft.com/office/drawing/2014/main" id="{A68310E0-CF63-4276-BC7B-52B36A6230C6}"/>
              </a:ext>
            </a:extLst>
          </p:cNvPr>
          <p:cNvSpPr>
            <a:spLocks/>
          </p:cNvSpPr>
          <p:nvPr/>
        </p:nvSpPr>
        <p:spPr bwMode="auto">
          <a:xfrm>
            <a:off x="11582273" y="4500250"/>
            <a:ext cx="461714"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03B564C2-A1DA-8F9B-EFEE-B21A6F8B289A}"/>
              </a:ext>
            </a:extLst>
          </p:cNvPr>
          <p:cNvSpPr txBox="1"/>
          <p:nvPr/>
        </p:nvSpPr>
        <p:spPr>
          <a:xfrm>
            <a:off x="490664" y="6375041"/>
            <a:ext cx="5789366" cy="369332"/>
          </a:xfrm>
          <a:prstGeom prst="rect">
            <a:avLst/>
          </a:prstGeom>
          <a:solidFill>
            <a:srgbClr val="0000FF"/>
          </a:solidFill>
        </p:spPr>
        <p:txBody>
          <a:bodyPr wrap="square" rtlCol="0">
            <a:spAutoFit/>
          </a:bodyPr>
          <a:lstStyle/>
          <a:p>
            <a:pPr algn="ctr"/>
            <a:r>
              <a:rPr lang="en-US" b="1" dirty="0">
                <a:solidFill>
                  <a:srgbClr val="FFFC00"/>
                </a:solidFill>
              </a:rPr>
              <a:t>Be Alert to the Actions of Other Road Users !</a:t>
            </a:r>
          </a:p>
        </p:txBody>
      </p:sp>
    </p:spTree>
    <p:extLst>
      <p:ext uri="{BB962C8B-B14F-4D97-AF65-F5344CB8AC3E}">
        <p14:creationId xmlns:p14="http://schemas.microsoft.com/office/powerpoint/2010/main" val="1863328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50837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buFont typeface="+mj-lt"/>
              <a:buAutoNum type="arabicPeriod"/>
              <a:defRPr/>
            </a:pPr>
            <a:r>
              <a:rPr lang="en-GB" sz="1600" dirty="0">
                <a:solidFill>
                  <a:schemeClr val="accent1">
                    <a:lumMod val="75000"/>
                  </a:schemeClr>
                </a:solidFill>
                <a:latin typeface="Calibri" panose="020F0502020204030204" pitchFamily="34" charset="0"/>
                <a:sym typeface="Wingdings" pitchFamily="2" charset="2"/>
              </a:rPr>
              <a:t>Do you ensure drivers are learning from previous incidents?</a:t>
            </a:r>
            <a:endParaRPr lang="en-US" sz="1600" dirty="0">
              <a:solidFill>
                <a:schemeClr val="accent1">
                  <a:lumMod val="75000"/>
                </a:schemeClr>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chemeClr val="accent1">
                    <a:lumMod val="75000"/>
                  </a:schemeClr>
                </a:solidFill>
                <a:sym typeface="Wingdings" pitchFamily="2" charset="2"/>
              </a:rPr>
              <a:t>Do you ensure your drivers are regularly briefed on following defensive driving techniques?</a:t>
            </a:r>
            <a:endParaRPr lang="en-US" sz="1600" dirty="0">
              <a:solidFill>
                <a:schemeClr val="accent1">
                  <a:lumMod val="75000"/>
                </a:schemeClr>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chemeClr val="accent1">
                    <a:lumMod val="75000"/>
                  </a:schemeClr>
                </a:solidFill>
                <a:sym typeface="Wingdings" pitchFamily="2" charset="2"/>
              </a:rPr>
              <a:t>Do you ensure that the inspect the vehicles using  proper equipment?</a:t>
            </a:r>
          </a:p>
          <a:p>
            <a:pPr marL="342900" indent="-342900">
              <a:buFont typeface="+mj-lt"/>
              <a:buAutoNum type="arabicPeriod"/>
              <a:defRPr/>
            </a:pPr>
            <a:r>
              <a:rPr lang="en-US" sz="1600" dirty="0">
                <a:solidFill>
                  <a:schemeClr val="accent1">
                    <a:lumMod val="75000"/>
                  </a:schemeClr>
                </a:solidFill>
                <a:sym typeface="Wingdings" pitchFamily="2" charset="2"/>
              </a:rPr>
              <a:t>Do you ensure that you have a record for the vehicle maintenance before it’s being used ?</a:t>
            </a:r>
          </a:p>
          <a:p>
            <a:pPr marL="342900" indent="-342900">
              <a:buFont typeface="+mj-lt"/>
              <a:buAutoNum type="arabicPeriod"/>
              <a:defRPr/>
            </a:pPr>
            <a:r>
              <a:rPr lang="en-US" sz="1600" dirty="0">
                <a:solidFill>
                  <a:schemeClr val="accent1">
                    <a:lumMod val="75000"/>
                  </a:schemeClr>
                </a:solidFill>
                <a:sym typeface="Wingdings" pitchFamily="2" charset="2"/>
              </a:rPr>
              <a:t>Do you ensure that your vehicle is compliant with SP2000 V5 or you are mitigating via a step out?</a:t>
            </a:r>
          </a:p>
          <a:p>
            <a:pPr marL="342900" indent="-342900">
              <a:buFont typeface="+mj-lt"/>
              <a:buAutoNum type="arabicPeriod"/>
              <a:defRPr/>
            </a:pPr>
            <a:r>
              <a:rPr lang="en-US" sz="1600" dirty="0">
                <a:solidFill>
                  <a:schemeClr val="accent1">
                    <a:lumMod val="75000"/>
                  </a:schemeClr>
                </a:solidFill>
                <a:sym typeface="Wingdings" pitchFamily="2" charset="2"/>
              </a:rPr>
              <a:t>Do you Ensure that your vehicle is fitted with the ABS System or you are mitigating the risk if not fitted.</a:t>
            </a:r>
          </a:p>
          <a:p>
            <a:pPr marL="342900" indent="-342900">
              <a:buFont typeface="+mj-lt"/>
              <a:buAutoNum type="arabicPeriod"/>
              <a:defRPr/>
            </a:pPr>
            <a:r>
              <a:rPr lang="en-US" sz="1600" dirty="0">
                <a:solidFill>
                  <a:schemeClr val="accent1">
                    <a:lumMod val="75000"/>
                  </a:schemeClr>
                </a:solidFill>
                <a:sym typeface="Wingdings" pitchFamily="2" charset="2"/>
              </a:rPr>
              <a:t>Do you ensure that DFMS &amp; TPMS are functioned on your vehicle</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2">
            <a:extLst>
              <a:ext uri="{FF2B5EF4-FFF2-40B4-BE49-F238E27FC236}">
                <a16:creationId xmlns:a16="http://schemas.microsoft.com/office/drawing/2014/main" id="{6EB2EA95-82C7-13FB-09E4-B0571CE0FEBD}"/>
              </a:ext>
            </a:extLst>
          </p:cNvPr>
          <p:cNvSpPr/>
          <p:nvPr/>
        </p:nvSpPr>
        <p:spPr>
          <a:xfrm>
            <a:off x="291776" y="5098761"/>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
        <p:nvSpPr>
          <p:cNvPr id="2" name="Rectangle 8">
            <a:extLst>
              <a:ext uri="{FF2B5EF4-FFF2-40B4-BE49-F238E27FC236}">
                <a16:creationId xmlns:a16="http://schemas.microsoft.com/office/drawing/2014/main" id="{F66E80DD-9214-65F8-EB2E-5652C24363B3}"/>
              </a:ext>
            </a:extLst>
          </p:cNvPr>
          <p:cNvSpPr>
            <a:spLocks noChangeArrowheads="1"/>
          </p:cNvSpPr>
          <p:nvPr/>
        </p:nvSpPr>
        <p:spPr bwMode="auto">
          <a:xfrm>
            <a:off x="404823" y="470988"/>
            <a:ext cx="11787177" cy="276999"/>
          </a:xfrm>
          <a:prstGeom prst="rect">
            <a:avLst/>
          </a:prstGeom>
          <a:noFill/>
          <a:ln w="9525">
            <a:noFill/>
            <a:miter lim="800000"/>
            <a:headEnd/>
            <a:tailEnd/>
          </a:ln>
        </p:spPr>
        <p:txBody>
          <a:bodyPr wrap="square">
            <a:spAutoFit/>
          </a:bodyPr>
          <a:lstStyle/>
          <a:p>
            <a:pPr marL="114300" marR="0" lvl="0" indent="-11430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100" b="1" i="0" u="none" strike="noStrike" kern="1200" cap="none" spc="0" normalizeH="0" baseline="0" noProof="0" dirty="0">
                <a:ln>
                  <a:noFill/>
                </a:ln>
                <a:solidFill>
                  <a:srgbClr val="4472C4"/>
                </a:solidFill>
                <a:effectLst/>
                <a:uLnTx/>
                <a:uFillTx/>
                <a:latin typeface="Tahoma" pitchFamily="34" charset="0"/>
                <a:ea typeface="+mn-ea"/>
                <a:cs typeface="+mn-cs"/>
              </a:rPr>
              <a:t>23/09/2024</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LTI#16/HiPo#</a:t>
            </a:r>
            <a:r>
              <a:rPr lang="en-US" sz="1100" b="1" dirty="0">
                <a:solidFill>
                  <a:srgbClr val="4472C4"/>
                </a:solidFill>
                <a:latin typeface="Tahoma" pitchFamily="34" charset="0"/>
              </a:rPr>
              <a:t>30</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1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MVI</a:t>
            </a:r>
            <a:r>
              <a:rPr lang="en-US" sz="1100" b="1" dirty="0">
                <a:solidFill>
                  <a:srgbClr val="4472C4"/>
                </a:solidFill>
                <a:latin typeface="Tahoma" pitchFamily="34" charset="0"/>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100" b="1" dirty="0">
                <a:solidFill>
                  <a:srgbClr val="4472C4"/>
                </a:solidFill>
                <a:latin typeface="Tahoma" pitchFamily="34" charset="0"/>
              </a:rPr>
              <a:t>C4P             </a:t>
            </a:r>
            <a:r>
              <a:rPr lang="en-US" sz="1200" b="1" dirty="0">
                <a:solidFill>
                  <a:prstClr val="black"/>
                </a:solidFill>
                <a:latin typeface="Tahoma" pitchFamily="34" charset="0"/>
              </a:rPr>
              <a:t>Activity: </a:t>
            </a:r>
            <a:r>
              <a:rPr lang="en-US" sz="1200" b="1" dirty="0">
                <a:solidFill>
                  <a:srgbClr val="0070C0"/>
                </a:solidFill>
                <a:latin typeface="Tahoma" pitchFamily="34" charset="0"/>
              </a:rPr>
              <a:t>Driving</a:t>
            </a:r>
            <a:r>
              <a:rPr lang="en-US" sz="1100" b="1" dirty="0">
                <a:solidFill>
                  <a:srgbClr val="0070C0"/>
                </a:solidFill>
                <a:latin typeface="Tahoma" pitchFamily="34" charset="0"/>
              </a:rPr>
              <a:t>  </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93026</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schemas.microsoft.com/office/infopath/2007/PartnerControls"/>
    <ds:schemaRef ds:uri="http://purl.org/dc/elements/1.1/"/>
    <ds:schemaRef ds:uri="http://www.w3.org/XML/1998/namespace"/>
    <ds:schemaRef ds:uri="http://purl.org/dc/dcmitype/"/>
    <ds:schemaRef ds:uri="http://purl.org/dc/terms/"/>
    <ds:schemaRef ds:uri="http://schemas.microsoft.com/office/2006/documentManagement/types"/>
    <ds:schemaRef ds:uri="http://schemas.openxmlformats.org/package/2006/metadata/core-properties"/>
    <ds:schemaRef ds:uri="3ad483c2-a27c-44cd-acb6-8713d8ff8005"/>
    <ds:schemaRef ds:uri="http://schemas.microsoft.com/office/2006/metadata/properties"/>
  </ds:schemaRefs>
</ds:datastoreItem>
</file>

<file path=customXml/itemProps3.xml><?xml version="1.0" encoding="utf-8"?>
<ds:datastoreItem xmlns:ds="http://schemas.openxmlformats.org/officeDocument/2006/customXml" ds:itemID="{8EAEB2DA-2575-4ECB-AF17-694093FC76E0}"/>
</file>

<file path=docProps/app.xml><?xml version="1.0" encoding="utf-8"?>
<Properties xmlns="http://schemas.openxmlformats.org/officeDocument/2006/extended-properties" xmlns:vt="http://schemas.openxmlformats.org/officeDocument/2006/docPropsVTypes">
  <Template>TM02892315[[fn=Wisp]]</Template>
  <TotalTime>18722</TotalTime>
  <Words>835</Words>
  <Application>Microsoft Office PowerPoint</Application>
  <PresentationFormat>Widescreen</PresentationFormat>
  <Paragraphs>58</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Aptos</vt:lpstr>
      <vt:lpstr>Arial</vt:lpstr>
      <vt:lpstr>Calibri</vt:lpstr>
      <vt:lpstr>Calibri Light</vt:lpstr>
      <vt:lpstr>Tahoma</vt:lpstr>
      <vt:lpstr>Times New Roman</vt:lpstr>
      <vt:lpstr>Wingdings</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LTI_16 MVI resulted to vehicle caught fire</dc:title>
  <dc:creator>nazar@umsoman.com</dc:creator>
  <cp:lastModifiedBy>Masroori, Ahmed MSE31</cp:lastModifiedBy>
  <cp:revision>459</cp:revision>
  <dcterms:created xsi:type="dcterms:W3CDTF">2018-09-24T07:27:56Z</dcterms:created>
  <dcterms:modified xsi:type="dcterms:W3CDTF">2026-06-29T05:31:39Z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