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4"/>
  </p:sldMasterIdLst>
  <p:notesMasterIdLst>
    <p:notesMasterId r:id="rId6"/>
  </p:notesMasterIdLst>
  <p:sldIdLst>
    <p:sldId id="272"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1C7823-1433-953C-A811-0291DCC027DA}" name="Riyami, Nabil FPS" initials="NR" userId="S::Nabil.NZA.Riyami@pdo.co.om::e81f3504-10ec-4509-a7c0-8516cec2a7b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695" autoAdjust="0"/>
    <p:restoredTop sz="94674"/>
  </p:normalViewPr>
  <p:slideViewPr>
    <p:cSldViewPr snapToGrid="0" snapToObjects="1">
      <p:cViewPr varScale="1">
        <p:scale>
          <a:sx n="111" d="100"/>
          <a:sy n="111" d="100"/>
        </p:scale>
        <p:origin x="1236"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 Bouras" userId="a5b676cf-ead8-429a-bf3a-3aa9e0bc2e50" providerId="ADAL" clId="{827A4654-5F07-4CED-ACCA-30B249D83075}"/>
    <pc:docChg chg="modSld">
      <pc:chgData name="Ali Bouras" userId="a5b676cf-ead8-429a-bf3a-3aa9e0bc2e50" providerId="ADAL" clId="{827A4654-5F07-4CED-ACCA-30B249D83075}" dt="2025-10-30T10:31:31.074" v="91" actId="1036"/>
      <pc:docMkLst>
        <pc:docMk/>
      </pc:docMkLst>
      <pc:sldChg chg="modSp mod">
        <pc:chgData name="Ali Bouras" userId="a5b676cf-ead8-429a-bf3a-3aa9e0bc2e50" providerId="ADAL" clId="{827A4654-5F07-4CED-ACCA-30B249D83075}" dt="2025-10-30T10:31:31.074" v="91" actId="1036"/>
        <pc:sldMkLst>
          <pc:docMk/>
          <pc:sldMk cId="957599080" sldId="272"/>
        </pc:sldMkLst>
        <pc:spChg chg="mod">
          <ac:chgData name="Ali Bouras" userId="a5b676cf-ead8-429a-bf3a-3aa9e0bc2e50" providerId="ADAL" clId="{827A4654-5F07-4CED-ACCA-30B249D83075}" dt="2025-10-30T10:31:01.757" v="64" actId="1035"/>
          <ac:spMkLst>
            <pc:docMk/>
            <pc:sldMk cId="957599080" sldId="272"/>
            <ac:spMk id="7" creationId="{00000000-0000-0000-0000-000000000000}"/>
          </ac:spMkLst>
        </pc:spChg>
        <pc:spChg chg="mod">
          <ac:chgData name="Ali Bouras" userId="a5b676cf-ead8-429a-bf3a-3aa9e0bc2e50" providerId="ADAL" clId="{827A4654-5F07-4CED-ACCA-30B249D83075}" dt="2025-10-30T10:31:07.138" v="80" actId="1035"/>
          <ac:spMkLst>
            <pc:docMk/>
            <pc:sldMk cId="957599080" sldId="272"/>
            <ac:spMk id="15" creationId="{95683CF0-2FCD-7577-E908-D21978445FCD}"/>
          </ac:spMkLst>
        </pc:spChg>
        <pc:spChg chg="mod">
          <ac:chgData name="Ali Bouras" userId="a5b676cf-ead8-429a-bf3a-3aa9e0bc2e50" providerId="ADAL" clId="{827A4654-5F07-4CED-ACCA-30B249D83075}" dt="2025-10-30T10:31:31.074" v="91" actId="1036"/>
          <ac:spMkLst>
            <pc:docMk/>
            <pc:sldMk cId="957599080" sldId="272"/>
            <ac:spMk id="36" creationId="{6EF339D8-4E46-422C-8BFC-03E46E35F85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731898-D3BE-4DAF-90BF-EEAE478B6D22}" type="datetimeFigureOut">
              <a:rPr lang="en-US" smtClean="0"/>
              <a:t>16/12/2025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6FB269-D7FA-4B2B-A78E-1120639F5461}" type="slidenum">
              <a:rPr lang="en-US" smtClean="0"/>
              <a:t>‹#›</a:t>
            </a:fld>
            <a:endParaRPr lang="en-US"/>
          </a:p>
        </p:txBody>
      </p:sp>
    </p:spTree>
    <p:extLst>
      <p:ext uri="{BB962C8B-B14F-4D97-AF65-F5344CB8AC3E}">
        <p14:creationId xmlns:p14="http://schemas.microsoft.com/office/powerpoint/2010/main" val="919064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eaLnBrk="0" fontAlgn="base" hangingPunct="0">
              <a:spcBef>
                <a:spcPct val="30000"/>
              </a:spcBef>
              <a:spcAft>
                <a:spcPct val="0"/>
              </a:spcAft>
              <a:buFont typeface="Wingdings" panose="05000000000000000000" pitchFamily="2" charset="2"/>
              <a:buChar char="§"/>
              <a:defRPr/>
            </a:pPr>
            <a:r>
              <a:rPr lang="en-US" dirty="0" err="1">
                <a:solidFill>
                  <a:srgbClr val="000000"/>
                </a:solidFill>
                <a:latin typeface="Times New Roman" pitchFamily="18" charset="0"/>
              </a:rPr>
              <a:t>Mr</a:t>
            </a:r>
            <a:r>
              <a:rPr lang="en-US" dirty="0">
                <a:solidFill>
                  <a:srgbClr val="000000"/>
                </a:solidFill>
                <a:latin typeface="Times New Roman" pitchFamily="18" charset="0"/>
              </a:rPr>
              <a:t> Musleh image on the top right will change according to incident pattern, MSE3 will provide you with the image as per the pattern</a:t>
            </a:r>
          </a:p>
          <a:p>
            <a:pPr marL="174708" indent="-174708" defTabSz="931774" eaLnBrk="0" fontAlgn="base" hangingPunct="0">
              <a:spcBef>
                <a:spcPct val="30000"/>
              </a:spcBef>
              <a:spcAft>
                <a:spcPct val="0"/>
              </a:spcAft>
              <a:buFont typeface="Wingdings" panose="05000000000000000000" pitchFamily="2" charset="2"/>
              <a:buChar char="§"/>
              <a:defRPr/>
            </a:pPr>
            <a:r>
              <a:rPr lang="en-US" dirty="0">
                <a:solidFill>
                  <a:srgbClr val="000000"/>
                </a:solidFill>
                <a:latin typeface="Times New Roman" pitchFamily="18" charset="0"/>
              </a:rPr>
              <a:t>What happened: A short description should be provided without mentioning names of contractors or individuals.  You should include, what happened, to who (by job title) and what injuries this resulted in.  Nothing more!</a:t>
            </a:r>
          </a:p>
          <a:p>
            <a:pPr marL="174708" indent="-174708" defTabSz="931774" eaLnBrk="0" fontAlgn="base" hangingPunct="0">
              <a:spcBef>
                <a:spcPct val="30000"/>
              </a:spcBef>
              <a:spcAft>
                <a:spcPct val="0"/>
              </a:spcAft>
              <a:buFont typeface="Wingdings" panose="05000000000000000000" pitchFamily="2" charset="2"/>
              <a:buChar char="§"/>
              <a:defRPr/>
            </a:pPr>
            <a:r>
              <a:rPr lang="en-US" dirty="0">
                <a:solidFill>
                  <a:srgbClr val="000000"/>
                </a:solidFill>
                <a:latin typeface="Times New Roman" pitchFamily="18" charset="0"/>
              </a:rPr>
              <a:t>Initial Finding: Four to five bullet points highlighting the initial main findings from the investigation.  Remember the target audience is the front-line staff so this should be written in simple terms in a way that everyone can understand.</a:t>
            </a:r>
          </a:p>
          <a:p>
            <a:pPr marL="174708" indent="-174708" defTabSz="931774" eaLnBrk="0" fontAlgn="base" hangingPunct="0">
              <a:spcBef>
                <a:spcPct val="30000"/>
              </a:spcBef>
              <a:spcAft>
                <a:spcPct val="0"/>
              </a:spcAft>
              <a:buFont typeface="Wingdings" panose="05000000000000000000" pitchFamily="2" charset="2"/>
              <a:buChar char="§"/>
              <a:defRPr/>
            </a:pPr>
            <a:r>
              <a:rPr lang="en-US" dirty="0">
                <a:solidFill>
                  <a:srgbClr val="000000"/>
                </a:solidFill>
                <a:latin typeface="Times New Roman" pitchFamily="18" charset="0"/>
              </a:rPr>
              <a:t>Learnings: Four to five learning message in the form of questionnaires linked with initial findings</a:t>
            </a:r>
          </a:p>
          <a:p>
            <a:pPr marL="174708" indent="-174708" defTabSz="931774" eaLnBrk="0" fontAlgn="base" hangingPunct="0">
              <a:spcBef>
                <a:spcPct val="30000"/>
              </a:spcBef>
              <a:spcAft>
                <a:spcPct val="0"/>
              </a:spcAft>
              <a:buFont typeface="Wingdings" panose="05000000000000000000" pitchFamily="2" charset="2"/>
              <a:buChar char="§"/>
              <a:defRPr/>
            </a:pPr>
            <a:r>
              <a:rPr lang="en-US" dirty="0">
                <a:solidFill>
                  <a:srgbClr val="000000"/>
                </a:solidFill>
                <a:latin typeface="Times New Roman" pitchFamily="18" charset="0"/>
              </a:rPr>
              <a:t>The strap line should be the main learning point you want to get across</a:t>
            </a:r>
          </a:p>
          <a:p>
            <a:pPr marL="174708" indent="-174708" defTabSz="931774" eaLnBrk="0" fontAlgn="base" hangingPunct="0">
              <a:spcBef>
                <a:spcPct val="30000"/>
              </a:spcBef>
              <a:spcAft>
                <a:spcPct val="0"/>
              </a:spcAft>
              <a:buFont typeface="Wingdings" panose="05000000000000000000" pitchFamily="2" charset="2"/>
              <a:buChar char="§"/>
              <a:defRPr/>
            </a:pPr>
            <a:endParaRPr lang="en-US" dirty="0">
              <a:solidFill>
                <a:srgbClr val="000000"/>
              </a:solidFill>
              <a:latin typeface="Times New Roman" pitchFamily="18" charset="0"/>
            </a:endParaRPr>
          </a:p>
          <a:p>
            <a:pPr marL="174708" indent="-174708" defTabSz="931774" eaLnBrk="0" fontAlgn="base" hangingPunct="0">
              <a:spcBef>
                <a:spcPct val="30000"/>
              </a:spcBef>
              <a:spcAft>
                <a:spcPct val="0"/>
              </a:spcAft>
              <a:buFont typeface="Wingdings" panose="05000000000000000000" pitchFamily="2" charset="2"/>
              <a:buChar char="§"/>
              <a:defRPr/>
            </a:pPr>
            <a:r>
              <a:rPr lang="en-US" dirty="0">
                <a:solidFill>
                  <a:srgbClr val="000000"/>
                </a:solidFill>
                <a:latin typeface="Times New Roman" pitchFamily="18" charset="0"/>
              </a:rPr>
              <a:t>The images should be self explanatory, what went wrong (if you create a reconstruction please ensure you do not put people at risk) and below how it should be done.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EE756A-71C4-4EF9-8F7C-B1FF48E661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2742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F6AEF2-20D4-7547-BF78-1F3F36FB60DC}" type="datetimeFigureOut">
              <a:rPr lang="en-US" smtClean="0"/>
              <a:t>16/12/2025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475907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16/12/2025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14062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16/12/2025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95489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16/12/2025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132949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6AEF2-20D4-7547-BF78-1F3F36FB60DC}" type="datetimeFigureOut">
              <a:rPr lang="en-US" smtClean="0"/>
              <a:t>16/12/2025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31280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F6AEF2-20D4-7547-BF78-1F3F36FB60DC}" type="datetimeFigureOut">
              <a:rPr lang="en-US" smtClean="0"/>
              <a:t>16/12/2025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768671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16/12/2025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453137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F6AEF2-20D4-7547-BF78-1F3F36FB60DC}" type="datetimeFigureOut">
              <a:rPr lang="en-US" smtClean="0"/>
              <a:t>16/12/2025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371933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6AEF2-20D4-7547-BF78-1F3F36FB60DC}" type="datetimeFigureOut">
              <a:rPr lang="en-US" smtClean="0"/>
              <a:t>16/12/2025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307136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16/12/2025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86050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16/12/2025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580178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6AEF2-20D4-7547-BF78-1F3F36FB60DC}" type="datetimeFigureOut">
              <a:rPr lang="en-US" smtClean="0"/>
              <a:t>16/12/2025</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2" y="0"/>
            <a:ext cx="386367"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6" y="6117536"/>
            <a:ext cx="2340723"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229963895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377"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image001">
            <a:extLst>
              <a:ext uri="{FF2B5EF4-FFF2-40B4-BE49-F238E27FC236}">
                <a16:creationId xmlns:a16="http://schemas.microsoft.com/office/drawing/2014/main" id="{DBCBFE04-2CA2-2551-6351-C9A557E01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6972" y="4076162"/>
            <a:ext cx="2322337" cy="228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glove on a metal pipe&#10;&#10;AI-generated content may be incorrect.">
            <a:extLst>
              <a:ext uri="{FF2B5EF4-FFF2-40B4-BE49-F238E27FC236}">
                <a16:creationId xmlns:a16="http://schemas.microsoft.com/office/drawing/2014/main" id="{50C6B0EA-2AB6-2FD9-7414-5A7B1A2D96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23269" y="1904897"/>
            <a:ext cx="2353984" cy="2123658"/>
          </a:xfrm>
          <a:prstGeom prst="rect">
            <a:avLst/>
          </a:prstGeom>
        </p:spPr>
      </p:pic>
      <p:sp>
        <p:nvSpPr>
          <p:cNvPr id="4" name="Rectangle 15"/>
          <p:cNvSpPr>
            <a:spLocks noGrp="1" noChangeArrowheads="1"/>
          </p:cNvSpPr>
          <p:nvPr>
            <p:ph type="title"/>
          </p:nvPr>
        </p:nvSpPr>
        <p:spPr bwMode="auto">
          <a:xfrm>
            <a:off x="1758783" y="124760"/>
            <a:ext cx="9508126" cy="535531"/>
          </a:xfrm>
          <a:prstGeom prst="rect">
            <a:avLst/>
          </a:prstGeom>
          <a:solidFill>
            <a:srgbClr val="FFC000"/>
          </a:solidFill>
          <a:ln w="9525">
            <a:noFill/>
            <a:miter lim="800000"/>
            <a:headEnd/>
            <a:tailEnd/>
          </a:ln>
        </p:spPr>
        <p:txBody>
          <a:bodyPr wrap="square">
            <a:spAutoFit/>
          </a:bodyPr>
          <a:lstStyle/>
          <a:p>
            <a:pPr algn="ctr"/>
            <a:r>
              <a:rPr lang="en-GB" sz="3200" b="1" dirty="0">
                <a:solidFill>
                  <a:schemeClr val="tx1">
                    <a:lumMod val="85000"/>
                    <a:lumOff val="15000"/>
                  </a:schemeClr>
                </a:solidFill>
                <a:latin typeface="Calibri" pitchFamily="34" charset="0"/>
                <a:cs typeface="Calibri" pitchFamily="34" charset="0"/>
              </a:rPr>
              <a:t>Learning From Incident - </a:t>
            </a:r>
            <a:r>
              <a:rPr lang="en-GB" sz="3200" b="1" dirty="0">
                <a:solidFill>
                  <a:srgbClr val="FF0000"/>
                </a:solidFill>
                <a:latin typeface="Calibri" pitchFamily="34" charset="0"/>
                <a:cs typeface="Calibri" pitchFamily="34" charset="0"/>
              </a:rPr>
              <a:t>First Alert</a:t>
            </a:r>
            <a:endParaRPr lang="en-GB" sz="28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415452" y="1696951"/>
            <a:ext cx="1917958"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What happened:</a:t>
            </a:r>
          </a:p>
        </p:txBody>
      </p:sp>
      <p:graphicFrame>
        <p:nvGraphicFramePr>
          <p:cNvPr id="13" name="Table 12"/>
          <p:cNvGraphicFramePr>
            <a:graphicFrameLocks noGrp="1"/>
          </p:cNvGraphicFramePr>
          <p:nvPr>
            <p:extLst>
              <p:ext uri="{D42A27DB-BD31-4B8C-83A1-F6EECF244321}">
                <p14:modId xmlns:p14="http://schemas.microsoft.com/office/powerpoint/2010/main" val="2312827014"/>
              </p:ext>
            </p:extLst>
          </p:nvPr>
        </p:nvGraphicFramePr>
        <p:xfrm>
          <a:off x="1758783" y="622755"/>
          <a:ext cx="9508126" cy="609600"/>
        </p:xfrm>
        <a:graphic>
          <a:graphicData uri="http://schemas.openxmlformats.org/drawingml/2006/table">
            <a:tbl>
              <a:tblPr firstRow="1" bandRow="1">
                <a:tableStyleId>{5C22544A-7EE6-4342-B048-85BDC9FD1C3A}</a:tableStyleId>
              </a:tblPr>
              <a:tblGrid>
                <a:gridCol w="1294135">
                  <a:extLst>
                    <a:ext uri="{9D8B030D-6E8A-4147-A177-3AD203B41FA5}">
                      <a16:colId xmlns:a16="http://schemas.microsoft.com/office/drawing/2014/main" val="4136576419"/>
                    </a:ext>
                  </a:extLst>
                </a:gridCol>
                <a:gridCol w="1191142">
                  <a:extLst>
                    <a:ext uri="{9D8B030D-6E8A-4147-A177-3AD203B41FA5}">
                      <a16:colId xmlns:a16="http://schemas.microsoft.com/office/drawing/2014/main" val="425046032"/>
                    </a:ext>
                  </a:extLst>
                </a:gridCol>
                <a:gridCol w="1214146">
                  <a:extLst>
                    <a:ext uri="{9D8B030D-6E8A-4147-A177-3AD203B41FA5}">
                      <a16:colId xmlns:a16="http://schemas.microsoft.com/office/drawing/2014/main" val="4255786960"/>
                    </a:ext>
                  </a:extLst>
                </a:gridCol>
                <a:gridCol w="2425736">
                  <a:extLst>
                    <a:ext uri="{9D8B030D-6E8A-4147-A177-3AD203B41FA5}">
                      <a16:colId xmlns:a16="http://schemas.microsoft.com/office/drawing/2014/main" val="2009492886"/>
                    </a:ext>
                  </a:extLst>
                </a:gridCol>
                <a:gridCol w="1163461">
                  <a:extLst>
                    <a:ext uri="{9D8B030D-6E8A-4147-A177-3AD203B41FA5}">
                      <a16:colId xmlns:a16="http://schemas.microsoft.com/office/drawing/2014/main" val="1090560065"/>
                    </a:ext>
                  </a:extLst>
                </a:gridCol>
                <a:gridCol w="2219506">
                  <a:extLst>
                    <a:ext uri="{9D8B030D-6E8A-4147-A177-3AD203B41FA5}">
                      <a16:colId xmlns:a16="http://schemas.microsoft.com/office/drawing/2014/main" val="4048325790"/>
                    </a:ext>
                  </a:extLst>
                </a:gridCol>
              </a:tblGrid>
              <a:tr h="285766">
                <a:tc>
                  <a:txBody>
                    <a:bodyPr/>
                    <a:lstStyle/>
                    <a:p>
                      <a:r>
                        <a:rPr lang="en-US" sz="1400" dirty="0">
                          <a:solidFill>
                            <a:schemeClr val="tx1"/>
                          </a:solidFill>
                          <a:latin typeface="+mj-lt"/>
                        </a:rPr>
                        <a:t>Event ID #</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26017500</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Date &amp; Time</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12.12.2025 / 16:30</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Location</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0" kern="1200" dirty="0">
                          <a:solidFill>
                            <a:schemeClr val="dk1"/>
                          </a:solidFill>
                          <a:latin typeface="+mn-lt"/>
                          <a:ea typeface="+mn-ea"/>
                          <a:cs typeface="+mn-cs"/>
                        </a:rPr>
                        <a:t>Marmul</a:t>
                      </a:r>
                    </a:p>
                  </a:txBody>
                  <a:tcPr>
                    <a:solidFill>
                      <a:schemeClr val="accent1">
                        <a:lumMod val="20000"/>
                        <a:lumOff val="80000"/>
                      </a:schemeClr>
                    </a:solidFill>
                  </a:tcPr>
                </a:tc>
                <a:extLst>
                  <a:ext uri="{0D108BD9-81ED-4DB2-BD59-A6C34878D82A}">
                    <a16:rowId xmlns:a16="http://schemas.microsoft.com/office/drawing/2014/main" val="3806748105"/>
                  </a:ext>
                </a:extLst>
              </a:tr>
              <a:tr h="285766">
                <a:tc>
                  <a:txBody>
                    <a:bodyPr/>
                    <a:lstStyle/>
                    <a:p>
                      <a:r>
                        <a:rPr lang="en-US" sz="1400" b="1" kern="1200" dirty="0">
                          <a:solidFill>
                            <a:schemeClr val="tx1"/>
                          </a:solidFill>
                          <a:latin typeface="+mj-lt"/>
                          <a:ea typeface="+mn-ea"/>
                          <a:cs typeface="+mn-cs"/>
                        </a:rPr>
                        <a:t>Incident Type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LTI#20</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Category</a:t>
                      </a:r>
                    </a:p>
                  </a:txBody>
                  <a:tcPr/>
                </a:tc>
                <a:tc>
                  <a:txBody>
                    <a:bodyPr/>
                    <a:lstStyle/>
                    <a:p>
                      <a:pPr marL="0" algn="l" defTabSz="914377" rtl="0" eaLnBrk="1" latinLnBrk="0" hangingPunct="1"/>
                      <a:r>
                        <a:rPr lang="en-US" sz="1300" b="0" kern="1200" dirty="0">
                          <a:solidFill>
                            <a:schemeClr val="dk1"/>
                          </a:solidFill>
                          <a:latin typeface="+mn-lt"/>
                          <a:ea typeface="+mn-ea"/>
                          <a:cs typeface="+mn-cs"/>
                        </a:rPr>
                        <a:t>Hit/struck by</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Activity</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300" b="0" kern="1200" dirty="0">
                          <a:solidFill>
                            <a:schemeClr val="dk1"/>
                          </a:solidFill>
                          <a:latin typeface="+mn-lt"/>
                          <a:ea typeface="+mn-ea"/>
                          <a:cs typeface="+mn-cs"/>
                        </a:rPr>
                        <a:t>Drilling Operations</a:t>
                      </a:r>
                      <a:endParaRPr lang="en-US" sz="1300" b="0" kern="1200" dirty="0">
                        <a:solidFill>
                          <a:schemeClr val="dk1"/>
                        </a:solidFill>
                        <a:latin typeface="+mn-lt"/>
                        <a:ea typeface="+mn-ea"/>
                        <a:cs typeface="+mn-cs"/>
                      </a:endParaRPr>
                    </a:p>
                  </a:txBody>
                  <a:tcPr/>
                </a:tc>
                <a:extLst>
                  <a:ext uri="{0D108BD9-81ED-4DB2-BD59-A6C34878D82A}">
                    <a16:rowId xmlns:a16="http://schemas.microsoft.com/office/drawing/2014/main" val="2836305567"/>
                  </a:ext>
                </a:extLst>
              </a:tr>
            </a:tbl>
          </a:graphicData>
        </a:graphic>
      </p:graphicFrame>
      <p:sp>
        <p:nvSpPr>
          <p:cNvPr id="18" name="Rectangle 17"/>
          <p:cNvSpPr>
            <a:spLocks noChangeArrowheads="1"/>
          </p:cNvSpPr>
          <p:nvPr/>
        </p:nvSpPr>
        <p:spPr bwMode="auto">
          <a:xfrm>
            <a:off x="1728522" y="1420033"/>
            <a:ext cx="9508126" cy="338554"/>
          </a:xfrm>
          <a:prstGeom prst="rect">
            <a:avLst/>
          </a:prstGeom>
          <a:solidFill>
            <a:srgbClr val="FFCC00"/>
          </a:solid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a:t>
            </a:r>
            <a:r>
              <a:rPr kumimoji="0" lang="en-US" sz="1600" b="1" i="0" u="none" strike="noStrike" kern="1200" cap="none" spc="0" normalizeH="0" baseline="0" noProof="0" dirty="0">
                <a:ln>
                  <a:noFill/>
                </a:ln>
                <a:solidFill>
                  <a:srgbClr val="0D38B3"/>
                </a:solidFill>
                <a:effectLst/>
                <a:uLnTx/>
                <a:uFillTx/>
                <a:latin typeface="Calibri Light" panose="020F0302020204030204"/>
                <a:ea typeface="+mn-ea"/>
                <a:cs typeface="Calibri" pitchFamily="34" charset="0"/>
              </a:rPr>
              <a:t> </a:t>
            </a: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Audience: ALL</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D947B715-5C32-4379-84C8-46A5B939CA2A}"/>
              </a:ext>
            </a:extLst>
          </p:cNvPr>
          <p:cNvSpPr txBox="1"/>
          <p:nvPr/>
        </p:nvSpPr>
        <p:spPr>
          <a:xfrm>
            <a:off x="466132" y="6589930"/>
            <a:ext cx="8121487"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Calibri Light" panose="020F0302020204030204"/>
                <a:ea typeface="+mn-ea"/>
                <a:cs typeface="+mn-cs"/>
              </a:rPr>
              <a:t>In case of an emergency please call PDO Emergency Number (Toll Free): </a:t>
            </a:r>
            <a:r>
              <a:rPr kumimoji="0" lang="en-US" alt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2467-5555</a:t>
            </a:r>
            <a:endParaRPr kumimoji="0" lang="en-US" sz="1400" b="1" i="0" u="none" strike="noStrike" kern="1200" cap="none" spc="0" normalizeH="0" baseline="0" noProof="0" dirty="0">
              <a:ln>
                <a:noFill/>
              </a:ln>
              <a:solidFill>
                <a:srgbClr val="58595B"/>
              </a:solidFill>
              <a:effectLst/>
              <a:uLnTx/>
              <a:uFillTx/>
              <a:latin typeface="Calibri Light" panose="020F0302020204030204"/>
              <a:ea typeface="+mn-ea"/>
              <a:cs typeface="+mn-cs"/>
            </a:endParaRPr>
          </a:p>
        </p:txBody>
      </p:sp>
      <p:sp>
        <p:nvSpPr>
          <p:cNvPr id="32" name="TextBox 31">
            <a:extLst>
              <a:ext uri="{FF2B5EF4-FFF2-40B4-BE49-F238E27FC236}">
                <a16:creationId xmlns:a16="http://schemas.microsoft.com/office/drawing/2014/main" id="{C0A5CFB7-AB08-402F-A488-07B19E9AD9F7}"/>
              </a:ext>
            </a:extLst>
          </p:cNvPr>
          <p:cNvSpPr txBox="1"/>
          <p:nvPr/>
        </p:nvSpPr>
        <p:spPr>
          <a:xfrm rot="16200000">
            <a:off x="-145372" y="763334"/>
            <a:ext cx="1333077" cy="253916"/>
          </a:xfrm>
          <a:prstGeom prst="rect">
            <a:avLst/>
          </a:prstGeom>
          <a:noFill/>
        </p:spPr>
        <p:txBody>
          <a:bodyPr wrap="square" lIns="68580" tIns="34290" rIns="68580" bIns="3429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rPr>
              <a:t>Prevent</a:t>
            </a:r>
          </a:p>
        </p:txBody>
      </p:sp>
      <p:sp>
        <p:nvSpPr>
          <p:cNvPr id="36" name="Rectangle 17">
            <a:extLst>
              <a:ext uri="{FF2B5EF4-FFF2-40B4-BE49-F238E27FC236}">
                <a16:creationId xmlns:a16="http://schemas.microsoft.com/office/drawing/2014/main" id="{6EF339D8-4E46-422C-8BFC-03E46E35F858}"/>
              </a:ext>
            </a:extLst>
          </p:cNvPr>
          <p:cNvSpPr>
            <a:spLocks noChangeArrowheads="1"/>
          </p:cNvSpPr>
          <p:nvPr/>
        </p:nvSpPr>
        <p:spPr bwMode="auto">
          <a:xfrm>
            <a:off x="343965" y="2672313"/>
            <a:ext cx="1917958"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Initial Findings:</a:t>
            </a:r>
          </a:p>
        </p:txBody>
      </p:sp>
      <p:sp>
        <p:nvSpPr>
          <p:cNvPr id="2" name="TextBox 1">
            <a:extLst>
              <a:ext uri="{FF2B5EF4-FFF2-40B4-BE49-F238E27FC236}">
                <a16:creationId xmlns:a16="http://schemas.microsoft.com/office/drawing/2014/main" id="{D6D21A8C-30CC-4548-8EF8-499FFD5D7726}"/>
              </a:ext>
            </a:extLst>
          </p:cNvPr>
          <p:cNvSpPr txBox="1"/>
          <p:nvPr/>
        </p:nvSpPr>
        <p:spPr>
          <a:xfrm>
            <a:off x="416458" y="6291201"/>
            <a:ext cx="8121488" cy="307777"/>
          </a:xfrm>
          <a:prstGeom prst="rect">
            <a:avLst/>
          </a:prstGeom>
          <a:solidFill>
            <a:schemeClr val="accent5"/>
          </a:solidFill>
        </p:spPr>
        <p:txBody>
          <a:bodyPr wrap="square" rtlCol="0">
            <a:spAutoFit/>
          </a:bodyPr>
          <a:lstStyle/>
          <a:p>
            <a:pPr marL="0" marR="2936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Tahoma" pitchFamily="34" charset="0"/>
                <a:ea typeface="MS PGothic" pitchFamily="34" charset="-128"/>
                <a:cs typeface="+mn-cs"/>
              </a:rPr>
              <a:t>Always ensure the No-Go Zone management is adhered and stay away for Line of Fire.</a:t>
            </a:r>
          </a:p>
        </p:txBody>
      </p:sp>
      <p:sp>
        <p:nvSpPr>
          <p:cNvPr id="14" name="TextBox 13">
            <a:extLst>
              <a:ext uri="{FF2B5EF4-FFF2-40B4-BE49-F238E27FC236}">
                <a16:creationId xmlns:a16="http://schemas.microsoft.com/office/drawing/2014/main" id="{4FB0979E-4BE4-B968-DB5D-14DFE1BF7DD5}"/>
              </a:ext>
            </a:extLst>
          </p:cNvPr>
          <p:cNvSpPr txBox="1"/>
          <p:nvPr/>
        </p:nvSpPr>
        <p:spPr>
          <a:xfrm>
            <a:off x="173077" y="2963379"/>
            <a:ext cx="9499949" cy="1384995"/>
          </a:xfrm>
          <a:prstGeom prst="rect">
            <a:avLst/>
          </a:prstGeom>
          <a:noFill/>
        </p:spPr>
        <p:txBody>
          <a:bodyPr wrap="square">
            <a:spAutoFit/>
          </a:bodyPr>
          <a:lstStyle/>
          <a:p>
            <a:pPr marL="285750" indent="-285750">
              <a:buFont typeface="Arial" panose="020B0604020202020204" pitchFamily="34" charset="0"/>
              <a:buChar char="•"/>
              <a:defRPr/>
            </a:pPr>
            <a:r>
              <a:rPr lang="en-US" sz="1200" dirty="0"/>
              <a:t>Although the initial TBT and JSA were discussed, the team did not stop and reassess the recovery plan when the task changed after the measuring tape became stuck.</a:t>
            </a:r>
          </a:p>
          <a:p>
            <a:pPr marL="285750" indent="-285750">
              <a:buFont typeface="Arial" panose="020B0604020202020204" pitchFamily="34" charset="0"/>
              <a:buChar char="•"/>
              <a:defRPr/>
            </a:pPr>
            <a:r>
              <a:rPr lang="en-US" sz="1200" dirty="0"/>
              <a:t>The casing joints were lifted without confirming they were securely positioned on the forklift forks.</a:t>
            </a:r>
          </a:p>
          <a:p>
            <a:pPr marL="285750" indent="-285750">
              <a:buFont typeface="Arial" panose="020B0604020202020204" pitchFamily="34" charset="0"/>
              <a:buChar char="•"/>
              <a:defRPr/>
            </a:pPr>
            <a:r>
              <a:rPr lang="en-US" sz="1200" dirty="0"/>
              <a:t>The Red Zone / No-Go Zone was not properly managed during dynamic risk changes, and personnel were not cleared from hazardous areas.. </a:t>
            </a:r>
          </a:p>
          <a:p>
            <a:pPr marL="285750" indent="-285750">
              <a:buFont typeface="Arial" panose="020B0604020202020204" pitchFamily="34" charset="0"/>
              <a:buChar char="•"/>
              <a:defRPr/>
            </a:pPr>
            <a:r>
              <a:rPr lang="en-US" sz="1200" dirty="0"/>
              <a:t>The crew failed to identify the risk of casing joints rolling back and positioned themselves in the line of fire.</a:t>
            </a:r>
          </a:p>
          <a:p>
            <a:pPr marL="285750" indent="-285750">
              <a:buFont typeface="Arial" panose="020B0604020202020204" pitchFamily="34" charset="0"/>
              <a:buChar char="•"/>
              <a:defRPr/>
            </a:pPr>
            <a:r>
              <a:rPr lang="en-US" sz="1200" dirty="0"/>
              <a:t>The forklift operator was not included in the initial Toolbox Talk (TBT).</a:t>
            </a:r>
          </a:p>
          <a:p>
            <a:pPr marL="285750" indent="-285750">
              <a:buFont typeface="Arial" panose="020B0604020202020204" pitchFamily="34" charset="0"/>
              <a:buChar char="•"/>
              <a:defRPr/>
            </a:pPr>
            <a:r>
              <a:rPr lang="en-US" sz="1200" dirty="0"/>
              <a:t>The crew started the forklift without ensuring all employees were safely away from the line of fire.</a:t>
            </a:r>
          </a:p>
        </p:txBody>
      </p:sp>
      <p:sp>
        <p:nvSpPr>
          <p:cNvPr id="12" name="Rectangle 17">
            <a:extLst>
              <a:ext uri="{FF2B5EF4-FFF2-40B4-BE49-F238E27FC236}">
                <a16:creationId xmlns:a16="http://schemas.microsoft.com/office/drawing/2014/main" id="{5642A6FF-645F-80EC-3C98-065225795553}"/>
              </a:ext>
            </a:extLst>
          </p:cNvPr>
          <p:cNvSpPr>
            <a:spLocks noChangeArrowheads="1"/>
          </p:cNvSpPr>
          <p:nvPr/>
        </p:nvSpPr>
        <p:spPr bwMode="auto">
          <a:xfrm>
            <a:off x="290164" y="4536875"/>
            <a:ext cx="3056225"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Engagement Questions: </a:t>
            </a:r>
          </a:p>
        </p:txBody>
      </p:sp>
      <p:pic>
        <p:nvPicPr>
          <p:cNvPr id="6" name="Picture 5">
            <a:extLst>
              <a:ext uri="{FF2B5EF4-FFF2-40B4-BE49-F238E27FC236}">
                <a16:creationId xmlns:a16="http://schemas.microsoft.com/office/drawing/2014/main" id="{8107616C-46C4-AA09-D8AE-1687F4201D98}"/>
              </a:ext>
            </a:extLst>
          </p:cNvPr>
          <p:cNvPicPr>
            <a:picLocks noChangeAspect="1"/>
          </p:cNvPicPr>
          <p:nvPr/>
        </p:nvPicPr>
        <p:blipFill>
          <a:blip r:embed="rId5"/>
          <a:stretch>
            <a:fillRect/>
          </a:stretch>
        </p:blipFill>
        <p:spPr>
          <a:xfrm>
            <a:off x="416458" y="150805"/>
            <a:ext cx="1257709" cy="1142587"/>
          </a:xfrm>
          <a:prstGeom prst="rect">
            <a:avLst/>
          </a:prstGeom>
        </p:spPr>
      </p:pic>
      <p:sp>
        <p:nvSpPr>
          <p:cNvPr id="9" name="TextBox 8">
            <a:extLst>
              <a:ext uri="{FF2B5EF4-FFF2-40B4-BE49-F238E27FC236}">
                <a16:creationId xmlns:a16="http://schemas.microsoft.com/office/drawing/2014/main" id="{887DC0E8-3991-1192-A54F-A82EA170863F}"/>
              </a:ext>
            </a:extLst>
          </p:cNvPr>
          <p:cNvSpPr txBox="1"/>
          <p:nvPr/>
        </p:nvSpPr>
        <p:spPr>
          <a:xfrm>
            <a:off x="215774" y="4834617"/>
            <a:ext cx="9297893" cy="1384995"/>
          </a:xfrm>
          <a:prstGeom prst="rect">
            <a:avLst/>
          </a:prstGeom>
          <a:noFill/>
        </p:spPr>
        <p:txBody>
          <a:bodyPr wrap="square">
            <a:spAutoFit/>
          </a:bodyPr>
          <a:lstStyle/>
          <a:p>
            <a:pPr marL="171450" indent="-171450">
              <a:buFont typeface="Arial" panose="020B0604020202020204" pitchFamily="34" charset="0"/>
              <a:buChar char="•"/>
            </a:pPr>
            <a:r>
              <a:rPr lang="en-US" sz="1200" dirty="0"/>
              <a:t>When a task changes unexpectedly, what steps should we take before continuing?</a:t>
            </a:r>
          </a:p>
          <a:p>
            <a:pPr marL="171450" indent="-171450">
              <a:buFont typeface="Arial" panose="020B0604020202020204" pitchFamily="34" charset="0"/>
              <a:buChar char="•"/>
            </a:pPr>
            <a:r>
              <a:rPr lang="en-US" sz="1200" dirty="0"/>
              <a:t>How can we ensure that equipment, like forklift forks, is secure before moving heavy loads?</a:t>
            </a:r>
          </a:p>
          <a:p>
            <a:pPr marL="171450" indent="-171450">
              <a:buFont typeface="Arial" panose="020B0604020202020204" pitchFamily="34" charset="0"/>
              <a:buChar char="•"/>
            </a:pPr>
            <a:r>
              <a:rPr lang="en-US" sz="1200" dirty="0"/>
              <a:t>What strategies can we use to manage Red Zones or No-Go Zones effectively during dynamic operations?</a:t>
            </a:r>
          </a:p>
          <a:p>
            <a:pPr marL="171450" indent="-171450">
              <a:buFont typeface="Arial" panose="020B0604020202020204" pitchFamily="34" charset="0"/>
              <a:buChar char="•"/>
            </a:pPr>
            <a:r>
              <a:rPr lang="en-US" sz="1200" dirty="0"/>
              <a:t>How do we identify and avoid positioning ourselves in the line of fire during lifting operations?</a:t>
            </a:r>
          </a:p>
          <a:p>
            <a:pPr marL="171450" indent="-171450">
              <a:buFont typeface="Arial" panose="020B0604020202020204" pitchFamily="34" charset="0"/>
              <a:buChar char="•"/>
            </a:pPr>
            <a:r>
              <a:rPr lang="en-US" sz="1200" dirty="0"/>
              <a:t>Why is it important to include all involved personnel, such as forklift operators, in the Toolbox Talk?</a:t>
            </a:r>
          </a:p>
          <a:p>
            <a:pPr marL="171450" indent="-171450">
              <a:buFont typeface="Arial" panose="020B0604020202020204" pitchFamily="34" charset="0"/>
              <a:buChar char="•"/>
            </a:pPr>
            <a:r>
              <a:rPr lang="en-US" sz="1200" dirty="0"/>
              <a:t>Before starting equipment, what checks should we perform to confirm everyone is in a safe position?</a:t>
            </a:r>
          </a:p>
          <a:p>
            <a:pPr marL="171450" indent="-171450">
              <a:buFont typeface="Arial" panose="020B0604020202020204" pitchFamily="34" charset="0"/>
              <a:buChar char="•"/>
            </a:pPr>
            <a:r>
              <a:rPr lang="en-US" sz="1200" dirty="0"/>
              <a:t>How can we empower team members to stop work when they notice unsafe act/conditions?</a:t>
            </a:r>
          </a:p>
        </p:txBody>
      </p:sp>
      <p:sp>
        <p:nvSpPr>
          <p:cNvPr id="15" name="TextBox 14">
            <a:extLst>
              <a:ext uri="{FF2B5EF4-FFF2-40B4-BE49-F238E27FC236}">
                <a16:creationId xmlns:a16="http://schemas.microsoft.com/office/drawing/2014/main" id="{95683CF0-2FCD-7577-E908-D21978445FCD}"/>
              </a:ext>
            </a:extLst>
          </p:cNvPr>
          <p:cNvSpPr txBox="1"/>
          <p:nvPr/>
        </p:nvSpPr>
        <p:spPr>
          <a:xfrm>
            <a:off x="394208" y="1946265"/>
            <a:ext cx="9278818" cy="861774"/>
          </a:xfrm>
          <a:prstGeom prst="rect">
            <a:avLst/>
          </a:prstGeom>
          <a:noFill/>
        </p:spPr>
        <p:txBody>
          <a:bodyPr wrap="square">
            <a:spAutoFit/>
          </a:bodyPr>
          <a:lstStyle/>
          <a:p>
            <a:r>
              <a:rPr lang="en-US" sz="1250" dirty="0"/>
              <a:t>While measuring the casing joints using measuring tape, a measuring tape became stuck between two casing joints. To free the tape, a forklift was utilized to reposition the casing. While the floorman was attempting to remove the tape, the casing joints unexpectedly slipped from the forklift’s forks and rolled back onto the rack. As a result, the floorman’s right hand was caught between two joints, causing a fracture to his right forearm.</a:t>
            </a:r>
          </a:p>
        </p:txBody>
      </p:sp>
      <p:sp>
        <p:nvSpPr>
          <p:cNvPr id="64" name="Freeform 132">
            <a:extLst>
              <a:ext uri="{FF2B5EF4-FFF2-40B4-BE49-F238E27FC236}">
                <a16:creationId xmlns:a16="http://schemas.microsoft.com/office/drawing/2014/main" id="{54EEFF28-5A0A-E4EB-56C3-5B689A4DBEA9}"/>
              </a:ext>
            </a:extLst>
          </p:cNvPr>
          <p:cNvSpPr/>
          <p:nvPr/>
        </p:nvSpPr>
        <p:spPr bwMode="auto">
          <a:xfrm>
            <a:off x="11663115" y="5000219"/>
            <a:ext cx="416194" cy="432003"/>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pic>
        <p:nvPicPr>
          <p:cNvPr id="10" name="Picture 9" descr="A cartoon character holding a pipe&#10;&#10;AI-generated content may be incorrect.">
            <a:extLst>
              <a:ext uri="{FF2B5EF4-FFF2-40B4-BE49-F238E27FC236}">
                <a16:creationId xmlns:a16="http://schemas.microsoft.com/office/drawing/2014/main" id="{0E9D3165-3EE3-B37E-CCBC-4D6A2D903872}"/>
              </a:ext>
            </a:extLst>
          </p:cNvPr>
          <p:cNvPicPr>
            <a:picLocks noChangeAspect="1"/>
          </p:cNvPicPr>
          <p:nvPr/>
        </p:nvPicPr>
        <p:blipFill>
          <a:blip r:embed="rId6"/>
          <a:stretch>
            <a:fillRect/>
          </a:stretch>
        </p:blipFill>
        <p:spPr>
          <a:xfrm>
            <a:off x="11168937" y="90728"/>
            <a:ext cx="1257709" cy="1257709"/>
          </a:xfrm>
          <a:prstGeom prst="rect">
            <a:avLst/>
          </a:prstGeom>
        </p:spPr>
      </p:pic>
      <p:grpSp>
        <p:nvGrpSpPr>
          <p:cNvPr id="5" name="Group 131">
            <a:extLst>
              <a:ext uri="{FF2B5EF4-FFF2-40B4-BE49-F238E27FC236}">
                <a16:creationId xmlns:a16="http://schemas.microsoft.com/office/drawing/2014/main" id="{50BD2016-F135-9CC0-2C9C-2DF3F5FD5E47}"/>
              </a:ext>
            </a:extLst>
          </p:cNvPr>
          <p:cNvGrpSpPr>
            <a:grpSpLocks/>
          </p:cNvGrpSpPr>
          <p:nvPr/>
        </p:nvGrpSpPr>
        <p:grpSpPr bwMode="auto">
          <a:xfrm>
            <a:off x="11380150" y="2393234"/>
            <a:ext cx="565930" cy="480929"/>
            <a:chOff x="3504" y="544"/>
            <a:chExt cx="2287" cy="1855"/>
          </a:xfrm>
        </p:grpSpPr>
        <p:sp>
          <p:nvSpPr>
            <p:cNvPr id="8" name="Line 129">
              <a:extLst>
                <a:ext uri="{FF2B5EF4-FFF2-40B4-BE49-F238E27FC236}">
                  <a16:creationId xmlns:a16="http://schemas.microsoft.com/office/drawing/2014/main" id="{53278D47-8917-99F6-7B11-46A01E57D573}"/>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 name="Line 130">
              <a:extLst>
                <a:ext uri="{FF2B5EF4-FFF2-40B4-BE49-F238E27FC236}">
                  <a16:creationId xmlns:a16="http://schemas.microsoft.com/office/drawing/2014/main" id="{FB73B287-444D-AF93-C7BB-04DCBEEEEB13}"/>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Tree>
    <p:extLst>
      <p:ext uri="{BB962C8B-B14F-4D97-AF65-F5344CB8AC3E}">
        <p14:creationId xmlns:p14="http://schemas.microsoft.com/office/powerpoint/2010/main" val="95759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d51eac6-a7d5-47f5-a119-63d146adb134">
      <UserInfo>
        <DisplayName>Shah, Zahoor UIB1141XN</DisplayName>
        <AccountId>4166</AccountId>
        <AccountType/>
      </UserInfo>
      <UserInfo>
        <DisplayName>Hussain, Saddam UWCS9X</DisplayName>
        <AccountId>20428</AccountId>
        <AccountType/>
      </UserInfo>
      <UserInfo>
        <DisplayName>Zeheimi, Sulaiman UWN291</DisplayName>
        <AccountId>9941</AccountId>
        <AccountType/>
      </UserInfo>
      <UserInfo>
        <DisplayName>Al Hamdi, Ali DHSA1</DisplayName>
        <AccountId>19834</AccountId>
        <AccountType/>
      </UserInfo>
      <UserInfo>
        <DisplayName>Naamani, Saleh OSOT1</DisplayName>
        <AccountId>7374</AccountId>
        <AccountType/>
      </UserInfo>
      <UserInfo>
        <DisplayName>Al Subhi, Nooh ONO411F</DisplayName>
        <AccountId>18438</AccountId>
        <AccountType/>
      </UserInfo>
      <UserInfo>
        <DisplayName>Rawahi, Ali UEG</DisplayName>
        <AccountId>541</AccountId>
        <AccountType/>
      </UserInfo>
      <UserInfo>
        <DisplayName>Al Khayari, Yousuf CDFO14N</DisplayName>
        <AccountId>14394</AccountId>
        <AccountType/>
      </UserInfo>
      <UserInfo>
        <DisplayName>Al Jabry, Ahmed UIB1141XL</DisplayName>
        <AccountId>4523</AccountId>
        <AccountType/>
      </UserInfo>
      <UserInfo>
        <DisplayName>Shah, Jatin HIMA1</DisplayName>
        <AccountId>19796</AccountId>
        <AccountType/>
      </UserInfo>
      <UserInfo>
        <DisplayName>Salvi, Santosh UOC524Q</DisplayName>
        <AccountId>2019</AccountId>
        <AccountType/>
      </UserInfo>
      <UserInfo>
        <DisplayName>Barhi, Hilal UPKPS1</DisplayName>
        <AccountId>3675</AccountId>
        <AccountType/>
      </UserInfo>
      <UserInfo>
        <DisplayName>Suleimany, Zahir DSS</DisplayName>
        <AccountId>1071</AccountId>
        <AccountType/>
      </UserInfo>
      <UserInfo>
        <DisplayName>Padiyilaveetil, Prakashan UIB14XC</DisplayName>
        <AccountId>21169</AccountId>
        <AccountType/>
      </UserInfo>
      <UserInfo>
        <DisplayName>Sadiq, Waseem UIB14XSLR</DisplayName>
        <AccountId>17730</AccountId>
        <AccountType/>
      </UserInfo>
      <UserInfo>
        <DisplayName>Alhabsi, Saif UIB4KX</DisplayName>
        <AccountId>20961</AccountId>
        <AccountType/>
      </UserInfo>
      <UserInfo>
        <DisplayName>Juma, Mohamed UIB4YX</DisplayName>
        <AccountId>20957</AccountId>
        <AccountType/>
      </UserInfo>
      <UserInfo>
        <DisplayName>Yahyaai, Hamood UWIF4H</DisplayName>
        <AccountId>11678</AccountId>
        <AccountType/>
      </UserInfo>
      <UserInfo>
        <DisplayName>Ali, Showkath GAL271</DisplayName>
        <AccountId>21998</AccountId>
        <AccountType/>
      </UserInfo>
      <UserInfo>
        <DisplayName>Joseph, Ninan UIB1142XN</DisplayName>
        <AccountId>12829</AccountId>
        <AccountType/>
      </UserInfo>
      <UserInfo>
        <DisplayName>Thomas, Rony UIL41X</DisplayName>
        <AccountId>21425</AccountId>
        <AccountType/>
      </UserInfo>
      <UserInfo>
        <DisplayName>Ofi, Mahmood UWODQ13</DisplayName>
        <AccountId>13551</AccountId>
        <AccountType/>
      </UserInfo>
      <UserInfo>
        <DisplayName>Kharusi, Amira DLQB10</DisplayName>
        <AccountId>6730</AccountId>
        <AccountType/>
      </UserInfo>
      <UserInfo>
        <DisplayName>Harrasi, Yaser DHNF</DisplayName>
        <AccountId>4127</AccountId>
        <AccountType/>
      </UserInfo>
      <UserInfo>
        <DisplayName>Al Harthy, Asaad CDF11XC</DisplayName>
        <AccountId>15190</AccountId>
        <AccountType/>
      </UserInfo>
      <UserInfo>
        <DisplayName>Harmali, Harith UWOXG91</DisplayName>
        <AccountId>21252</AccountId>
        <AccountType/>
      </UserInfo>
      <UserInfo>
        <DisplayName>RIG-127-Site, RIG127</DisplayName>
        <AccountId>20345</AccountId>
        <AccountType/>
      </UserInfo>
      <UserInfo>
        <DisplayName>Al Fahdi, Zahir UOC521MD</DisplayName>
        <AccountId>21762</AccountId>
        <AccountType/>
      </UserInfo>
      <UserInfo>
        <DisplayName>Joseph, Robinson PI8</DisplayName>
        <AccountId>17501</AccountId>
        <AccountType/>
      </UserInfo>
      <UserInfo>
        <DisplayName>Boutahraoui, Abderrezak UPKCW1</DisplayName>
        <AccountId>15952</AccountId>
        <AccountType/>
      </UserInfo>
      <UserInfo>
        <DisplayName>Jawad, Sadiq IDCO51Y</DisplayName>
        <AccountId>21275</AccountId>
        <AccountType/>
      </UserInfo>
    </SharedWithUsers>
    <Language xmlns="4880e4f8-4b7d-4bdd-91e3-e10d47036eca">English</Language>
    <DocId xmlns="4880e4f8-4b7d-4bdd-91e3-e10d47036eca">92949</DocId>
    <ImageCreateDate xmlns="4880E4F8-4B7D-4BDD-91E3-E10D47036ECA" xsi:nil="true"/>
    <wic_System_Copyrigh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2.xml><?xml version="1.0" encoding="utf-8"?>
<ds:datastoreItem xmlns:ds="http://schemas.openxmlformats.org/officeDocument/2006/customXml" ds:itemID="{ECEB1FCF-0E89-482E-A62E-598FF58845D8}">
  <ds:schemaRefs>
    <ds:schemaRef ds:uri="http://schemas.microsoft.com/office/2006/documentManagement/types"/>
    <ds:schemaRef ds:uri="http://purl.org/dc/terms/"/>
    <ds:schemaRef ds:uri="http://purl.org/dc/dcmitype/"/>
    <ds:schemaRef ds:uri="http://schemas.openxmlformats.org/package/2006/metadata/core-properties"/>
    <ds:schemaRef ds:uri="http://purl.org/dc/elements/1.1/"/>
    <ds:schemaRef ds:uri="http://www.w3.org/XML/1998/namespace"/>
    <ds:schemaRef ds:uri="9d51eac6-a7d5-47f5-a119-63d146adb134"/>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499F78C9-A648-4398-900F-99CDE614C8CB}"/>
</file>

<file path=docMetadata/LabelInfo.xml><?xml version="1.0" encoding="utf-8"?>
<clbl:labelList xmlns:clbl="http://schemas.microsoft.com/office/2020/mipLabelMetadata">
  <clbl:label id="{703e2fe1-4846-4393-8cf2-1bc71a04fd88}" enabled="1" method="Privileged" siteId="{41ff26dc-250f-4b13-8981-739be8610c21}" removed="0"/>
</clbl:labelList>
</file>

<file path=docProps/app.xml><?xml version="1.0" encoding="utf-8"?>
<Properties xmlns="http://schemas.openxmlformats.org/officeDocument/2006/extended-properties" xmlns:vt="http://schemas.openxmlformats.org/officeDocument/2006/docPropsVTypes">
  <Template>Office Theme</Template>
  <TotalTime>3326</TotalTime>
  <Words>573</Words>
  <Application>Microsoft Office PowerPoint</Application>
  <PresentationFormat>Widescreen</PresentationFormat>
  <Paragraphs>42</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Calibri Light</vt:lpstr>
      <vt:lpstr>Gill Sans</vt:lpstr>
      <vt:lpstr>Gill Sans Light</vt:lpstr>
      <vt:lpstr>Tahoma</vt:lpstr>
      <vt:lpstr>Times New Roman</vt:lpstr>
      <vt:lpstr>Wingdings</vt:lpstr>
      <vt:lpstr>Office Theme</vt:lpstr>
      <vt:lpstr>Learning From Incident -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LTI_20_26017500 Arm injury while trying to remove stuck tapes betw casing jnts 1st Alert</dc:title>
  <dc:creator>nazar@umsoman.com</dc:creator>
  <cp:lastModifiedBy>Masroori, Ahmed MSE31</cp:lastModifiedBy>
  <cp:revision>111</cp:revision>
  <dcterms:created xsi:type="dcterms:W3CDTF">2018-09-24T07:27:56Z</dcterms:created>
  <dcterms:modified xsi:type="dcterms:W3CDTF">2025-12-16T07:16:10Z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