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6"/>
  </p:notesMasterIdLst>
  <p:sldIdLst>
    <p:sldId id="27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1C7823-1433-953C-A811-0291DCC027DA}" name="Riyami, Nabil FPS" initials="NR" userId="S::Nabil.NZA.Riyami@pdo.co.om::e81f3504-10ec-4509-a7c0-8516cec2a7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95" autoAdjust="0"/>
    <p:restoredTop sz="94674"/>
  </p:normalViewPr>
  <p:slideViewPr>
    <p:cSldViewPr snapToGrid="0" snapToObjects="1">
      <p:cViewPr varScale="1">
        <p:scale>
          <a:sx n="111" d="100"/>
          <a:sy n="111" d="100"/>
        </p:scale>
        <p:origin x="123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Bouras" userId="a5b676cf-ead8-429a-bf3a-3aa9e0bc2e50" providerId="ADAL" clId="{827A4654-5F07-4CED-ACCA-30B249D83075}"/>
    <pc:docChg chg="modSld">
      <pc:chgData name="Ali Bouras" userId="a5b676cf-ead8-429a-bf3a-3aa9e0bc2e50" providerId="ADAL" clId="{827A4654-5F07-4CED-ACCA-30B249D83075}" dt="2025-10-30T10:31:31.074" v="91" actId="1036"/>
      <pc:docMkLst>
        <pc:docMk/>
      </pc:docMkLst>
      <pc:sldChg chg="modSp mod">
        <pc:chgData name="Ali Bouras" userId="a5b676cf-ead8-429a-bf3a-3aa9e0bc2e50" providerId="ADAL" clId="{827A4654-5F07-4CED-ACCA-30B249D83075}" dt="2025-10-30T10:31:31.074" v="91" actId="1036"/>
        <pc:sldMkLst>
          <pc:docMk/>
          <pc:sldMk cId="957599080" sldId="272"/>
        </pc:sldMkLst>
        <pc:spChg chg="mod">
          <ac:chgData name="Ali Bouras" userId="a5b676cf-ead8-429a-bf3a-3aa9e0bc2e50" providerId="ADAL" clId="{827A4654-5F07-4CED-ACCA-30B249D83075}" dt="2025-10-30T10:31:01.757" v="64" actId="1035"/>
          <ac:spMkLst>
            <pc:docMk/>
            <pc:sldMk cId="957599080" sldId="272"/>
            <ac:spMk id="7" creationId="{00000000-0000-0000-0000-000000000000}"/>
          </ac:spMkLst>
        </pc:spChg>
        <pc:spChg chg="mod">
          <ac:chgData name="Ali Bouras" userId="a5b676cf-ead8-429a-bf3a-3aa9e0bc2e50" providerId="ADAL" clId="{827A4654-5F07-4CED-ACCA-30B249D83075}" dt="2025-10-30T10:31:07.138" v="80" actId="1035"/>
          <ac:spMkLst>
            <pc:docMk/>
            <pc:sldMk cId="957599080" sldId="272"/>
            <ac:spMk id="15" creationId="{95683CF0-2FCD-7577-E908-D21978445FCD}"/>
          </ac:spMkLst>
        </pc:spChg>
        <pc:spChg chg="mod">
          <ac:chgData name="Ali Bouras" userId="a5b676cf-ead8-429a-bf3a-3aa9e0bc2e50" providerId="ADAL" clId="{827A4654-5F07-4CED-ACCA-30B249D83075}" dt="2025-10-30T10:31:31.074" v="91" actId="1036"/>
          <ac:spMkLst>
            <pc:docMk/>
            <pc:sldMk cId="957599080" sldId="272"/>
            <ac:spMk id="36" creationId="{6EF339D8-4E46-422C-8BFC-03E46E35F8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31898-D3BE-4DAF-90BF-EEAE478B6D22}" type="datetimeFigureOut">
              <a:rPr lang="en-US" smtClean="0"/>
              <a:t>22/12/2025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FB269-D7FA-4B2B-A78E-1120639F5461}" type="slidenum">
              <a:rPr lang="en-US" smtClean="0"/>
              <a:t>‹#›</a:t>
            </a:fld>
            <a:endParaRPr lang="en-US"/>
          </a:p>
        </p:txBody>
      </p:sp>
    </p:spTree>
    <p:extLst>
      <p:ext uri="{BB962C8B-B14F-4D97-AF65-F5344CB8AC3E}">
        <p14:creationId xmlns:p14="http://schemas.microsoft.com/office/powerpoint/2010/main" val="91906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Wingdings" panose="05000000000000000000" pitchFamily="2" charset="2"/>
              <a:buChar char="§"/>
              <a:defRPr/>
            </a:pPr>
            <a:r>
              <a:rPr lang="en-US" dirty="0" err="1">
                <a:solidFill>
                  <a:srgbClr val="000000"/>
                </a:solidFill>
                <a:latin typeface="Times New Roman" pitchFamily="18" charset="0"/>
              </a:rPr>
              <a:t>Mr</a:t>
            </a:r>
            <a:r>
              <a:rPr lang="en-US" dirty="0">
                <a:solidFill>
                  <a:srgbClr val="000000"/>
                </a:solidFill>
                <a:latin typeface="Times New Roman" pitchFamily="18" charset="0"/>
              </a:rPr>
              <a:t> Musleh image on the top right will change according to incident pattern, MSE3 will provide you with the image as per the pattern</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What happened: A short description should be provided without mentioning names of contractors or individuals.  You should include, what happened, to who (by job title) and what injuries this resulted in.  Nothing more!</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Initial Finding: Four to five bullet points highlighting the initial main findings from the investigation.  Remember the target audience is the front-line staff so this should be written in simple terms in a way that everyone can understand.</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Learnings: Four to five learning message in the form of questionnaires linked with initial findings</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strap line should be the main learning point you want to get across</a:t>
            </a:r>
          </a:p>
          <a:p>
            <a:pPr marL="174708" indent="-174708" defTabSz="931774" eaLnBrk="0" fontAlgn="base" hangingPunct="0">
              <a:spcBef>
                <a:spcPct val="30000"/>
              </a:spcBef>
              <a:spcAft>
                <a:spcPct val="0"/>
              </a:spcAft>
              <a:buFont typeface="Wingdings" panose="05000000000000000000" pitchFamily="2" charset="2"/>
              <a:buChar char="§"/>
              <a:defRPr/>
            </a:pPr>
            <a:endParaRPr lang="en-US" dirty="0">
              <a:solidFill>
                <a:srgbClr val="000000"/>
              </a:solidFill>
              <a:latin typeface="Times New Roman" pitchFamily="18" charset="0"/>
            </a:endParaRP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756A-71C4-4EF9-8F7C-B1FF48E66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47590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406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9548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3294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28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76867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5313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719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0713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8605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58017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22/12/2025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2996389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hand holding a rusty metal object&#10;&#10;AI-generated content may be incorrect.">
            <a:extLst>
              <a:ext uri="{FF2B5EF4-FFF2-40B4-BE49-F238E27FC236}">
                <a16:creationId xmlns:a16="http://schemas.microsoft.com/office/drawing/2014/main" id="{93A4FCF3-51A5-05DC-0AFF-4C3B98A690D7}"/>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9694270" y="1793379"/>
            <a:ext cx="2446927" cy="2130891"/>
          </a:xfrm>
          <a:prstGeom prst="rect">
            <a:avLst/>
          </a:prstGeom>
        </p:spPr>
      </p:pic>
      <p:sp>
        <p:nvSpPr>
          <p:cNvPr id="4" name="Rectangle 15"/>
          <p:cNvSpPr>
            <a:spLocks noGrp="1" noChangeArrowheads="1"/>
          </p:cNvSpPr>
          <p:nvPr>
            <p:ph type="title"/>
          </p:nvPr>
        </p:nvSpPr>
        <p:spPr bwMode="auto">
          <a:xfrm>
            <a:off x="1758783" y="124760"/>
            <a:ext cx="9508126"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415452" y="1696951"/>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257987572"/>
              </p:ext>
            </p:extLst>
          </p:nvPr>
        </p:nvGraphicFramePr>
        <p:xfrm>
          <a:off x="1758783" y="622755"/>
          <a:ext cx="9508126" cy="609600"/>
        </p:xfrm>
        <a:graphic>
          <a:graphicData uri="http://schemas.openxmlformats.org/drawingml/2006/table">
            <a:tbl>
              <a:tblPr firstRow="1" bandRow="1">
                <a:tableStyleId>{5C22544A-7EE6-4342-B048-85BDC9FD1C3A}</a:tableStyleId>
              </a:tblPr>
              <a:tblGrid>
                <a:gridCol w="1294135">
                  <a:extLst>
                    <a:ext uri="{9D8B030D-6E8A-4147-A177-3AD203B41FA5}">
                      <a16:colId xmlns:a16="http://schemas.microsoft.com/office/drawing/2014/main" val="4136576419"/>
                    </a:ext>
                  </a:extLst>
                </a:gridCol>
                <a:gridCol w="1191142">
                  <a:extLst>
                    <a:ext uri="{9D8B030D-6E8A-4147-A177-3AD203B41FA5}">
                      <a16:colId xmlns:a16="http://schemas.microsoft.com/office/drawing/2014/main" val="425046032"/>
                    </a:ext>
                  </a:extLst>
                </a:gridCol>
                <a:gridCol w="1214146">
                  <a:extLst>
                    <a:ext uri="{9D8B030D-6E8A-4147-A177-3AD203B41FA5}">
                      <a16:colId xmlns:a16="http://schemas.microsoft.com/office/drawing/2014/main" val="4255786960"/>
                    </a:ext>
                  </a:extLst>
                </a:gridCol>
                <a:gridCol w="2425736">
                  <a:extLst>
                    <a:ext uri="{9D8B030D-6E8A-4147-A177-3AD203B41FA5}">
                      <a16:colId xmlns:a16="http://schemas.microsoft.com/office/drawing/2014/main" val="2009492886"/>
                    </a:ext>
                  </a:extLst>
                </a:gridCol>
                <a:gridCol w="1163461">
                  <a:extLst>
                    <a:ext uri="{9D8B030D-6E8A-4147-A177-3AD203B41FA5}">
                      <a16:colId xmlns:a16="http://schemas.microsoft.com/office/drawing/2014/main" val="1090560065"/>
                    </a:ext>
                  </a:extLst>
                </a:gridCol>
                <a:gridCol w="2219506">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Event ID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2602822</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15.12.2025 / 11:40</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Nimr</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LTI#21</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Pinched point (Hands &amp; Fingers)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300" b="0" kern="1200" dirty="0">
                          <a:solidFill>
                            <a:schemeClr val="dk1"/>
                          </a:solidFill>
                          <a:latin typeface="+mn-lt"/>
                          <a:ea typeface="+mn-ea"/>
                          <a:cs typeface="+mn-cs"/>
                        </a:rPr>
                        <a:t>Drilling Operations</a:t>
                      </a:r>
                      <a:endParaRPr lang="en-US" sz="1300" b="0" kern="1200" dirty="0">
                        <a:solidFill>
                          <a:schemeClr val="dk1"/>
                        </a:solidFill>
                        <a:latin typeface="+mn-lt"/>
                        <a:ea typeface="+mn-ea"/>
                        <a:cs typeface="+mn-cs"/>
                      </a:endParaRP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728522" y="1420033"/>
            <a:ext cx="9508126"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ALL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466132" y="6589930"/>
            <a:ext cx="812148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Light" panose="020F0302020204030204"/>
                <a:ea typeface="+mn-ea"/>
                <a:cs typeface="+mn-cs"/>
              </a:rPr>
              <a:t>In case of an emergency please call PDO Emergency Number (Toll Free): </a:t>
            </a:r>
            <a:r>
              <a:rPr kumimoji="0" lang="en-US"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Calibri Light" panose="020F0302020204030204"/>
              <a:ea typeface="+mn-ea"/>
              <a:cs typeface="+mn-cs"/>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43965" y="2672313"/>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394208" y="6058716"/>
            <a:ext cx="8121488" cy="523220"/>
          </a:xfrm>
          <a:prstGeom prst="rect">
            <a:avLst/>
          </a:prstGeom>
          <a:solidFill>
            <a:schemeClr val="accent5"/>
          </a:solidFill>
        </p:spPr>
        <p:txBody>
          <a:bodyPr wrap="square" rtlCol="0">
            <a:spAutoFit/>
          </a:bodyPr>
          <a:lstStyle/>
          <a:p>
            <a:pPr marL="0" marR="2936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Always use risk-assessed tools and maintain safe hand positioning. Keep hands and fingers away from moving parts (</a:t>
            </a:r>
            <a:r>
              <a:rPr kumimoji="0" lang="en-US" sz="1400" b="1" i="0" u="none" strike="noStrike" kern="1200" cap="none" spc="0" normalizeH="0" baseline="0" noProof="0" dirty="0" err="1">
                <a:ln>
                  <a:noFill/>
                </a:ln>
                <a:solidFill>
                  <a:srgbClr val="FFFF00"/>
                </a:solidFill>
                <a:effectLst/>
                <a:uLnTx/>
                <a:uFillTx/>
                <a:latin typeface="Tahoma" pitchFamily="34" charset="0"/>
                <a:ea typeface="MS PGothic" pitchFamily="34" charset="-128"/>
                <a:cs typeface="+mn-cs"/>
              </a:rPr>
              <a:t>LoF</a:t>
            </a:r>
            <a:r>
              <a:rPr kumimoji="0" lang="en-US"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a:t>
            </a:r>
          </a:p>
        </p:txBody>
      </p:sp>
      <p:sp>
        <p:nvSpPr>
          <p:cNvPr id="14" name="TextBox 13">
            <a:extLst>
              <a:ext uri="{FF2B5EF4-FFF2-40B4-BE49-F238E27FC236}">
                <a16:creationId xmlns:a16="http://schemas.microsoft.com/office/drawing/2014/main" id="{4FB0979E-4BE4-B968-DB5D-14DFE1BF7DD5}"/>
              </a:ext>
            </a:extLst>
          </p:cNvPr>
          <p:cNvSpPr txBox="1"/>
          <p:nvPr/>
        </p:nvSpPr>
        <p:spPr>
          <a:xfrm>
            <a:off x="173077" y="3051340"/>
            <a:ext cx="6762561" cy="1200329"/>
          </a:xfrm>
          <a:prstGeom prst="rect">
            <a:avLst/>
          </a:prstGeom>
          <a:noFill/>
        </p:spPr>
        <p:txBody>
          <a:bodyPr wrap="square">
            <a:spAutoFit/>
          </a:bodyPr>
          <a:lstStyle/>
          <a:p>
            <a:pPr marL="285750" indent="-285750">
              <a:buFont typeface="Arial" panose="020B0604020202020204" pitchFamily="34" charset="0"/>
              <a:buChar char="•"/>
              <a:defRPr/>
            </a:pPr>
            <a:r>
              <a:rPr lang="en-US" sz="1200" dirty="0"/>
              <a:t>Inadequate job planning and risk assessment for using an extension tool during liner removal.</a:t>
            </a:r>
          </a:p>
          <a:p>
            <a:pPr marL="285750" indent="-285750">
              <a:buFont typeface="Arial" panose="020B0604020202020204" pitchFamily="34" charset="0"/>
              <a:buChar char="•"/>
              <a:defRPr/>
            </a:pPr>
            <a:r>
              <a:rPr lang="en-US" sz="1200" dirty="0"/>
              <a:t>Improper tool adaptation without safety compliance checks.</a:t>
            </a:r>
          </a:p>
          <a:p>
            <a:pPr marL="285750" indent="-285750">
              <a:buFont typeface="Arial" panose="020B0604020202020204" pitchFamily="34" charset="0"/>
              <a:buChar char="•"/>
              <a:defRPr/>
            </a:pPr>
            <a:r>
              <a:rPr lang="en-US" sz="1200" dirty="0"/>
              <a:t>Unsafe hand positioning and failure to use dedicated handles.</a:t>
            </a:r>
          </a:p>
          <a:p>
            <a:pPr marL="285750" indent="-285750">
              <a:buFont typeface="Arial" panose="020B0604020202020204" pitchFamily="34" charset="0"/>
              <a:buChar char="•"/>
              <a:defRPr/>
            </a:pPr>
            <a:r>
              <a:rPr lang="en-US" sz="1200" dirty="0"/>
              <a:t>Lack of effective communication and stop-work intervention.</a:t>
            </a:r>
          </a:p>
          <a:p>
            <a:pPr marL="285750" indent="-285750">
              <a:buFont typeface="Arial" panose="020B0604020202020204" pitchFamily="34" charset="0"/>
              <a:buChar char="•"/>
              <a:defRPr/>
            </a:pPr>
            <a:r>
              <a:rPr lang="en-US" sz="1200" dirty="0"/>
              <a:t>Supervisor did not identify hazards associated with the chosen method.</a:t>
            </a:r>
          </a:p>
          <a:p>
            <a:pPr>
              <a:defRPr/>
            </a:pPr>
            <a:endParaRPr lang="en-US" sz="1200" dirty="0"/>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300593" y="4340605"/>
            <a:ext cx="3056225"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Engagement Questions: </a:t>
            </a:r>
          </a:p>
        </p:txBody>
      </p:sp>
      <p:pic>
        <p:nvPicPr>
          <p:cNvPr id="6" name="Picture 5">
            <a:extLst>
              <a:ext uri="{FF2B5EF4-FFF2-40B4-BE49-F238E27FC236}">
                <a16:creationId xmlns:a16="http://schemas.microsoft.com/office/drawing/2014/main" id="{8107616C-46C4-AA09-D8AE-1687F4201D98}"/>
              </a:ext>
            </a:extLst>
          </p:cNvPr>
          <p:cNvPicPr>
            <a:picLocks noChangeAspect="1"/>
          </p:cNvPicPr>
          <p:nvPr/>
        </p:nvPicPr>
        <p:blipFill>
          <a:blip r:embed="rId4"/>
          <a:stretch>
            <a:fillRect/>
          </a:stretch>
        </p:blipFill>
        <p:spPr>
          <a:xfrm>
            <a:off x="416458" y="150805"/>
            <a:ext cx="1257709" cy="1142587"/>
          </a:xfrm>
          <a:prstGeom prst="rect">
            <a:avLst/>
          </a:prstGeom>
        </p:spPr>
      </p:pic>
      <p:sp>
        <p:nvSpPr>
          <p:cNvPr id="9" name="TextBox 8">
            <a:extLst>
              <a:ext uri="{FF2B5EF4-FFF2-40B4-BE49-F238E27FC236}">
                <a16:creationId xmlns:a16="http://schemas.microsoft.com/office/drawing/2014/main" id="{887DC0E8-3991-1192-A54F-A82EA170863F}"/>
              </a:ext>
            </a:extLst>
          </p:cNvPr>
          <p:cNvSpPr txBox="1"/>
          <p:nvPr/>
        </p:nvSpPr>
        <p:spPr>
          <a:xfrm>
            <a:off x="215774" y="4834617"/>
            <a:ext cx="9297893" cy="1015663"/>
          </a:xfrm>
          <a:prstGeom prst="rect">
            <a:avLst/>
          </a:prstGeom>
          <a:noFill/>
        </p:spPr>
        <p:txBody>
          <a:bodyPr wrap="square">
            <a:spAutoFit/>
          </a:bodyPr>
          <a:lstStyle/>
          <a:p>
            <a:pPr marL="171450" indent="-171450">
              <a:buFont typeface="Arial" panose="020B0604020202020204" pitchFamily="34" charset="0"/>
              <a:buChar char="•"/>
            </a:pPr>
            <a:r>
              <a:rPr lang="en-US" sz="1200" dirty="0"/>
              <a:t>How can we ensure all tools used are properly risk-assessed before starting the job?</a:t>
            </a:r>
          </a:p>
          <a:p>
            <a:pPr marL="171450" indent="-171450">
              <a:buFont typeface="Arial" panose="020B0604020202020204" pitchFamily="34" charset="0"/>
              <a:buChar char="•"/>
            </a:pPr>
            <a:r>
              <a:rPr lang="en-US" sz="1200" dirty="0"/>
              <a:t>What steps should we take to keep hands and fingers away from moving parts during maintenance?</a:t>
            </a:r>
          </a:p>
          <a:p>
            <a:pPr marL="171450" indent="-171450">
              <a:buFont typeface="Arial" panose="020B0604020202020204" pitchFamily="34" charset="0"/>
              <a:buChar char="•"/>
            </a:pPr>
            <a:r>
              <a:rPr lang="en-US" sz="1200" dirty="0"/>
              <a:t>How can supervisors and crew improve communication and intervene when unsafe practices are observed?</a:t>
            </a:r>
          </a:p>
          <a:p>
            <a:pPr marL="171450" indent="-171450">
              <a:buFont typeface="Arial" panose="020B0604020202020204" pitchFamily="34" charset="0"/>
              <a:buChar char="•"/>
            </a:pPr>
            <a:r>
              <a:rPr lang="en-US" sz="1200" dirty="0"/>
              <a:t>What planning measures can prevent the need for improvised tools in the field?</a:t>
            </a:r>
          </a:p>
          <a:p>
            <a:pPr marL="171450" indent="-171450">
              <a:buFont typeface="Arial" panose="020B0604020202020204" pitchFamily="34" charset="0"/>
              <a:buChar char="•"/>
            </a:pPr>
            <a:r>
              <a:rPr lang="en-US" sz="1200" dirty="0"/>
              <a:t>How can we make hazard identification a shared responsibility among all team members?</a:t>
            </a:r>
          </a:p>
        </p:txBody>
      </p:sp>
      <p:sp>
        <p:nvSpPr>
          <p:cNvPr id="15" name="TextBox 14">
            <a:extLst>
              <a:ext uri="{FF2B5EF4-FFF2-40B4-BE49-F238E27FC236}">
                <a16:creationId xmlns:a16="http://schemas.microsoft.com/office/drawing/2014/main" id="{95683CF0-2FCD-7577-E908-D21978445FCD}"/>
              </a:ext>
            </a:extLst>
          </p:cNvPr>
          <p:cNvSpPr txBox="1"/>
          <p:nvPr/>
        </p:nvSpPr>
        <p:spPr>
          <a:xfrm>
            <a:off x="394208" y="2058969"/>
            <a:ext cx="9278818" cy="477054"/>
          </a:xfrm>
          <a:prstGeom prst="rect">
            <a:avLst/>
          </a:prstGeom>
          <a:noFill/>
        </p:spPr>
        <p:txBody>
          <a:bodyPr wrap="square">
            <a:spAutoFit/>
          </a:bodyPr>
          <a:lstStyle/>
          <a:p>
            <a:r>
              <a:rPr lang="en-US" sz="1250" dirty="0"/>
              <a:t>While the derrick man was removing the liner from the mud pump using the spacer liner removal tool, he signaled the floorman to manually operate the drive motor. During this operation, the tool suddenly shifted, resulted in pinching derrickman’s left index finger causing fracture. </a:t>
            </a:r>
          </a:p>
        </p:txBody>
      </p:sp>
      <p:grpSp>
        <p:nvGrpSpPr>
          <p:cNvPr id="5" name="Group 131">
            <a:extLst>
              <a:ext uri="{FF2B5EF4-FFF2-40B4-BE49-F238E27FC236}">
                <a16:creationId xmlns:a16="http://schemas.microsoft.com/office/drawing/2014/main" id="{50BD2016-F135-9CC0-2C9C-2DF3F5FD5E47}"/>
              </a:ext>
            </a:extLst>
          </p:cNvPr>
          <p:cNvGrpSpPr>
            <a:grpSpLocks/>
          </p:cNvGrpSpPr>
          <p:nvPr/>
        </p:nvGrpSpPr>
        <p:grpSpPr bwMode="auto">
          <a:xfrm>
            <a:off x="11380150" y="2393234"/>
            <a:ext cx="565930" cy="480929"/>
            <a:chOff x="3504" y="544"/>
            <a:chExt cx="2287" cy="1855"/>
          </a:xfrm>
        </p:grpSpPr>
        <p:sp>
          <p:nvSpPr>
            <p:cNvPr id="8" name="Line 129">
              <a:extLst>
                <a:ext uri="{FF2B5EF4-FFF2-40B4-BE49-F238E27FC236}">
                  <a16:creationId xmlns:a16="http://schemas.microsoft.com/office/drawing/2014/main" id="{53278D47-8917-99F6-7B11-46A01E57D57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Line 130">
              <a:extLst>
                <a:ext uri="{FF2B5EF4-FFF2-40B4-BE49-F238E27FC236}">
                  <a16:creationId xmlns:a16="http://schemas.microsoft.com/office/drawing/2014/main" id="{FB73B287-444D-AF93-C7BB-04DCBEEEEB13}"/>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19" name="TextBox 18">
            <a:extLst>
              <a:ext uri="{FF2B5EF4-FFF2-40B4-BE49-F238E27FC236}">
                <a16:creationId xmlns:a16="http://schemas.microsoft.com/office/drawing/2014/main" id="{D3DEFD96-DC48-6010-8786-4A41F24F061E}"/>
              </a:ext>
            </a:extLst>
          </p:cNvPr>
          <p:cNvSpPr txBox="1"/>
          <p:nvPr/>
        </p:nvSpPr>
        <p:spPr>
          <a:xfrm>
            <a:off x="9872078" y="6321979"/>
            <a:ext cx="2269118" cy="276999"/>
          </a:xfrm>
          <a:prstGeom prst="rect">
            <a:avLst/>
          </a:prstGeom>
          <a:solidFill>
            <a:schemeClr val="bg1"/>
          </a:solidFill>
        </p:spPr>
        <p:txBody>
          <a:bodyPr wrap="square" rtlCol="0">
            <a:spAutoFit/>
          </a:bodyPr>
          <a:lstStyle/>
          <a:p>
            <a:r>
              <a:rPr lang="en-US" sz="1200" b="1" dirty="0"/>
              <a:t>Correct tool with hand free</a:t>
            </a:r>
            <a:endParaRPr lang="en-US" sz="1200" dirty="0"/>
          </a:p>
        </p:txBody>
      </p:sp>
      <p:sp>
        <p:nvSpPr>
          <p:cNvPr id="21" name="TextBox 20">
            <a:extLst>
              <a:ext uri="{FF2B5EF4-FFF2-40B4-BE49-F238E27FC236}">
                <a16:creationId xmlns:a16="http://schemas.microsoft.com/office/drawing/2014/main" id="{61AD45C9-E72B-7F38-C436-AB3B3F94E5A0}"/>
              </a:ext>
            </a:extLst>
          </p:cNvPr>
          <p:cNvSpPr txBox="1"/>
          <p:nvPr/>
        </p:nvSpPr>
        <p:spPr>
          <a:xfrm>
            <a:off x="9673026" y="3931964"/>
            <a:ext cx="2839896" cy="261610"/>
          </a:xfrm>
          <a:prstGeom prst="rect">
            <a:avLst/>
          </a:prstGeom>
          <a:noFill/>
        </p:spPr>
        <p:txBody>
          <a:bodyPr wrap="square" rtlCol="0">
            <a:spAutoFit/>
          </a:bodyPr>
          <a:lstStyle/>
          <a:p>
            <a:r>
              <a:rPr lang="en-US" sz="1100" b="1" dirty="0"/>
              <a:t>hand placement and incorrect tool usage</a:t>
            </a:r>
          </a:p>
        </p:txBody>
      </p:sp>
      <p:pic>
        <p:nvPicPr>
          <p:cNvPr id="25" name="Picture 24">
            <a:extLst>
              <a:ext uri="{FF2B5EF4-FFF2-40B4-BE49-F238E27FC236}">
                <a16:creationId xmlns:a16="http://schemas.microsoft.com/office/drawing/2014/main" id="{5925C43A-4291-7530-1D7F-45D1607F39A8}"/>
              </a:ext>
            </a:extLst>
          </p:cNvPr>
          <p:cNvPicPr>
            <a:picLocks noChangeAspect="1"/>
          </p:cNvPicPr>
          <p:nvPr/>
        </p:nvPicPr>
        <p:blipFill>
          <a:blip r:embed="rId5"/>
          <a:stretch>
            <a:fillRect/>
          </a:stretch>
        </p:blipFill>
        <p:spPr>
          <a:xfrm>
            <a:off x="11309494" y="123754"/>
            <a:ext cx="1108601" cy="1108601"/>
          </a:xfrm>
          <a:prstGeom prst="rect">
            <a:avLst/>
          </a:prstGeom>
        </p:spPr>
      </p:pic>
    </p:spTree>
    <p:extLst>
      <p:ext uri="{BB962C8B-B14F-4D97-AF65-F5344CB8AC3E}">
        <p14:creationId xmlns:p14="http://schemas.microsoft.com/office/powerpoint/2010/main" val="9575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d51eac6-a7d5-47f5-a119-63d146adb134">
      <UserInfo>
        <DisplayName>Shah, Zahoor UIB1141XN</DisplayName>
        <AccountId>4166</AccountId>
        <AccountType/>
      </UserInfo>
      <UserInfo>
        <DisplayName>Hussain, Saddam UWCS9X</DisplayName>
        <AccountId>20428</AccountId>
        <AccountType/>
      </UserInfo>
      <UserInfo>
        <DisplayName>Zeheimi, Sulaiman UWN291</DisplayName>
        <AccountId>9941</AccountId>
        <AccountType/>
      </UserInfo>
      <UserInfo>
        <DisplayName>Al Hamdi, Ali DHSA1</DisplayName>
        <AccountId>19834</AccountId>
        <AccountType/>
      </UserInfo>
      <UserInfo>
        <DisplayName>Naamani, Saleh OSOT1</DisplayName>
        <AccountId>7374</AccountId>
        <AccountType/>
      </UserInfo>
      <UserInfo>
        <DisplayName>Al Subhi, Nooh ONO411F</DisplayName>
        <AccountId>18438</AccountId>
        <AccountType/>
      </UserInfo>
      <UserInfo>
        <DisplayName>Rawahi, Ali UEG</DisplayName>
        <AccountId>541</AccountId>
        <AccountType/>
      </UserInfo>
      <UserInfo>
        <DisplayName>Al Khayari, Yousuf CDFO14N</DisplayName>
        <AccountId>14394</AccountId>
        <AccountType/>
      </UserInfo>
      <UserInfo>
        <DisplayName>Al Jabry, Ahmed UIB1141XL</DisplayName>
        <AccountId>4523</AccountId>
        <AccountType/>
      </UserInfo>
      <UserInfo>
        <DisplayName>Shah, Jatin HIMA1</DisplayName>
        <AccountId>19796</AccountId>
        <AccountType/>
      </UserInfo>
      <UserInfo>
        <DisplayName>Salvi, Santosh UOC524Q</DisplayName>
        <AccountId>2019</AccountId>
        <AccountType/>
      </UserInfo>
      <UserInfo>
        <DisplayName>Barhi, Hilal UPKPS1</DisplayName>
        <AccountId>3675</AccountId>
        <AccountType/>
      </UserInfo>
      <UserInfo>
        <DisplayName>Suleimany, Zahir DSS</DisplayName>
        <AccountId>1071</AccountId>
        <AccountType/>
      </UserInfo>
      <UserInfo>
        <DisplayName>Padiyilaveetil, Prakashan UIB14XC</DisplayName>
        <AccountId>21169</AccountId>
        <AccountType/>
      </UserInfo>
      <UserInfo>
        <DisplayName>Sadiq, Waseem UIB14XSLR</DisplayName>
        <AccountId>17730</AccountId>
        <AccountType/>
      </UserInfo>
      <UserInfo>
        <DisplayName>Alhabsi, Saif UIB4KX</DisplayName>
        <AccountId>20961</AccountId>
        <AccountType/>
      </UserInfo>
      <UserInfo>
        <DisplayName>Juma, Mohamed UIB4YX</DisplayName>
        <AccountId>20957</AccountId>
        <AccountType/>
      </UserInfo>
      <UserInfo>
        <DisplayName>Yahyaai, Hamood UWIF4H</DisplayName>
        <AccountId>11678</AccountId>
        <AccountType/>
      </UserInfo>
      <UserInfo>
        <DisplayName>Ali, Showkath GAL271</DisplayName>
        <AccountId>21998</AccountId>
        <AccountType/>
      </UserInfo>
      <UserInfo>
        <DisplayName>Joseph, Ninan UIB1142XN</DisplayName>
        <AccountId>12829</AccountId>
        <AccountType/>
      </UserInfo>
      <UserInfo>
        <DisplayName>Thomas, Rony UIL41X</DisplayName>
        <AccountId>21425</AccountId>
        <AccountType/>
      </UserInfo>
      <UserInfo>
        <DisplayName>Ofi, Mahmood UWODQ13</DisplayName>
        <AccountId>13551</AccountId>
        <AccountType/>
      </UserInfo>
      <UserInfo>
        <DisplayName>Kharusi, Amira DLQB10</DisplayName>
        <AccountId>6730</AccountId>
        <AccountType/>
      </UserInfo>
      <UserInfo>
        <DisplayName>Harrasi, Yaser DHNF</DisplayName>
        <AccountId>4127</AccountId>
        <AccountType/>
      </UserInfo>
      <UserInfo>
        <DisplayName>Al Harthy, Asaad CDF11XC</DisplayName>
        <AccountId>15190</AccountId>
        <AccountType/>
      </UserInfo>
      <UserInfo>
        <DisplayName>Harmali, Harith UWOXG91</DisplayName>
        <AccountId>21252</AccountId>
        <AccountType/>
      </UserInfo>
      <UserInfo>
        <DisplayName>RIG-127-Site, RIG127</DisplayName>
        <AccountId>20345</AccountId>
        <AccountType/>
      </UserInfo>
      <UserInfo>
        <DisplayName>Al Fahdi, Zahir UOC521MD</DisplayName>
        <AccountId>21762</AccountId>
        <AccountType/>
      </UserInfo>
      <UserInfo>
        <DisplayName>Joseph, Robinson PI8</DisplayName>
        <AccountId>17501</AccountId>
        <AccountType/>
      </UserInfo>
      <UserInfo>
        <DisplayName>Boutahraoui, Abderrezak UPKCW1</DisplayName>
        <AccountId>15952</AccountId>
        <AccountType/>
      </UserInfo>
      <UserInfo>
        <DisplayName>Jawad, Sadiq IDCO51Y</DisplayName>
        <AccountId>21275</AccountId>
        <AccountType/>
      </UserInfo>
    </SharedWithUsers>
    <Language xmlns="4880e4f8-4b7d-4bdd-91e3-e10d47036eca">English</Language>
    <DocId xmlns="4880e4f8-4b7d-4bdd-91e3-e10d47036eca">92950</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www.w3.org/XML/1998/namespace"/>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sharepoint/v3/fields"/>
    <ds:schemaRef ds:uri="http://schemas.microsoft.com/office/infopath/2007/PartnerControls"/>
    <ds:schemaRef ds:uri="9d51eac6-a7d5-47f5-a119-63d146adb134"/>
    <ds:schemaRef ds:uri="4880E4F8-4B7D-4BDD-91E3-E10D47036ECA"/>
    <ds:schemaRef ds:uri="4880e4f8-4b7d-4bdd-91e3-e10d47036eca"/>
    <ds:schemaRef ds:uri="http://schemas.microsoft.com/sharepoint/v3"/>
    <ds:schemaRef ds:uri="http://purl.org/dc/terms/"/>
  </ds:schemaRefs>
</ds:datastoreItem>
</file>

<file path=customXml/itemProps2.xml><?xml version="1.0" encoding="utf-8"?>
<ds:datastoreItem xmlns:ds="http://schemas.openxmlformats.org/officeDocument/2006/customXml" ds:itemID="{6501121C-77A8-4C62-83C8-24C17EA63B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Metadata/LabelInfo.xml><?xml version="1.0" encoding="utf-8"?>
<clbl:labelList xmlns:clbl="http://schemas.microsoft.com/office/2020/mipLabelMetadata">
  <clbl:label id="{703e2fe1-4846-4393-8cf2-1bc71a04fd88}" enabled="1" method="Privileged" siteId="{41ff26dc-250f-4b13-8981-739be8610c21}" removed="0"/>
</clbl:labelList>
</file>

<file path=docProps/app.xml><?xml version="1.0" encoding="utf-8"?>
<Properties xmlns="http://schemas.openxmlformats.org/officeDocument/2006/extended-properties" xmlns:vt="http://schemas.openxmlformats.org/officeDocument/2006/docPropsVTypes">
  <Template>Office Theme</Template>
  <TotalTime>3392</TotalTime>
  <Words>443</Words>
  <Application>Microsoft Office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LTI_21_26028229 Finger injury while removing the liner from mud pump 1st Alert </dc:title>
  <dc:creator>nazar@umsoman.com</dc:creator>
  <cp:lastModifiedBy>Masroori, Ahmed MSE31</cp:lastModifiedBy>
  <cp:revision>118</cp:revision>
  <dcterms:created xsi:type="dcterms:W3CDTF">2018-09-24T07:27:56Z</dcterms:created>
  <dcterms:modified xsi:type="dcterms:W3CDTF">2025-12-22T10:30:09Z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