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C00"/>
    <a:srgbClr val="FFC91D"/>
    <a:srgbClr val="EAEAEA"/>
    <a:srgbClr val="F2F3D7"/>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583" autoAdjust="0"/>
    <p:restoredTop sz="96247" autoAdjust="0"/>
  </p:normalViewPr>
  <p:slideViewPr>
    <p:cSldViewPr snapToGrid="0" snapToObjects="1">
      <p:cViewPr varScale="1">
        <p:scale>
          <a:sx n="111" d="100"/>
          <a:sy n="111" d="100"/>
        </p:scale>
        <p:origin x="1074" y="108"/>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pPr/>
              <a:t>29/06/2026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p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29/06/2026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pPr/>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29/06/2026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8CECAD7-59BB-E7CA-7F33-428074E556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1395" y="3808180"/>
            <a:ext cx="3742598" cy="2303859"/>
          </a:xfrm>
          <a:prstGeom prst="rect">
            <a:avLst/>
          </a:prstGeom>
        </p:spPr>
      </p:pic>
      <p:pic>
        <p:nvPicPr>
          <p:cNvPr id="6" name="Picture 5">
            <a:extLst>
              <a:ext uri="{FF2B5EF4-FFF2-40B4-BE49-F238E27FC236}">
                <a16:creationId xmlns:a16="http://schemas.microsoft.com/office/drawing/2014/main" id="{C949090F-1CF5-AF50-0781-07CF20DC732E}"/>
              </a:ext>
            </a:extLst>
          </p:cNvPr>
          <p:cNvPicPr>
            <a:picLocks noChangeAspect="1"/>
          </p:cNvPicPr>
          <p:nvPr/>
        </p:nvPicPr>
        <p:blipFill>
          <a:blip r:embed="rId4"/>
          <a:srcRect l="13656" r="9879"/>
          <a:stretch/>
        </p:blipFill>
        <p:spPr>
          <a:xfrm>
            <a:off x="8300716" y="1506029"/>
            <a:ext cx="3742598" cy="2203333"/>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89977" y="1506030"/>
            <a:ext cx="7709620" cy="4085734"/>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ea typeface="+mn-ea"/>
                <a:cs typeface="+mn-cs"/>
              </a:rPr>
              <a:t>What happened?</a:t>
            </a:r>
          </a:p>
          <a:p>
            <a:pPr marR="0" lvl="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rPr>
              <a:t>A </a:t>
            </a:r>
            <a:r>
              <a:rPr kumimoji="0" lang="en-US" sz="1200" b="0" i="0" u="none" strike="noStrike" kern="1200" cap="none" spc="0" normalizeH="0" baseline="0" noProof="0" dirty="0">
                <a:ln>
                  <a:noFill/>
                </a:ln>
                <a:solidFill>
                  <a:srgbClr val="000000"/>
                </a:solidFill>
                <a:effectLst/>
                <a:uLnTx/>
                <a:uFillTx/>
                <a:ea typeface="+mn-ea"/>
                <a:cs typeface="+mn-cs"/>
              </a:rPr>
              <a:t>Mechanical crew was conducting structural fabrication work at the industrial yard. During the activity, the crew’s Chargehand decided to rotate a H-beam for marking and cutting, with assistance from a Rigger. While rotating the beam using a lever-clamp, the Rigger experienced an unexpected jolt due to a height difference (9.8 cm) in the dunnage, resulting in pain in his left shoulder. </a:t>
            </a:r>
            <a:endParaRPr kumimoji="0" lang="en-US" sz="1050" b="0" i="0" u="none" strike="noStrike" kern="1200" cap="none" spc="0" normalizeH="0" baseline="0" noProof="0" dirty="0">
              <a:ln>
                <a:noFill/>
              </a:ln>
              <a:solidFill>
                <a:srgbClr val="000000"/>
              </a:solidFill>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70C0"/>
              </a:solidFill>
              <a:effectLst/>
              <a:uLnTx/>
              <a:uFillTx/>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ea typeface="宋体" panose="02010600030101010101" pitchFamily="2" charset="-122"/>
                <a:cs typeface="+mn-cs"/>
              </a:rPr>
              <a:t>Why it happened/Finding :</a:t>
            </a:r>
          </a:p>
          <a:p>
            <a:pPr marL="457200" indent="-282575">
              <a:buFont typeface="Arial" panose="020B0604020202020204" pitchFamily="34" charset="0"/>
              <a:buAutoNum type="arabicPeriod"/>
            </a:pPr>
            <a:r>
              <a:rPr lang="en-US" sz="1300" dirty="0">
                <a:solidFill>
                  <a:srgbClr val="000000"/>
                </a:solidFill>
              </a:rPr>
              <a:t>Beam rotation over dunnage with height difference (9.8 cm).</a:t>
            </a:r>
          </a:p>
          <a:p>
            <a:pPr marL="457200" indent="-282575">
              <a:buFont typeface="Arial" panose="020B0604020202020204" pitchFamily="34" charset="0"/>
              <a:buAutoNum type="arabicPeriod"/>
            </a:pPr>
            <a:r>
              <a:rPr lang="en-US" sz="1300" dirty="0">
                <a:solidFill>
                  <a:srgbClr val="000000"/>
                </a:solidFill>
              </a:rPr>
              <a:t>Rotation of beam using a lever-clamp from one end of the beam</a:t>
            </a:r>
          </a:p>
          <a:p>
            <a:pPr marL="457200" indent="-282575">
              <a:buFont typeface="Arial" panose="020B0604020202020204" pitchFamily="34" charset="0"/>
              <a:buAutoNum type="arabicPeriod"/>
            </a:pPr>
            <a:r>
              <a:rPr lang="en-US" sz="1300" dirty="0">
                <a:solidFill>
                  <a:srgbClr val="000000"/>
                </a:solidFill>
              </a:rPr>
              <a:t>Ineffective supervision for the task</a:t>
            </a:r>
            <a:r>
              <a:rPr lang="en-US" sz="1300" kern="1200" noProof="0" dirty="0">
                <a:solidFill>
                  <a:schemeClr val="tx1"/>
                </a:solidFill>
                <a:latin typeface="+mn-lt"/>
                <a:ea typeface="+mn-ea"/>
                <a:cs typeface="+mn-cs"/>
              </a:rPr>
              <a:t>.</a:t>
            </a:r>
          </a:p>
          <a:p>
            <a:pPr marL="457200" marR="0" lvl="0" indent="-282575" fontAlgn="auto">
              <a:lnSpc>
                <a:spcPct val="100000"/>
              </a:lnSpc>
              <a:spcBef>
                <a:spcPts val="0"/>
              </a:spcBef>
              <a:spcAft>
                <a:spcPts val="0"/>
              </a:spcAft>
              <a:buClrTx/>
              <a:buSzTx/>
              <a:buFont typeface="Arial" panose="020B0604020202020204" pitchFamily="34" charset="0"/>
              <a:buAutoNum type="arabicPeriod"/>
              <a:tabLst/>
              <a:defRPr/>
            </a:pPr>
            <a:r>
              <a:rPr lang="en-US" sz="1300" dirty="0">
                <a:solidFill>
                  <a:srgbClr val="000000"/>
                </a:solidFill>
              </a:rPr>
              <a:t>Inadequate </a:t>
            </a:r>
            <a:r>
              <a:rPr lang="en-US" sz="1200" dirty="0">
                <a:solidFill>
                  <a:srgbClr val="000000"/>
                </a:solidFill>
              </a:rPr>
              <a:t>enforcement of the procedure on Managing industrial yard activities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ea typeface="+mn-ea"/>
              <a:cs typeface="Tahoma"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ea typeface="宋体" panose="02010600030101010101" pitchFamily="2" charset="-122"/>
                <a:cs typeface="+mn-cs"/>
              </a:rPr>
              <a:t>Reflective Questions </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ea typeface="+mn-ea"/>
              <a:cs typeface="+mn-cs"/>
            </a:endParaRPr>
          </a:p>
          <a:p>
            <a:pPr marL="114300" marR="0" lvl="0" indent="-11430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prstClr val="black"/>
              </a:solidFill>
              <a:effectLst/>
              <a:uLnTx/>
              <a:uFillTx/>
              <a:ea typeface="+mn-ea"/>
              <a:cs typeface="Tahoma"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00" dirty="0">
                <a:solidFill>
                  <a:schemeClr val="tx1"/>
                </a:solidFill>
                <a:ea typeface="MS PGothic" panose="020B0600070205080204" pitchFamily="34" charset="-128"/>
              </a:rPr>
              <a:t>How do you comply with right method of handling heavy material ?</a:t>
            </a:r>
          </a:p>
          <a:p>
            <a:pPr marL="171450" indent="-171450" algn="just">
              <a:buFont typeface="Arial" panose="020B0604020202020204" pitchFamily="34" charset="0"/>
              <a:buChar char="•"/>
            </a:pPr>
            <a:r>
              <a:rPr lang="en-US" sz="1300" dirty="0">
                <a:solidFill>
                  <a:schemeClr val="tx1"/>
                </a:solidFill>
                <a:ea typeface="MS PGothic" panose="020B0600070205080204" pitchFamily="34" charset="-128"/>
              </a:rPr>
              <a:t>How do you </a:t>
            </a:r>
            <a:r>
              <a:rPr lang="en-US" sz="1300" dirty="0">
                <a:solidFill>
                  <a:schemeClr val="tx1"/>
                </a:solidFill>
              </a:rPr>
              <a:t>evaluate the hazards involved in the task ?</a:t>
            </a:r>
          </a:p>
          <a:p>
            <a:pPr marL="171450" indent="-171450" algn="just">
              <a:buFont typeface="Arial" panose="020B0604020202020204" pitchFamily="34" charset="0"/>
              <a:buChar char="•"/>
            </a:pPr>
            <a:r>
              <a:rPr lang="en-US" sz="1300" dirty="0">
                <a:solidFill>
                  <a:schemeClr val="tx1"/>
                </a:solidFill>
                <a:ea typeface="MS PGothic" panose="020B0600070205080204" pitchFamily="34" charset="-128"/>
              </a:rPr>
              <a:t>Are you aware of the manual handling risks including load dynamics associated with the task?</a:t>
            </a:r>
          </a:p>
          <a:p>
            <a:pPr marL="171450" indent="-171450" algn="just">
              <a:buFont typeface="Arial" panose="020B0604020202020204" pitchFamily="34" charset="0"/>
              <a:buChar char="•"/>
            </a:pPr>
            <a:r>
              <a:rPr lang="en-US" sz="1300" dirty="0">
                <a:solidFill>
                  <a:schemeClr val="tx1"/>
                </a:solidFill>
                <a:ea typeface="MS PGothic" panose="020B0600070205080204" pitchFamily="34" charset="-128"/>
              </a:rPr>
              <a:t>Have you normalized the risk involved in pushing, pulling &amp; rotating activities ?</a:t>
            </a:r>
          </a:p>
          <a:p>
            <a:pPr marL="171450" indent="-171450" algn="just">
              <a:buFont typeface="Arial" panose="020B0604020202020204" pitchFamily="34" charset="0"/>
              <a:buChar char="•"/>
            </a:pPr>
            <a:r>
              <a:rPr lang="en-US" sz="1300" dirty="0">
                <a:solidFill>
                  <a:schemeClr val="tx1"/>
                </a:solidFill>
                <a:ea typeface="MS PGothic" panose="020B0600070205080204" pitchFamily="34" charset="-128"/>
              </a:rPr>
              <a:t>As a supervisor, do you ensure you are aware of your roles and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ea typeface="+mn-ea"/>
              <a:cs typeface="Tahoma" pitchFamily="34" charset="0"/>
            </a:endParaRP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615849" y="5791200"/>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ea typeface="+mn-ea"/>
              <a:cs typeface="+mn-cs"/>
            </a:endParaRP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29227" y="3256622"/>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ea typeface="+mn-ea"/>
                <a:cs typeface="+mn-cs"/>
              </a:endParaRPr>
            </a:p>
          </p:txBody>
        </p:sp>
      </p:grpSp>
      <p:sp>
        <p:nvSpPr>
          <p:cNvPr id="15" name="Title 1">
            <a:extLst>
              <a:ext uri="{FF2B5EF4-FFF2-40B4-BE49-F238E27FC236}">
                <a16:creationId xmlns:a16="http://schemas.microsoft.com/office/drawing/2014/main" id="{8C774F04-A5A4-4EBD-93B5-DF1F74CE87CA}"/>
              </a:ext>
            </a:extLst>
          </p:cNvPr>
          <p:cNvSpPr txBox="1">
            <a:spLocks/>
          </p:cNvSpPr>
          <p:nvPr/>
        </p:nvSpPr>
        <p:spPr>
          <a:xfrm>
            <a:off x="227558" y="0"/>
            <a:ext cx="11845491"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mn-lt"/>
                <a:ea typeface="Tahoma" panose="020B0604030504040204" pitchFamily="34" charset="0"/>
                <a:cs typeface="Calibri" panose="020F050202020403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mn-lt"/>
                <a:ea typeface="Tahoma" panose="020B0604030504040204" pitchFamily="34" charset="0"/>
                <a:cs typeface="Tahoma" panose="020B0604030504040204" pitchFamily="34" charset="0"/>
              </a:rPr>
              <a:t>     </a:t>
            </a:r>
          </a:p>
        </p:txBody>
      </p:sp>
      <p:sp>
        <p:nvSpPr>
          <p:cNvPr id="2" name="Rectangle 1">
            <a:extLst>
              <a:ext uri="{FF2B5EF4-FFF2-40B4-BE49-F238E27FC236}">
                <a16:creationId xmlns:a16="http://schemas.microsoft.com/office/drawing/2014/main" id="{BA7F71CD-3996-A9F3-4122-6BA4FE48D313}"/>
              </a:ext>
            </a:extLst>
          </p:cNvPr>
          <p:cNvSpPr/>
          <p:nvPr/>
        </p:nvSpPr>
        <p:spPr>
          <a:xfrm>
            <a:off x="489976" y="1007066"/>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ea typeface="+mn-ea"/>
                <a:cs typeface="+mn-cs"/>
              </a:rPr>
              <a:t>Fabrication, Construction &amp; Maintenance</a:t>
            </a:r>
          </a:p>
        </p:txBody>
      </p:sp>
      <p:sp>
        <p:nvSpPr>
          <p:cNvPr id="3" name="TextBox 2">
            <a:extLst>
              <a:ext uri="{FF2B5EF4-FFF2-40B4-BE49-F238E27FC236}">
                <a16:creationId xmlns:a16="http://schemas.microsoft.com/office/drawing/2014/main" id="{E2CA2360-3AD5-3443-5500-84A16CBAF2A8}"/>
              </a:ext>
            </a:extLst>
          </p:cNvPr>
          <p:cNvSpPr txBox="1"/>
          <p:nvPr/>
        </p:nvSpPr>
        <p:spPr>
          <a:xfrm>
            <a:off x="466854" y="6019800"/>
            <a:ext cx="7770091" cy="400110"/>
          </a:xfrm>
          <a:prstGeom prst="rect">
            <a:avLst/>
          </a:prstGeom>
          <a:solidFill>
            <a:schemeClr val="accent5"/>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mj-lt"/>
                <a:ea typeface="MS PGothic" pitchFamily="34" charset="-128"/>
                <a:cs typeface="+mn-cs"/>
              </a:rPr>
              <a:t>Always be aware of manual handling risks</a:t>
            </a:r>
          </a:p>
        </p:txBody>
      </p:sp>
      <p:graphicFrame>
        <p:nvGraphicFramePr>
          <p:cNvPr id="17" name="Table 16">
            <a:extLst>
              <a:ext uri="{FF2B5EF4-FFF2-40B4-BE49-F238E27FC236}">
                <a16:creationId xmlns:a16="http://schemas.microsoft.com/office/drawing/2014/main" id="{598D0EC2-F421-CFED-9301-4E305B203863}"/>
              </a:ext>
            </a:extLst>
          </p:cNvPr>
          <p:cNvGraphicFramePr>
            <a:graphicFrameLocks noGrp="1"/>
          </p:cNvGraphicFramePr>
          <p:nvPr>
            <p:extLst>
              <p:ext uri="{D42A27DB-BD31-4B8C-83A1-F6EECF244321}">
                <p14:modId xmlns:p14="http://schemas.microsoft.com/office/powerpoint/2010/main" val="1908723061"/>
              </p:ext>
            </p:extLst>
          </p:nvPr>
        </p:nvGraphicFramePr>
        <p:xfrm>
          <a:off x="489976" y="505178"/>
          <a:ext cx="11553338" cy="457200"/>
        </p:xfrm>
        <a:graphic>
          <a:graphicData uri="http://schemas.openxmlformats.org/drawingml/2006/table">
            <a:tbl>
              <a:tblPr firstRow="1" bandRow="1">
                <a:tableStyleId>{F5AB1C69-6EDB-4FF4-983F-18BD219EF322}</a:tableStyleId>
              </a:tblPr>
              <a:tblGrid>
                <a:gridCol w="645229">
                  <a:extLst>
                    <a:ext uri="{9D8B030D-6E8A-4147-A177-3AD203B41FA5}">
                      <a16:colId xmlns:a16="http://schemas.microsoft.com/office/drawing/2014/main" val="2915212829"/>
                    </a:ext>
                  </a:extLst>
                </a:gridCol>
                <a:gridCol w="1024521">
                  <a:extLst>
                    <a:ext uri="{9D8B030D-6E8A-4147-A177-3AD203B41FA5}">
                      <a16:colId xmlns:a16="http://schemas.microsoft.com/office/drawing/2014/main" val="1263731317"/>
                    </a:ext>
                  </a:extLst>
                </a:gridCol>
                <a:gridCol w="1040674">
                  <a:extLst>
                    <a:ext uri="{9D8B030D-6E8A-4147-A177-3AD203B41FA5}">
                      <a16:colId xmlns:a16="http://schemas.microsoft.com/office/drawing/2014/main" val="3493424009"/>
                    </a:ext>
                  </a:extLst>
                </a:gridCol>
                <a:gridCol w="894080">
                  <a:extLst>
                    <a:ext uri="{9D8B030D-6E8A-4147-A177-3AD203B41FA5}">
                      <a16:colId xmlns:a16="http://schemas.microsoft.com/office/drawing/2014/main" val="578596613"/>
                    </a:ext>
                  </a:extLst>
                </a:gridCol>
                <a:gridCol w="1717040">
                  <a:extLst>
                    <a:ext uri="{9D8B030D-6E8A-4147-A177-3AD203B41FA5}">
                      <a16:colId xmlns:a16="http://schemas.microsoft.com/office/drawing/2014/main" val="710035722"/>
                    </a:ext>
                  </a:extLst>
                </a:gridCol>
                <a:gridCol w="1595120">
                  <a:extLst>
                    <a:ext uri="{9D8B030D-6E8A-4147-A177-3AD203B41FA5}">
                      <a16:colId xmlns:a16="http://schemas.microsoft.com/office/drawing/2014/main" val="1371902183"/>
                    </a:ext>
                  </a:extLst>
                </a:gridCol>
                <a:gridCol w="1442720">
                  <a:extLst>
                    <a:ext uri="{9D8B030D-6E8A-4147-A177-3AD203B41FA5}">
                      <a16:colId xmlns:a16="http://schemas.microsoft.com/office/drawing/2014/main" val="1814095484"/>
                    </a:ext>
                  </a:extLst>
                </a:gridCol>
                <a:gridCol w="741680">
                  <a:extLst>
                    <a:ext uri="{9D8B030D-6E8A-4147-A177-3AD203B41FA5}">
                      <a16:colId xmlns:a16="http://schemas.microsoft.com/office/drawing/2014/main" val="2001367833"/>
                    </a:ext>
                  </a:extLst>
                </a:gridCol>
                <a:gridCol w="806407">
                  <a:extLst>
                    <a:ext uri="{9D8B030D-6E8A-4147-A177-3AD203B41FA5}">
                      <a16:colId xmlns:a16="http://schemas.microsoft.com/office/drawing/2014/main" val="2964666558"/>
                    </a:ext>
                  </a:extLst>
                </a:gridCol>
                <a:gridCol w="1645867">
                  <a:extLst>
                    <a:ext uri="{9D8B030D-6E8A-4147-A177-3AD203B41FA5}">
                      <a16:colId xmlns:a16="http://schemas.microsoft.com/office/drawing/2014/main" val="695451150"/>
                    </a:ext>
                  </a:extLst>
                </a:gridCol>
              </a:tblGrid>
              <a:tr h="370840">
                <a:tc>
                  <a:txBody>
                    <a:bodyPr/>
                    <a:lstStyle/>
                    <a:p>
                      <a:pPr algn="r"/>
                      <a:r>
                        <a:rPr kumimoji="0" lang="en-GB" sz="1200" b="1" u="none" strike="noStrike" kern="1200" cap="none" spc="0" normalizeH="0" baseline="0" noProof="0" dirty="0">
                          <a:ln>
                            <a:noFill/>
                          </a:ln>
                          <a:solidFill>
                            <a:prstClr val="black"/>
                          </a:solidFill>
                          <a:effectLst/>
                          <a:uLnTx/>
                          <a:uFillTx/>
                        </a:rPr>
                        <a:t>Date:</a:t>
                      </a:r>
                    </a:p>
                    <a:p>
                      <a:pPr algn="r"/>
                      <a:r>
                        <a:rPr kumimoji="0" lang="en-GB" sz="1200" b="1" u="none" strike="noStrike" kern="1200" cap="none" spc="0" normalizeH="0" baseline="0" noProof="0" dirty="0">
                          <a:ln>
                            <a:noFill/>
                          </a:ln>
                          <a:solidFill>
                            <a:prstClr val="black"/>
                          </a:solidFill>
                          <a:effectLst/>
                          <a:uLnTx/>
                          <a:uFillTx/>
                        </a:rPr>
                        <a:t>Time: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rPr>
                        <a:t>28/10/2024 11:45am</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Incident title: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u="none" strike="noStrike" kern="1200" cap="none" spc="0" normalizeH="0" baseline="0" noProof="0" dirty="0">
                          <a:ln>
                            <a:noFill/>
                          </a:ln>
                          <a:solidFill>
                            <a:prstClr val="black"/>
                          </a:solidFill>
                          <a:effectLst/>
                          <a:uLnTx/>
                          <a:uFillTx/>
                        </a:rPr>
                        <a:t>PIM#</a:t>
                      </a:r>
                      <a:endParaRPr kumimoji="0" lang="en-GB" sz="1200" b="1" i="0" u="none" strike="noStrike" kern="1200" cap="none" spc="0" normalizeH="0" baseline="0" noProof="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LTI#22 1171897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black"/>
                          </a:solidFill>
                          <a:effectLst/>
                          <a:uLnTx/>
                          <a:uFillTx/>
                        </a:rPr>
                        <a:t>Risk Category: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kern="1200" noProof="0" dirty="0">
                          <a:solidFill>
                            <a:schemeClr val="tx1"/>
                          </a:solidFill>
                        </a:rPr>
                        <a:t>Injury / Asset Damaged</a:t>
                      </a:r>
                      <a:r>
                        <a:rPr lang="en-US" sz="1200" b="1" kern="1200" noProof="0" dirty="0">
                          <a:solidFill>
                            <a:schemeClr val="tx1"/>
                          </a:solidFill>
                          <a:latin typeface="+mn-lt"/>
                        </a:rPr>
                        <a:t>:</a:t>
                      </a:r>
                      <a:endParaRPr lang="en-US" sz="1200" b="1" kern="1200" dirty="0">
                        <a:solidFill>
                          <a:schemeClr val="tx1"/>
                        </a:solidFill>
                        <a:latin typeface="Gill Sans"/>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Other</a:t>
                      </a:r>
                    </a:p>
                    <a:p>
                      <a:r>
                        <a:rPr kumimoji="0" lang="en-US" sz="1200" b="1" u="none" strike="noStrike" kern="1200" cap="none" spc="0" normalizeH="0" baseline="0" noProof="0" dirty="0">
                          <a:ln>
                            <a:noFill/>
                          </a:ln>
                          <a:solidFill>
                            <a:srgbClr val="4472C4"/>
                          </a:solidFill>
                          <a:effectLst/>
                          <a:uLnTx/>
                          <a:uFillTx/>
                          <a:latin typeface="+mn-lt"/>
                        </a:rPr>
                        <a:t>Shoulder Dislocation</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Actual Severity:</a:t>
                      </a:r>
                    </a:p>
                    <a:p>
                      <a:pPr algn="r"/>
                      <a:r>
                        <a:rPr kumimoji="0" lang="en-US" sz="1200" b="1" u="none" strike="noStrike" kern="1200" cap="none" spc="0" normalizeH="0" baseline="0" noProof="0" dirty="0">
                          <a:ln>
                            <a:noFill/>
                          </a:ln>
                          <a:solidFill>
                            <a:prstClr val="black"/>
                          </a:solidFill>
                          <a:effectLst/>
                          <a:uLnTx/>
                          <a:uFillTx/>
                        </a:rPr>
                        <a:t>Potential severity: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latin typeface="+mn-lt"/>
                        </a:rPr>
                        <a:t>3P</a:t>
                      </a:r>
                    </a:p>
                    <a:p>
                      <a:r>
                        <a:rPr kumimoji="0" lang="en-GB" sz="1200" b="1" u="none" strike="noStrike" kern="1200" cap="none" spc="0" normalizeH="0" baseline="0" noProof="0" dirty="0">
                          <a:ln>
                            <a:noFill/>
                          </a:ln>
                          <a:solidFill>
                            <a:srgbClr val="4472C4"/>
                          </a:solidFill>
                          <a:effectLst/>
                          <a:uLnTx/>
                          <a:uFillTx/>
                          <a:latin typeface="+mn-lt"/>
                        </a:rPr>
                        <a:t>B3P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kumimoji="0" lang="en-GB" sz="1200" b="1" u="none" strike="noStrike" kern="1200" cap="none" spc="0" normalizeH="0" baseline="0" dirty="0">
                          <a:ln>
                            <a:noFill/>
                          </a:ln>
                          <a:solidFill>
                            <a:prstClr val="black"/>
                          </a:solidFill>
                          <a:effectLst/>
                          <a:uLnTx/>
                          <a:uFillTx/>
                        </a:rPr>
                        <a:t>Activity:</a:t>
                      </a:r>
                    </a:p>
                    <a:p>
                      <a:pPr marL="0" algn="r" defTabSz="914400" rtl="0" eaLnBrk="1" latinLnBrk="0" hangingPunct="1"/>
                      <a:r>
                        <a:rPr kumimoji="0" lang="en-GB" sz="1200" b="1" u="none" strike="noStrike" kern="1200" cap="none" spc="0" normalizeH="0" baseline="0" dirty="0">
                          <a:ln>
                            <a:noFill/>
                          </a:ln>
                          <a:solidFill>
                            <a:prstClr val="black"/>
                          </a:solidFill>
                          <a:effectLst/>
                          <a:uLnTx/>
                          <a:uFillTx/>
                        </a:rPr>
                        <a:t>Location:</a:t>
                      </a:r>
                      <a:endParaRPr kumimoji="0" lang="en-US" sz="1200" b="1" i="0" u="none" strike="noStrike" kern="1200" cap="none" spc="0" normalizeH="0" baseline="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dirty="0">
                          <a:ln>
                            <a:noFill/>
                          </a:ln>
                          <a:solidFill>
                            <a:srgbClr val="4472C4"/>
                          </a:solidFill>
                          <a:effectLst/>
                          <a:uLnTx/>
                          <a:uFillTx/>
                          <a:latin typeface="+mn-lt"/>
                          <a:ea typeface="+mn-ea"/>
                          <a:cs typeface="+mn-cs"/>
                        </a:rPr>
                        <a:t>Structural Fabrication</a:t>
                      </a:r>
                      <a:endParaRPr kumimoji="0" lang="en-US" sz="1200" b="1" u="none" strike="noStrike" kern="1200" cap="none" spc="0" normalizeH="0" baseline="0" dirty="0">
                        <a:ln>
                          <a:noFill/>
                        </a:ln>
                        <a:solidFill>
                          <a:srgbClr val="4472C4"/>
                        </a:solidFill>
                        <a:effectLst/>
                        <a:uLnTx/>
                        <a:uFillTx/>
                        <a:latin typeface="+mn-lt"/>
                        <a:ea typeface="+mn-ea"/>
                        <a:cs typeface="+mn-cs"/>
                      </a:endParaRPr>
                    </a:p>
                    <a:p>
                      <a:r>
                        <a:rPr kumimoji="0" lang="en-US" sz="1200" b="1" u="none" strike="noStrike" kern="1200" cap="none" spc="0" normalizeH="0" baseline="0" dirty="0">
                          <a:ln>
                            <a:noFill/>
                          </a:ln>
                          <a:solidFill>
                            <a:srgbClr val="4472C4"/>
                          </a:solidFill>
                          <a:effectLst/>
                          <a:uLnTx/>
                          <a:uFillTx/>
                          <a:latin typeface="+mn-lt"/>
                          <a:ea typeface="+mn-ea"/>
                          <a:cs typeface="+mn-cs"/>
                        </a:rPr>
                        <a:t>Yibal</a:t>
                      </a:r>
                      <a:endParaRPr kumimoji="0" lang="en-GB" sz="1200" b="1" u="none" strike="noStrike" kern="1200" cap="none" spc="0" normalizeH="0" baseline="0" dirty="0">
                        <a:ln>
                          <a:noFill/>
                        </a:ln>
                        <a:solidFill>
                          <a:srgbClr val="4472C4"/>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4084804"/>
                  </a:ext>
                </a:extLst>
              </a:tr>
            </a:tbl>
          </a:graphicData>
        </a:graphic>
      </p:graphicFrame>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Reflective Questions</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180870" y="558183"/>
            <a:ext cx="11282360" cy="523220"/>
          </a:xfrm>
          <a:prstGeom prst="rect">
            <a:avLst/>
          </a:prstGeom>
        </p:spPr>
        <p:txBody>
          <a:bodyPr wrap="square">
            <a:spAutoFit/>
          </a:bodyPr>
          <a:lstStyle/>
          <a:p>
            <a:pPr marL="342900" indent="17463">
              <a:defRPr/>
            </a:pPr>
            <a:r>
              <a:rPr lang="en-US" sz="1400" b="1" dirty="0">
                <a:solidFill>
                  <a:srgbClr val="FF0000"/>
                </a:solidFill>
                <a:latin typeface="Tahoma" pitchFamily="34" charset="0"/>
              </a:rPr>
              <a:t>As a learning from this incident and to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722337" y="1365717"/>
            <a:ext cx="10928195" cy="2262158"/>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 Do you ensure your manual handling procedures are updated to cover all tasks?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 Do you ensure compliance with your procedure on managing industrial yard activities?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 Do you ensure all the risks associated with your activities are assessed and managed?</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 Do you ensure effective supervision at Industrial yard activities?</a:t>
            </a: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2" name="Rectangle 1">
            <a:extLst>
              <a:ext uri="{FF2B5EF4-FFF2-40B4-BE49-F238E27FC236}">
                <a16:creationId xmlns:a16="http://schemas.microsoft.com/office/drawing/2014/main" id="{832BD805-1C31-9178-9F0B-D8B1CDA6B60D}"/>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93029</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B6754B-A0CE-461C-B336-4EF122E9A871}"/>
</file>

<file path=customXml/itemProps2.xml><?xml version="1.0" encoding="utf-8"?>
<ds:datastoreItem xmlns:ds="http://schemas.openxmlformats.org/officeDocument/2006/customXml" ds:itemID="{ECEB1FCF-0E89-482E-A62E-598FF58845D8}">
  <ds:schemaRefs>
    <ds:schemaRef ds:uri="http://purl.org/dc/terms/"/>
    <ds:schemaRef ds:uri="http://purl.org/dc/elements/1.1/"/>
    <ds:schemaRef ds:uri="http://purl.org/dc/dcmitype/"/>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e51e6006-5276-47fd-9e4d-35775730e4e6"/>
    <ds:schemaRef ds:uri="5f2ecc10-3d20-4dda-a3ef-4fcc59a7fe32"/>
    <ds:schemaRef ds:uri="http://schemas.microsoft.com/office/2006/metadata/properties"/>
  </ds:schemaRefs>
</ds:datastoreItem>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11312</TotalTime>
  <Words>693</Words>
  <Application>Microsoft Office PowerPoint</Application>
  <PresentationFormat>Widescreen</PresentationFormat>
  <Paragraphs>70</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MS PGothic</vt:lpstr>
      <vt:lpstr>宋体</vt:lpstr>
      <vt:lpstr>Aptos</vt:lpstr>
      <vt:lpstr>Arial</vt:lpstr>
      <vt:lpstr>Calibri</vt:lpstr>
      <vt:lpstr>Gill Sans</vt:lpstr>
      <vt:lpstr>Tahoma</vt:lpstr>
      <vt:lpstr>Times New Roman</vt:lpstr>
      <vt:lpstr>Office Theme</vt:lpstr>
      <vt:lpstr>PowerPoint Presentation</vt:lpstr>
      <vt:lpstr>   Management Reflective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LTI_22 Shoulder Injury - Yibal</dc:title>
  <dc:creator>nazar@umsoman.com</dc:creator>
  <cp:lastModifiedBy>Masroori, Ahmed MSE31</cp:lastModifiedBy>
  <cp:revision>767</cp:revision>
  <dcterms:created xsi:type="dcterms:W3CDTF">2018-09-24T07:27:56Z</dcterms:created>
  <dcterms:modified xsi:type="dcterms:W3CDTF">2026-06-29T06:13:35Z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