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6"/>
  </p:notesMasterIdLst>
  <p:sldIdLst>
    <p:sldId id="27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1C7823-1433-953C-A811-0291DCC027DA}" name="Riyami, Nabil FPS" initials="NR" userId="S::Nabil.NZA.Riyami@pdo.co.om::e81f3504-10ec-4509-a7c0-8516cec2a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95" autoAdjust="0"/>
    <p:restoredTop sz="94674"/>
  </p:normalViewPr>
  <p:slideViewPr>
    <p:cSldViewPr snapToGrid="0" snapToObjects="1">
      <p:cViewPr varScale="1">
        <p:scale>
          <a:sx n="107" d="100"/>
          <a:sy n="107" d="100"/>
        </p:scale>
        <p:origin x="1314" y="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31898-D3BE-4DAF-90BF-EEAE478B6D22}" type="datetimeFigureOut">
              <a:rPr lang="en-US" smtClean="0"/>
              <a:t>11/01/2026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B269-D7FA-4B2B-A78E-1120639F5461}" type="slidenum">
              <a:rPr lang="en-US" smtClean="0"/>
              <a:t>‹#›</a:t>
            </a:fld>
            <a:endParaRPr lang="en-US"/>
          </a:p>
        </p:txBody>
      </p:sp>
    </p:spTree>
    <p:extLst>
      <p:ext uri="{BB962C8B-B14F-4D97-AF65-F5344CB8AC3E}">
        <p14:creationId xmlns:p14="http://schemas.microsoft.com/office/powerpoint/2010/main" val="91906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eaLnBrk="0" fontAlgn="base" hangingPunct="0">
              <a:spcBef>
                <a:spcPct val="30000"/>
              </a:spcBef>
              <a:spcAft>
                <a:spcPct val="0"/>
              </a:spcAft>
              <a:buFont typeface="Wingdings" panose="05000000000000000000" pitchFamily="2" charset="2"/>
              <a:buChar char="§"/>
              <a:defRPr/>
            </a:pPr>
            <a:r>
              <a:rPr lang="en-US" dirty="0" err="1">
                <a:solidFill>
                  <a:srgbClr val="000000"/>
                </a:solidFill>
                <a:latin typeface="Times New Roman" pitchFamily="18" charset="0"/>
              </a:rPr>
              <a:t>Mr</a:t>
            </a:r>
            <a:r>
              <a:rPr lang="en-US" dirty="0">
                <a:solidFill>
                  <a:srgbClr val="000000"/>
                </a:solidFill>
                <a:latin typeface="Times New Roman" pitchFamily="18" charset="0"/>
              </a:rPr>
              <a:t> Musleh image on the top right will change according to incident pattern, MSE3 will provide you with the image as per the pattern</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What happened: A short description should be provided without mentioning names of contractors or individuals.  You should include, what happened, to who (by job title) and what injuries this resulted in.  Nothing more!</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Initial Finding: Four to five bullet points highlighting the initial main findings from the investigation.  Remember the target audience is the front-line staff so this should be written in simple terms in a way that everyone can understand.</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Learnings: Four to five learning message in the form of questionnaires linked with initial findings</a:t>
            </a: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strap line should be the main learning point you want to get across</a:t>
            </a:r>
          </a:p>
          <a:p>
            <a:pPr marL="174708" indent="-174708" defTabSz="931774" eaLnBrk="0" fontAlgn="base" hangingPunct="0">
              <a:spcBef>
                <a:spcPct val="30000"/>
              </a:spcBef>
              <a:spcAft>
                <a:spcPct val="0"/>
              </a:spcAft>
              <a:buFont typeface="Wingdings" panose="05000000000000000000" pitchFamily="2" charset="2"/>
              <a:buChar char="§"/>
              <a:defRPr/>
            </a:pPr>
            <a:endParaRPr lang="en-US" dirty="0">
              <a:solidFill>
                <a:srgbClr val="000000"/>
              </a:solidFill>
              <a:latin typeface="Times New Roman" pitchFamily="18" charset="0"/>
            </a:endParaRPr>
          </a:p>
          <a:p>
            <a:pPr marL="174708" indent="-174708" defTabSz="931774" eaLnBrk="0" fontAlgn="base" hangingPunct="0">
              <a:spcBef>
                <a:spcPct val="30000"/>
              </a:spcBef>
              <a:spcAft>
                <a:spcPct val="0"/>
              </a:spcAft>
              <a:buFont typeface="Wingdings" panose="05000000000000000000" pitchFamily="2" charset="2"/>
              <a:buChar char="§"/>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EE756A-71C4-4EF9-8F7C-B1FF48E661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11/01/2026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47590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11/01/2026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14062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11/01/2026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548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11/01/2026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1329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11/01/2026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1280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11/01/2026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76867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11/01/2026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53137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11/01/2026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7193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11/01/2026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30713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11/01/2026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86050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11/01/2026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58017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11/01/2026</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22996389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erson in safety vest and hard hat standing next to a green fire hydrant&#10;&#10;AI-generated content may be incorrect.">
            <a:extLst>
              <a:ext uri="{FF2B5EF4-FFF2-40B4-BE49-F238E27FC236}">
                <a16:creationId xmlns:a16="http://schemas.microsoft.com/office/drawing/2014/main" id="{41250763-D15D-9A1A-A741-FEE75309A3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5088" y="4237131"/>
            <a:ext cx="2294733" cy="2405677"/>
          </a:xfrm>
          <a:prstGeom prst="rect">
            <a:avLst/>
          </a:prstGeom>
        </p:spPr>
      </p:pic>
      <p:pic>
        <p:nvPicPr>
          <p:cNvPr id="3" name="Picture 2" descr="A person wearing a hard hat and sunglasses touching a green and green pipe&#10;&#10;AI-generated content may be incorrect.">
            <a:extLst>
              <a:ext uri="{FF2B5EF4-FFF2-40B4-BE49-F238E27FC236}">
                <a16:creationId xmlns:a16="http://schemas.microsoft.com/office/drawing/2014/main" id="{8A80E3F9-25C5-4DD6-6D0E-2E0C5909C8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636" y="1815091"/>
            <a:ext cx="2286001" cy="2405677"/>
          </a:xfrm>
          <a:prstGeom prst="rect">
            <a:avLst/>
          </a:prstGeom>
        </p:spPr>
      </p:pic>
      <p:sp>
        <p:nvSpPr>
          <p:cNvPr id="4" name="Rectangle 15"/>
          <p:cNvSpPr>
            <a:spLocks noGrp="1" noChangeArrowheads="1"/>
          </p:cNvSpPr>
          <p:nvPr>
            <p:ph type="title"/>
          </p:nvPr>
        </p:nvSpPr>
        <p:spPr bwMode="auto">
          <a:xfrm>
            <a:off x="1758783" y="124760"/>
            <a:ext cx="9508126"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415452" y="1696951"/>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3750345636"/>
              </p:ext>
            </p:extLst>
          </p:nvPr>
        </p:nvGraphicFramePr>
        <p:xfrm>
          <a:off x="1758783" y="622755"/>
          <a:ext cx="9508126" cy="609600"/>
        </p:xfrm>
        <a:graphic>
          <a:graphicData uri="http://schemas.openxmlformats.org/drawingml/2006/table">
            <a:tbl>
              <a:tblPr firstRow="1" bandRow="1">
                <a:tableStyleId>{5C22544A-7EE6-4342-B048-85BDC9FD1C3A}</a:tableStyleId>
              </a:tblPr>
              <a:tblGrid>
                <a:gridCol w="1294135">
                  <a:extLst>
                    <a:ext uri="{9D8B030D-6E8A-4147-A177-3AD203B41FA5}">
                      <a16:colId xmlns:a16="http://schemas.microsoft.com/office/drawing/2014/main" val="4136576419"/>
                    </a:ext>
                  </a:extLst>
                </a:gridCol>
                <a:gridCol w="1191142">
                  <a:extLst>
                    <a:ext uri="{9D8B030D-6E8A-4147-A177-3AD203B41FA5}">
                      <a16:colId xmlns:a16="http://schemas.microsoft.com/office/drawing/2014/main" val="425046032"/>
                    </a:ext>
                  </a:extLst>
                </a:gridCol>
                <a:gridCol w="1214146">
                  <a:extLst>
                    <a:ext uri="{9D8B030D-6E8A-4147-A177-3AD203B41FA5}">
                      <a16:colId xmlns:a16="http://schemas.microsoft.com/office/drawing/2014/main" val="4255786960"/>
                    </a:ext>
                  </a:extLst>
                </a:gridCol>
                <a:gridCol w="2425736">
                  <a:extLst>
                    <a:ext uri="{9D8B030D-6E8A-4147-A177-3AD203B41FA5}">
                      <a16:colId xmlns:a16="http://schemas.microsoft.com/office/drawing/2014/main" val="2009492886"/>
                    </a:ext>
                  </a:extLst>
                </a:gridCol>
                <a:gridCol w="1163461">
                  <a:extLst>
                    <a:ext uri="{9D8B030D-6E8A-4147-A177-3AD203B41FA5}">
                      <a16:colId xmlns:a16="http://schemas.microsoft.com/office/drawing/2014/main" val="1090560065"/>
                    </a:ext>
                  </a:extLst>
                </a:gridCol>
                <a:gridCol w="2219506">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Event ID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26187430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30.12.2025 / 14:00</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latin typeface="+mn-lt"/>
                          <a:ea typeface="+mn-ea"/>
                          <a:cs typeface="+mn-cs"/>
                        </a:rPr>
                        <a:t>Fahud</a:t>
                      </a: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a:t>
                      </a:r>
                      <a:r>
                        <a:rPr lang="en-US" sz="1300" b="0" kern="1200">
                          <a:solidFill>
                            <a:schemeClr val="tx1"/>
                          </a:solidFill>
                          <a:latin typeface="+mn-lt"/>
                          <a:ea typeface="+mn-ea"/>
                          <a:cs typeface="Calibri" pitchFamily="34" charset="0"/>
                        </a:rPr>
                        <a:t>#22</a:t>
                      </a:r>
                      <a:endParaRPr lang="en-US" sz="1300" b="0" kern="1200" dirty="0">
                        <a:solidFill>
                          <a:schemeClr val="tx1"/>
                        </a:solidFill>
                        <a:latin typeface="+mn-lt"/>
                        <a:ea typeface="+mn-ea"/>
                        <a:cs typeface="Calibri"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Struck by (Hands &amp; Fingers)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300" b="0" kern="1200" dirty="0">
                          <a:solidFill>
                            <a:schemeClr val="dk1"/>
                          </a:solidFill>
                          <a:latin typeface="+mn-lt"/>
                          <a:ea typeface="+mn-ea"/>
                          <a:cs typeface="+mn-cs"/>
                        </a:rPr>
                        <a:t>Drilling Operations</a:t>
                      </a:r>
                      <a:endParaRPr lang="en-US" sz="13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728522" y="1420033"/>
            <a:ext cx="9508126"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ALL</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D947B715-5C32-4379-84C8-46A5B939CA2A}"/>
              </a:ext>
            </a:extLst>
          </p:cNvPr>
          <p:cNvSpPr txBox="1"/>
          <p:nvPr/>
        </p:nvSpPr>
        <p:spPr>
          <a:xfrm>
            <a:off x="466132" y="6589930"/>
            <a:ext cx="812148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Light" panose="020F0302020204030204"/>
                <a:ea typeface="+mn-ea"/>
                <a:cs typeface="+mn-cs"/>
              </a:rPr>
              <a:t>In case of an emergency please call PDO Emergency Number (Toll Free): </a:t>
            </a:r>
            <a:r>
              <a:rPr kumimoji="0" lang="en-US" alt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2467-5555</a:t>
            </a:r>
            <a:endParaRPr kumimoji="0" lang="en-US" sz="1400" b="1" i="0" u="none" strike="noStrike" kern="1200" cap="none" spc="0" normalizeH="0" baseline="0" noProof="0" dirty="0">
              <a:ln>
                <a:noFill/>
              </a:ln>
              <a:solidFill>
                <a:srgbClr val="58595B"/>
              </a:solidFill>
              <a:effectLst/>
              <a:uLnTx/>
              <a:uFillTx/>
              <a:latin typeface="Calibri Light" panose="020F0302020204030204"/>
              <a:ea typeface="+mn-ea"/>
              <a:cs typeface="+mn-cs"/>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310990" y="2736976"/>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94208" y="6058716"/>
            <a:ext cx="8121488" cy="307777"/>
          </a:xfrm>
          <a:prstGeom prst="rect">
            <a:avLst/>
          </a:prstGeom>
          <a:solidFill>
            <a:schemeClr val="accent5"/>
          </a:solidFill>
        </p:spPr>
        <p:txBody>
          <a:bodyPr wrap="square" rtlCol="0">
            <a:spAutoFit/>
          </a:bodyPr>
          <a:lstStyle/>
          <a:p>
            <a:pPr marL="0" marR="2936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rPr>
              <a:t>Always ensure proper zone management and adherence to hands-off practices</a:t>
            </a:r>
          </a:p>
        </p:txBody>
      </p:sp>
      <p:sp>
        <p:nvSpPr>
          <p:cNvPr id="14" name="TextBox 13">
            <a:extLst>
              <a:ext uri="{FF2B5EF4-FFF2-40B4-BE49-F238E27FC236}">
                <a16:creationId xmlns:a16="http://schemas.microsoft.com/office/drawing/2014/main" id="{4FB0979E-4BE4-B968-DB5D-14DFE1BF7DD5}"/>
              </a:ext>
            </a:extLst>
          </p:cNvPr>
          <p:cNvSpPr txBox="1"/>
          <p:nvPr/>
        </p:nvSpPr>
        <p:spPr>
          <a:xfrm>
            <a:off x="215774" y="3036945"/>
            <a:ext cx="9297892" cy="1384995"/>
          </a:xfrm>
          <a:prstGeom prst="rect">
            <a:avLst/>
          </a:prstGeom>
          <a:noFill/>
        </p:spPr>
        <p:txBody>
          <a:bodyPr wrap="square">
            <a:spAutoFit/>
          </a:bodyPr>
          <a:lstStyle/>
          <a:p>
            <a:pPr marL="285750" indent="-285750">
              <a:buFont typeface="Arial" panose="020B0604020202020204" pitchFamily="34" charset="0"/>
              <a:buChar char="•"/>
              <a:defRPr/>
            </a:pPr>
            <a:r>
              <a:rPr lang="en-US" sz="1200" dirty="0"/>
              <a:t>Zone management was not properly implemented</a:t>
            </a:r>
          </a:p>
          <a:p>
            <a:pPr marL="285750" indent="-285750">
              <a:buFont typeface="Arial" panose="020B0604020202020204" pitchFamily="34" charset="0"/>
              <a:buChar char="•"/>
              <a:defRPr/>
            </a:pPr>
            <a:r>
              <a:rPr lang="en-US" sz="1200" dirty="0"/>
              <a:t>SOP and risk assessment did not fully address rig-up in deep cellars.</a:t>
            </a:r>
          </a:p>
          <a:p>
            <a:pPr marL="285750" indent="-285750">
              <a:buFont typeface="Arial" panose="020B0604020202020204" pitchFamily="34" charset="0"/>
              <a:buChar char="•"/>
              <a:defRPr/>
            </a:pPr>
            <a:r>
              <a:rPr lang="en-US" sz="1200" dirty="0"/>
              <a:t>Interaction risks (e.g., PCE contacting grating frames) were not considered during area preparation.</a:t>
            </a:r>
          </a:p>
          <a:p>
            <a:pPr marL="285750" indent="-285750">
              <a:buFont typeface="Arial" panose="020B0604020202020204" pitchFamily="34" charset="0"/>
              <a:buChar char="•"/>
              <a:defRPr/>
            </a:pPr>
            <a:r>
              <a:rPr lang="en-US" sz="1200" dirty="0"/>
              <a:t>Hands were in the line of fire; push/pull sticks were not used.</a:t>
            </a:r>
          </a:p>
          <a:p>
            <a:pPr marL="285750" indent="-285750">
              <a:buFont typeface="Arial" panose="020B0604020202020204" pitchFamily="34" charset="0"/>
              <a:buChar char="•"/>
              <a:defRPr/>
            </a:pPr>
            <a:r>
              <a:rPr lang="en-US" sz="1200" dirty="0"/>
              <a:t>Toolbox talk did not emphasize the hands-off rule.</a:t>
            </a:r>
          </a:p>
          <a:p>
            <a:pPr marL="285750" indent="-285750">
              <a:buFont typeface="Arial" panose="020B0604020202020204" pitchFamily="34" charset="0"/>
              <a:buChar char="•"/>
              <a:defRPr/>
            </a:pPr>
            <a:r>
              <a:rPr lang="en-US" sz="1200" dirty="0"/>
              <a:t>Final checks failed to ensure grating frames were secure.</a:t>
            </a:r>
          </a:p>
          <a:p>
            <a:pPr marL="285750" indent="-285750">
              <a:buFont typeface="Arial" panose="020B0604020202020204" pitchFamily="34" charset="0"/>
              <a:buChar char="•"/>
              <a:defRPr/>
            </a:pPr>
            <a:r>
              <a:rPr lang="en-US" sz="1200" dirty="0"/>
              <a:t>Abnormal situation during rig-up was not identified early; work continued without reassessment.</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300593" y="4340605"/>
            <a:ext cx="3056225"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Arial" panose="020B0604020202020204" pitchFamily="34" charset="0"/>
              </a:rPr>
              <a:t>Engagement Questions: </a:t>
            </a:r>
          </a:p>
        </p:txBody>
      </p:sp>
      <p:pic>
        <p:nvPicPr>
          <p:cNvPr id="6" name="Picture 5">
            <a:extLst>
              <a:ext uri="{FF2B5EF4-FFF2-40B4-BE49-F238E27FC236}">
                <a16:creationId xmlns:a16="http://schemas.microsoft.com/office/drawing/2014/main" id="{8107616C-46C4-AA09-D8AE-1687F4201D98}"/>
              </a:ext>
            </a:extLst>
          </p:cNvPr>
          <p:cNvPicPr>
            <a:picLocks noChangeAspect="1"/>
          </p:cNvPicPr>
          <p:nvPr/>
        </p:nvPicPr>
        <p:blipFill>
          <a:blip r:embed="rId5"/>
          <a:stretch>
            <a:fillRect/>
          </a:stretch>
        </p:blipFill>
        <p:spPr>
          <a:xfrm>
            <a:off x="416458" y="150805"/>
            <a:ext cx="1257709" cy="1142587"/>
          </a:xfrm>
          <a:prstGeom prst="rect">
            <a:avLst/>
          </a:prstGeom>
        </p:spPr>
      </p:pic>
      <p:sp>
        <p:nvSpPr>
          <p:cNvPr id="9" name="TextBox 8">
            <a:extLst>
              <a:ext uri="{FF2B5EF4-FFF2-40B4-BE49-F238E27FC236}">
                <a16:creationId xmlns:a16="http://schemas.microsoft.com/office/drawing/2014/main" id="{887DC0E8-3991-1192-A54F-A82EA170863F}"/>
              </a:ext>
            </a:extLst>
          </p:cNvPr>
          <p:cNvSpPr txBox="1"/>
          <p:nvPr/>
        </p:nvSpPr>
        <p:spPr>
          <a:xfrm>
            <a:off x="215774" y="4709784"/>
            <a:ext cx="9297893" cy="1200329"/>
          </a:xfrm>
          <a:prstGeom prst="rect">
            <a:avLst/>
          </a:prstGeom>
          <a:noFill/>
        </p:spPr>
        <p:txBody>
          <a:bodyPr wrap="square">
            <a:spAutoFit/>
          </a:bodyPr>
          <a:lstStyle/>
          <a:p>
            <a:pPr marL="171450" indent="-171450">
              <a:buFont typeface="Arial" panose="020B0604020202020204" pitchFamily="34" charset="0"/>
              <a:buChar char="•"/>
            </a:pPr>
            <a:r>
              <a:rPr lang="en-US" sz="1200" dirty="0"/>
              <a:t>How can we ensure SOPs and risk assessments cover site-specific conditions like deep cellars?</a:t>
            </a:r>
          </a:p>
          <a:p>
            <a:pPr marL="171450" indent="-171450">
              <a:buFont typeface="Arial" panose="020B0604020202020204" pitchFamily="34" charset="0"/>
              <a:buChar char="•"/>
            </a:pPr>
            <a:r>
              <a:rPr lang="en-US" sz="1200" dirty="0"/>
              <a:t>What steps can be taken to identify and mitigate interaction risks during area preparation?</a:t>
            </a:r>
          </a:p>
          <a:p>
            <a:pPr marL="171450" indent="-171450">
              <a:buFont typeface="Arial" panose="020B0604020202020204" pitchFamily="34" charset="0"/>
              <a:buChar char="•"/>
            </a:pPr>
            <a:r>
              <a:rPr lang="en-US" sz="1200" dirty="0"/>
              <a:t>How can we reinforce the hands-off rule during toolbox talks?</a:t>
            </a:r>
          </a:p>
          <a:p>
            <a:pPr marL="171450" indent="-171450">
              <a:buFont typeface="Arial" panose="020B0604020202020204" pitchFamily="34" charset="0"/>
              <a:buChar char="•"/>
            </a:pPr>
            <a:r>
              <a:rPr lang="en-US" sz="1200" dirty="0"/>
              <a:t>What methods can be used to keep hands out of the line of fire during alignment tasks?</a:t>
            </a:r>
          </a:p>
          <a:p>
            <a:pPr marL="171450" indent="-171450">
              <a:buFont typeface="Arial" panose="020B0604020202020204" pitchFamily="34" charset="0"/>
              <a:buChar char="•"/>
            </a:pPr>
            <a:r>
              <a:rPr lang="en-US" sz="1200" dirty="0"/>
              <a:t>How can we improve final checks to confirm that grating frames are secure before operations?</a:t>
            </a:r>
          </a:p>
          <a:p>
            <a:pPr marL="171450" indent="-171450">
              <a:buFont typeface="Arial" panose="020B0604020202020204" pitchFamily="34" charset="0"/>
              <a:buChar char="•"/>
            </a:pPr>
            <a:r>
              <a:rPr lang="en-US" sz="1200" dirty="0"/>
              <a:t>What should trigger a stop-work decision when abnormal situations arise during rig-up?</a:t>
            </a:r>
          </a:p>
        </p:txBody>
      </p:sp>
      <p:sp>
        <p:nvSpPr>
          <p:cNvPr id="15" name="TextBox 14">
            <a:extLst>
              <a:ext uri="{FF2B5EF4-FFF2-40B4-BE49-F238E27FC236}">
                <a16:creationId xmlns:a16="http://schemas.microsoft.com/office/drawing/2014/main" id="{95683CF0-2FCD-7577-E908-D21978445FCD}"/>
              </a:ext>
            </a:extLst>
          </p:cNvPr>
          <p:cNvSpPr txBox="1"/>
          <p:nvPr/>
        </p:nvSpPr>
        <p:spPr>
          <a:xfrm>
            <a:off x="337647" y="1940816"/>
            <a:ext cx="9351004" cy="861774"/>
          </a:xfrm>
          <a:prstGeom prst="rect">
            <a:avLst/>
          </a:prstGeom>
          <a:noFill/>
        </p:spPr>
        <p:txBody>
          <a:bodyPr wrap="square">
            <a:spAutoFit/>
          </a:bodyPr>
          <a:lstStyle/>
          <a:p>
            <a:r>
              <a:rPr lang="en-US" sz="1250" dirty="0"/>
              <a:t>During the slickline rig-up phase, an assembled Pressure Control Equipment (PCE) was lowered by crane into a deep cellar to align with the X-mass tree. While attempting to connect the PCE, the assistant operator stood on the cellar platform and experienced difficulty aligning the connection. He signaled the banksman to lift the PCE for adjustment. During the lifting process, the PCE touched the cellar grating frame, causing the frame to fall and strike the operator’s right index finger resulting in an injury.</a:t>
            </a:r>
          </a:p>
        </p:txBody>
      </p:sp>
      <p:sp>
        <p:nvSpPr>
          <p:cNvPr id="64" name="Freeform 132">
            <a:extLst>
              <a:ext uri="{FF2B5EF4-FFF2-40B4-BE49-F238E27FC236}">
                <a16:creationId xmlns:a16="http://schemas.microsoft.com/office/drawing/2014/main" id="{54EEFF28-5A0A-E4EB-56C3-5B689A4DBEA9}"/>
              </a:ext>
            </a:extLst>
          </p:cNvPr>
          <p:cNvSpPr/>
          <p:nvPr/>
        </p:nvSpPr>
        <p:spPr bwMode="auto">
          <a:xfrm>
            <a:off x="11386089" y="5096945"/>
            <a:ext cx="416194" cy="43200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pSp>
        <p:nvGrpSpPr>
          <p:cNvPr id="5" name="Group 131">
            <a:extLst>
              <a:ext uri="{FF2B5EF4-FFF2-40B4-BE49-F238E27FC236}">
                <a16:creationId xmlns:a16="http://schemas.microsoft.com/office/drawing/2014/main" id="{50BD2016-F135-9CC0-2C9C-2DF3F5FD5E47}"/>
              </a:ext>
            </a:extLst>
          </p:cNvPr>
          <p:cNvGrpSpPr>
            <a:grpSpLocks/>
          </p:cNvGrpSpPr>
          <p:nvPr/>
        </p:nvGrpSpPr>
        <p:grpSpPr bwMode="auto">
          <a:xfrm>
            <a:off x="11363296" y="2130043"/>
            <a:ext cx="565930" cy="480929"/>
            <a:chOff x="3504" y="544"/>
            <a:chExt cx="2287" cy="1855"/>
          </a:xfrm>
        </p:grpSpPr>
        <p:sp>
          <p:nvSpPr>
            <p:cNvPr id="8" name="Line 129">
              <a:extLst>
                <a:ext uri="{FF2B5EF4-FFF2-40B4-BE49-F238E27FC236}">
                  <a16:creationId xmlns:a16="http://schemas.microsoft.com/office/drawing/2014/main" id="{53278D47-8917-99F6-7B11-46A01E57D57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Line 130">
              <a:extLst>
                <a:ext uri="{FF2B5EF4-FFF2-40B4-BE49-F238E27FC236}">
                  <a16:creationId xmlns:a16="http://schemas.microsoft.com/office/drawing/2014/main" id="{FB73B287-444D-AF93-C7BB-04DCBEEEEB13}"/>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19" name="TextBox 18">
            <a:extLst>
              <a:ext uri="{FF2B5EF4-FFF2-40B4-BE49-F238E27FC236}">
                <a16:creationId xmlns:a16="http://schemas.microsoft.com/office/drawing/2014/main" id="{D3DEFD96-DC48-6010-8786-4A41F24F061E}"/>
              </a:ext>
            </a:extLst>
          </p:cNvPr>
          <p:cNvSpPr txBox="1"/>
          <p:nvPr/>
        </p:nvSpPr>
        <p:spPr>
          <a:xfrm>
            <a:off x="9872078" y="6321979"/>
            <a:ext cx="2269118" cy="276999"/>
          </a:xfrm>
          <a:prstGeom prst="rect">
            <a:avLst/>
          </a:prstGeom>
          <a:solidFill>
            <a:schemeClr val="bg1"/>
          </a:solidFill>
        </p:spPr>
        <p:txBody>
          <a:bodyPr wrap="square" rtlCol="0">
            <a:spAutoFit/>
          </a:bodyPr>
          <a:lstStyle/>
          <a:p>
            <a:r>
              <a:rPr lang="en-US" sz="1200" b="1" dirty="0"/>
              <a:t>Correct tool with hand free</a:t>
            </a:r>
            <a:endParaRPr lang="en-US" sz="1200" dirty="0"/>
          </a:p>
        </p:txBody>
      </p:sp>
      <p:pic>
        <p:nvPicPr>
          <p:cNvPr id="27" name="Picture 26" descr="A cartoon of a person in a safety vest and hard hat&#10;&#10;AI-generated content may be incorrect.">
            <a:extLst>
              <a:ext uri="{FF2B5EF4-FFF2-40B4-BE49-F238E27FC236}">
                <a16:creationId xmlns:a16="http://schemas.microsoft.com/office/drawing/2014/main" id="{956700F4-249F-F836-1336-20F0B9DA3559}"/>
              </a:ext>
            </a:extLst>
          </p:cNvPr>
          <p:cNvPicPr>
            <a:picLocks noChangeAspect="1"/>
          </p:cNvPicPr>
          <p:nvPr/>
        </p:nvPicPr>
        <p:blipFill>
          <a:blip r:embed="rId6"/>
          <a:stretch>
            <a:fillRect/>
          </a:stretch>
        </p:blipFill>
        <p:spPr>
          <a:xfrm>
            <a:off x="11111016" y="150805"/>
            <a:ext cx="1142587" cy="1142587"/>
          </a:xfrm>
          <a:prstGeom prst="rect">
            <a:avLst/>
          </a:prstGeom>
        </p:spPr>
      </p:pic>
    </p:spTree>
    <p:extLst>
      <p:ext uri="{BB962C8B-B14F-4D97-AF65-F5344CB8AC3E}">
        <p14:creationId xmlns:p14="http://schemas.microsoft.com/office/powerpoint/2010/main" val="9575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d51eac6-a7d5-47f5-a119-63d146adb134">
      <UserInfo>
        <DisplayName>Shah, Zahoor UIB1141XN</DisplayName>
        <AccountId>4166</AccountId>
        <AccountType/>
      </UserInfo>
      <UserInfo>
        <DisplayName>Hussain, Saddam UWCS9X</DisplayName>
        <AccountId>20428</AccountId>
        <AccountType/>
      </UserInfo>
      <UserInfo>
        <DisplayName>Zeheimi, Sulaiman UWN291</DisplayName>
        <AccountId>9941</AccountId>
        <AccountType/>
      </UserInfo>
      <UserInfo>
        <DisplayName>Al Hamdi, Ali DHSA1</DisplayName>
        <AccountId>19834</AccountId>
        <AccountType/>
      </UserInfo>
      <UserInfo>
        <DisplayName>Naamani, Saleh OSOT1</DisplayName>
        <AccountId>7374</AccountId>
        <AccountType/>
      </UserInfo>
      <UserInfo>
        <DisplayName>Al Subhi, Nooh ONO411F</DisplayName>
        <AccountId>18438</AccountId>
        <AccountType/>
      </UserInfo>
      <UserInfo>
        <DisplayName>Rawahi, Ali UEG</DisplayName>
        <AccountId>541</AccountId>
        <AccountType/>
      </UserInfo>
      <UserInfo>
        <DisplayName>Al Khayari, Yousuf CDFO14N</DisplayName>
        <AccountId>14394</AccountId>
        <AccountType/>
      </UserInfo>
      <UserInfo>
        <DisplayName>Al Jabry, Ahmed UIB1141XL</DisplayName>
        <AccountId>4523</AccountId>
        <AccountType/>
      </UserInfo>
      <UserInfo>
        <DisplayName>Shah, Jatin HIMA1</DisplayName>
        <AccountId>19796</AccountId>
        <AccountType/>
      </UserInfo>
      <UserInfo>
        <DisplayName>Salvi, Santosh UOC524Q</DisplayName>
        <AccountId>2019</AccountId>
        <AccountType/>
      </UserInfo>
      <UserInfo>
        <DisplayName>Barhi, Hilal UPKPS1</DisplayName>
        <AccountId>3675</AccountId>
        <AccountType/>
      </UserInfo>
      <UserInfo>
        <DisplayName>Suleimany, Zahir DSS</DisplayName>
        <AccountId>1071</AccountId>
        <AccountType/>
      </UserInfo>
      <UserInfo>
        <DisplayName>Padiyilaveetil, Prakashan UIB14XC</DisplayName>
        <AccountId>21169</AccountId>
        <AccountType/>
      </UserInfo>
      <UserInfo>
        <DisplayName>Sadiq, Waseem UIB14XSLR</DisplayName>
        <AccountId>17730</AccountId>
        <AccountType/>
      </UserInfo>
      <UserInfo>
        <DisplayName>Alhabsi, Saif UIB4KX</DisplayName>
        <AccountId>20961</AccountId>
        <AccountType/>
      </UserInfo>
      <UserInfo>
        <DisplayName>Juma, Mohamed UIB4YX</DisplayName>
        <AccountId>20957</AccountId>
        <AccountType/>
      </UserInfo>
      <UserInfo>
        <DisplayName>Yahyaai, Hamood UWIF4H</DisplayName>
        <AccountId>11678</AccountId>
        <AccountType/>
      </UserInfo>
      <UserInfo>
        <DisplayName>Ali, Showkath GAL271</DisplayName>
        <AccountId>21998</AccountId>
        <AccountType/>
      </UserInfo>
      <UserInfo>
        <DisplayName>Joseph, Ninan UIB1142XN</DisplayName>
        <AccountId>12829</AccountId>
        <AccountType/>
      </UserInfo>
      <UserInfo>
        <DisplayName>Thomas, Rony UIL41X</DisplayName>
        <AccountId>21425</AccountId>
        <AccountType/>
      </UserInfo>
      <UserInfo>
        <DisplayName>Ofi, Mahmood UWODQ13</DisplayName>
        <AccountId>13551</AccountId>
        <AccountType/>
      </UserInfo>
      <UserInfo>
        <DisplayName>Kharusi, Amira DLQB10</DisplayName>
        <AccountId>6730</AccountId>
        <AccountType/>
      </UserInfo>
      <UserInfo>
        <DisplayName>Harrasi, Yaser DHNF</DisplayName>
        <AccountId>4127</AccountId>
        <AccountType/>
      </UserInfo>
      <UserInfo>
        <DisplayName>Al Harthy, Asaad CDF11XC</DisplayName>
        <AccountId>15190</AccountId>
        <AccountType/>
      </UserInfo>
      <UserInfo>
        <DisplayName>Harmali, Harith UWOXG91</DisplayName>
        <AccountId>21252</AccountId>
        <AccountType/>
      </UserInfo>
      <UserInfo>
        <DisplayName>RIG-127-Site, RIG127</DisplayName>
        <AccountId>20345</AccountId>
        <AccountType/>
      </UserInfo>
      <UserInfo>
        <DisplayName>Al Fahdi, Zahir UOC521MD</DisplayName>
        <AccountId>21762</AccountId>
        <AccountType/>
      </UserInfo>
      <UserInfo>
        <DisplayName>Joseph, Robinson PI8</DisplayName>
        <AccountId>17501</AccountId>
        <AccountType/>
      </UserInfo>
      <UserInfo>
        <DisplayName>Boutahraoui, Abderrezak UPKCW1</DisplayName>
        <AccountId>15952</AccountId>
        <AccountType/>
      </UserInfo>
      <UserInfo>
        <DisplayName>Jawad, Sadiq IDCO51Y</DisplayName>
        <AccountId>21275</AccountId>
        <AccountType/>
      </UserInfo>
    </SharedWithUsers>
    <Language xmlns="4880e4f8-4b7d-4bdd-91e3-e10d47036eca">English</Language>
    <DocId xmlns="4880e4f8-4b7d-4bdd-91e3-e10d47036eca">92965</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purl.org/dc/terms/"/>
    <ds:schemaRef ds:uri="http://purl.org/dc/dcmitype/"/>
    <ds:schemaRef ds:uri="http://schemas.openxmlformats.org/package/2006/metadata/core-properties"/>
    <ds:schemaRef ds:uri="http://purl.org/dc/elements/1.1/"/>
    <ds:schemaRef ds:uri="http://www.w3.org/XML/1998/namespace"/>
    <ds:schemaRef ds:uri="9d51eac6-a7d5-47f5-a119-63d146adb134"/>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9EC260B-B533-4BED-9A1C-365E0D86F8E4}"/>
</file>

<file path=docMetadata/LabelInfo.xml><?xml version="1.0" encoding="utf-8"?>
<clbl:labelList xmlns:clbl="http://schemas.microsoft.com/office/2020/mipLabelMetadata">
  <clbl:label id="{703e2fe1-4846-4393-8cf2-1bc71a04fd88}" enabled="1" method="Privileged" siteId="{41ff26dc-250f-4b13-8981-739be8610c21}" removed="0"/>
</clbl:labelList>
</file>

<file path=docProps/app.xml><?xml version="1.0" encoding="utf-8"?>
<Properties xmlns="http://schemas.openxmlformats.org/officeDocument/2006/extended-properties" xmlns:vt="http://schemas.openxmlformats.org/officeDocument/2006/docPropsVTypes">
  <Template>Office Theme</Template>
  <TotalTime>3594</TotalTime>
  <Words>517</Words>
  <Application>Microsoft Office PowerPoint</Application>
  <PresentationFormat>Widescreen</PresentationFormat>
  <Paragraphs>43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LTI_22_26187430 Finger injury_frame dropped struck assistant operator</dc:title>
  <dc:creator>nazar@umsoman.com</dc:creator>
  <cp:lastModifiedBy>Rawahi, Ahmed MSE34</cp:lastModifiedBy>
  <cp:revision>126</cp:revision>
  <dcterms:created xsi:type="dcterms:W3CDTF">2018-09-24T07:27:56Z</dcterms:created>
  <dcterms:modified xsi:type="dcterms:W3CDTF">2026-01-11T08:13:39Z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